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28" r:id="rId2"/>
    <p:sldId id="503" r:id="rId3"/>
    <p:sldId id="515" r:id="rId4"/>
    <p:sldId id="511" r:id="rId5"/>
    <p:sldId id="334" r:id="rId6"/>
    <p:sldId id="508" r:id="rId7"/>
    <p:sldId id="517" r:id="rId8"/>
    <p:sldId id="500" r:id="rId9"/>
    <p:sldId id="509" r:id="rId10"/>
    <p:sldId id="512" r:id="rId11"/>
    <p:sldId id="506" r:id="rId12"/>
    <p:sldId id="516" r:id="rId13"/>
    <p:sldId id="513" r:id="rId14"/>
    <p:sldId id="492" r:id="rId15"/>
    <p:sldId id="510" r:id="rId16"/>
    <p:sldId id="507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F6E51B-B6B3-AD33-8483-6436072D55F5}" name="Hans Jasperson" initials="HJ" userId="S::hans.jasperson@parkcity.org::96183dfa-15c6-4562-8fe7-f3cdfc5d8c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  <a:srgbClr val="2FC9FF"/>
    <a:srgbClr val="091F40"/>
    <a:srgbClr val="000A1E"/>
    <a:srgbClr val="F254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29" autoAdjust="0"/>
  </p:normalViewPr>
  <p:slideViewPr>
    <p:cSldViewPr>
      <p:cViewPr varScale="1">
        <p:scale>
          <a:sx n="139" d="100"/>
          <a:sy n="139" d="100"/>
        </p:scale>
        <p:origin x="80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28568C-5BD9-4D6A-A85E-4200ACE8EEA4}" type="doc">
      <dgm:prSet loTypeId="urn:diagrams.loki3.com/Bracket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3B1D38-CBFC-4FA1-92C4-DE8BF1EE8A36}">
      <dgm:prSet phldrT="[Text]" custT="1"/>
      <dgm:spPr/>
      <dgm:t>
        <a:bodyPr/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Helvetica Light"/>
              <a:ea typeface="+mn-ea"/>
              <a:cs typeface="+mn-cs"/>
            </a:rPr>
            <a:t>September 18th</a:t>
          </a:r>
        </a:p>
      </dgm:t>
    </dgm:pt>
    <dgm:pt modelId="{C9953C1D-4A96-46F6-A463-A7DCD069153A}" type="parTrans" cxnId="{97904D53-623A-419B-A742-AB69457F8AD5}">
      <dgm:prSet/>
      <dgm:spPr/>
      <dgm:t>
        <a:bodyPr/>
        <a:lstStyle/>
        <a:p>
          <a:endParaRPr lang="en-US" sz="1600"/>
        </a:p>
      </dgm:t>
    </dgm:pt>
    <dgm:pt modelId="{A416092D-3FF8-4624-8117-3F7C83EE66ED}" type="sibTrans" cxnId="{97904D53-623A-419B-A742-AB69457F8AD5}">
      <dgm:prSet/>
      <dgm:spPr/>
      <dgm:t>
        <a:bodyPr/>
        <a:lstStyle/>
        <a:p>
          <a:endParaRPr lang="en-US" sz="1600"/>
        </a:p>
      </dgm:t>
    </dgm:pt>
    <dgm:pt modelId="{5CF3E4C9-1E7A-4AE0-8418-3679DEAEFAEB}">
      <dgm:prSet phldrT="[Text]" custT="1"/>
      <dgm:spPr/>
      <dgm:t>
        <a:bodyPr/>
        <a:lstStyle/>
        <a:p>
          <a:r>
            <a:rPr lang="en-US" sz="2000" dirty="0">
              <a:latin typeface="Helvetica Light"/>
            </a:rPr>
            <a:t>Submission Deadline</a:t>
          </a:r>
        </a:p>
      </dgm:t>
    </dgm:pt>
    <dgm:pt modelId="{F7E2DEE3-CA92-4854-8F47-E36CADA0C4A7}" type="parTrans" cxnId="{64431CFA-1769-4016-9342-2EF9FA64B741}">
      <dgm:prSet/>
      <dgm:spPr/>
      <dgm:t>
        <a:bodyPr/>
        <a:lstStyle/>
        <a:p>
          <a:endParaRPr lang="en-US" sz="1600"/>
        </a:p>
      </dgm:t>
    </dgm:pt>
    <dgm:pt modelId="{AA534F11-32FA-4B88-94AF-BEA62803F143}" type="sibTrans" cxnId="{64431CFA-1769-4016-9342-2EF9FA64B741}">
      <dgm:prSet/>
      <dgm:spPr/>
      <dgm:t>
        <a:bodyPr/>
        <a:lstStyle/>
        <a:p>
          <a:endParaRPr lang="en-US" sz="1600"/>
        </a:p>
      </dgm:t>
    </dgm:pt>
    <dgm:pt modelId="{25C100A0-D972-4CF4-8550-0D651DB750E2}">
      <dgm:prSet phldrT="[Text]" custT="1"/>
      <dgm:spPr/>
      <dgm:t>
        <a:bodyPr/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Helvetica Light"/>
              <a:ea typeface="+mn-ea"/>
              <a:cs typeface="+mn-cs"/>
            </a:rPr>
            <a:t>Week of Sept. 25</a:t>
          </a:r>
          <a:r>
            <a:rPr lang="en-US" sz="1800" b="1" kern="1200" baseline="30000" dirty="0">
              <a:latin typeface="Helvetica Light"/>
              <a:ea typeface="+mn-ea"/>
              <a:cs typeface="+mn-cs"/>
            </a:rPr>
            <a:t>th</a:t>
          </a:r>
          <a:endParaRPr lang="en-US" sz="1800" b="1" kern="1200" dirty="0">
            <a:latin typeface="Helvetica Light"/>
            <a:ea typeface="+mn-ea"/>
            <a:cs typeface="+mn-cs"/>
          </a:endParaRPr>
        </a:p>
      </dgm:t>
    </dgm:pt>
    <dgm:pt modelId="{4CAA3398-9369-4A2E-A8EF-BE67327E27B5}" type="parTrans" cxnId="{1BF97D4F-BDB6-403E-86DD-3E36BF3EF40A}">
      <dgm:prSet/>
      <dgm:spPr/>
      <dgm:t>
        <a:bodyPr/>
        <a:lstStyle/>
        <a:p>
          <a:endParaRPr lang="en-US" sz="1600"/>
        </a:p>
      </dgm:t>
    </dgm:pt>
    <dgm:pt modelId="{7877212A-3E13-4E09-BA7C-690AA0C9BA59}" type="sibTrans" cxnId="{1BF97D4F-BDB6-403E-86DD-3E36BF3EF40A}">
      <dgm:prSet/>
      <dgm:spPr/>
      <dgm:t>
        <a:bodyPr/>
        <a:lstStyle/>
        <a:p>
          <a:endParaRPr lang="en-US" sz="1600"/>
        </a:p>
      </dgm:t>
    </dgm:pt>
    <dgm:pt modelId="{6A6250B5-5D6F-4E11-8D96-F900CC157A53}">
      <dgm:prSet phldrT="[Text]" custT="1"/>
      <dgm:spPr/>
      <dgm:t>
        <a:bodyPr/>
        <a:lstStyle/>
        <a:p>
          <a:r>
            <a:rPr lang="en-US" sz="2000" dirty="0">
              <a:latin typeface="Helvetica Light"/>
            </a:rPr>
            <a:t>SSC subcommittee reviews, scores, and makes funding recommendations</a:t>
          </a:r>
        </a:p>
      </dgm:t>
    </dgm:pt>
    <dgm:pt modelId="{D4F6397E-3B83-416E-BE13-952B68320F4B}" type="parTrans" cxnId="{DBF30063-5C06-4229-B858-F6B5E1FA8E18}">
      <dgm:prSet/>
      <dgm:spPr/>
      <dgm:t>
        <a:bodyPr/>
        <a:lstStyle/>
        <a:p>
          <a:endParaRPr lang="en-US" sz="1600"/>
        </a:p>
      </dgm:t>
    </dgm:pt>
    <dgm:pt modelId="{882BABA3-7B55-46E9-A819-9DC44EF69CC4}" type="sibTrans" cxnId="{DBF30063-5C06-4229-B858-F6B5E1FA8E18}">
      <dgm:prSet/>
      <dgm:spPr/>
      <dgm:t>
        <a:bodyPr/>
        <a:lstStyle/>
        <a:p>
          <a:endParaRPr lang="en-US" sz="1600"/>
        </a:p>
      </dgm:t>
    </dgm:pt>
    <dgm:pt modelId="{845476E6-CF38-463F-A72B-45BB97631CBF}">
      <dgm:prSet phldrT="[Text]" custT="1"/>
      <dgm:spPr/>
      <dgm:t>
        <a:bodyPr/>
        <a:lstStyle/>
        <a:p>
          <a:r>
            <a:rPr lang="en-US" sz="1800" b="1" kern="1200" dirty="0">
              <a:latin typeface="Helvetica Light"/>
              <a:ea typeface="+mn-ea"/>
              <a:cs typeface="+mn-cs"/>
            </a:rPr>
            <a:t>November</a:t>
          </a:r>
        </a:p>
      </dgm:t>
    </dgm:pt>
    <dgm:pt modelId="{A49FDD93-D971-4879-B859-BBBD4E189F35}" type="parTrans" cxnId="{C33F4C3D-B8B0-414B-9E9E-D39938F0E5D5}">
      <dgm:prSet/>
      <dgm:spPr/>
      <dgm:t>
        <a:bodyPr/>
        <a:lstStyle/>
        <a:p>
          <a:endParaRPr lang="en-US" sz="1600"/>
        </a:p>
      </dgm:t>
    </dgm:pt>
    <dgm:pt modelId="{7FBB5B4A-3F47-4A40-A65C-FBC2B1ACC237}" type="sibTrans" cxnId="{C33F4C3D-B8B0-414B-9E9E-D39938F0E5D5}">
      <dgm:prSet/>
      <dgm:spPr/>
      <dgm:t>
        <a:bodyPr/>
        <a:lstStyle/>
        <a:p>
          <a:endParaRPr lang="en-US" sz="1600"/>
        </a:p>
      </dgm:t>
    </dgm:pt>
    <dgm:pt modelId="{91F5A645-CFF1-425B-ADF2-E5B52DB91AD4}">
      <dgm:prSet phldrT="[Text]" custT="1"/>
      <dgm:spPr/>
      <dgm:t>
        <a:bodyPr/>
        <a:lstStyle/>
        <a:p>
          <a:r>
            <a:rPr lang="en-US" sz="2000" dirty="0">
              <a:latin typeface="Helvetica Light"/>
            </a:rPr>
            <a:t>SCC subcommittee makes recommendation to Council</a:t>
          </a:r>
        </a:p>
      </dgm:t>
    </dgm:pt>
    <dgm:pt modelId="{F62F6289-325F-4C8C-908C-A2CD7CE899AC}" type="parTrans" cxnId="{5156924E-6999-4407-999D-94B5900B60A6}">
      <dgm:prSet/>
      <dgm:spPr/>
      <dgm:t>
        <a:bodyPr/>
        <a:lstStyle/>
        <a:p>
          <a:endParaRPr lang="en-US" sz="1600"/>
        </a:p>
      </dgm:t>
    </dgm:pt>
    <dgm:pt modelId="{2CB528AA-F1A6-48AE-970E-A6A080CDD39D}" type="sibTrans" cxnId="{5156924E-6999-4407-999D-94B5900B60A6}">
      <dgm:prSet/>
      <dgm:spPr/>
      <dgm:t>
        <a:bodyPr/>
        <a:lstStyle/>
        <a:p>
          <a:endParaRPr lang="en-US" sz="1600"/>
        </a:p>
      </dgm:t>
    </dgm:pt>
    <dgm:pt modelId="{AB69DCB4-1E1C-4F08-A41D-E437C43C0454}">
      <dgm:prSet phldrT="[Text]" custT="1"/>
      <dgm:spPr/>
      <dgm:t>
        <a:bodyPr/>
        <a:lstStyle/>
        <a:p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Helvetica Light"/>
              <a:ea typeface="+mn-ea"/>
              <a:cs typeface="+mn-cs"/>
            </a:rPr>
            <a:t>Nov. – Dec.</a:t>
          </a:r>
        </a:p>
      </dgm:t>
    </dgm:pt>
    <dgm:pt modelId="{A24D242B-B526-432C-952C-64C914349D97}" type="parTrans" cxnId="{66C02953-5D4D-4637-A5FD-387DEBE47CC7}">
      <dgm:prSet/>
      <dgm:spPr/>
      <dgm:t>
        <a:bodyPr/>
        <a:lstStyle/>
        <a:p>
          <a:endParaRPr lang="en-US" sz="1600"/>
        </a:p>
      </dgm:t>
    </dgm:pt>
    <dgm:pt modelId="{1A710081-210A-47A2-B5F4-F6415714C491}" type="sibTrans" cxnId="{66C02953-5D4D-4637-A5FD-387DEBE47CC7}">
      <dgm:prSet/>
      <dgm:spPr/>
      <dgm:t>
        <a:bodyPr/>
        <a:lstStyle/>
        <a:p>
          <a:endParaRPr lang="en-US" sz="1600"/>
        </a:p>
      </dgm:t>
    </dgm:pt>
    <dgm:pt modelId="{A4DD429B-B71C-42B1-BBA1-E2BAC4493FAE}">
      <dgm:prSet phldrT="[Text]" custT="1"/>
      <dgm:spPr/>
      <dgm:t>
        <a:bodyPr/>
        <a:lstStyle/>
        <a:p>
          <a:r>
            <a:rPr lang="en-US" sz="2000" dirty="0">
              <a:latin typeface="Helvetica Light"/>
            </a:rPr>
            <a:t>Contracts are issued</a:t>
          </a:r>
        </a:p>
      </dgm:t>
    </dgm:pt>
    <dgm:pt modelId="{425BA11B-88CD-49E2-9922-D6FD84646B29}" type="parTrans" cxnId="{B7D3166F-20C6-4FB2-A964-4B051669F545}">
      <dgm:prSet/>
      <dgm:spPr/>
      <dgm:t>
        <a:bodyPr/>
        <a:lstStyle/>
        <a:p>
          <a:endParaRPr lang="en-US" sz="1600"/>
        </a:p>
      </dgm:t>
    </dgm:pt>
    <dgm:pt modelId="{2B7D7DCF-7248-4DDC-857D-842F119CDE31}" type="sibTrans" cxnId="{B7D3166F-20C6-4FB2-A964-4B051669F545}">
      <dgm:prSet/>
      <dgm:spPr/>
      <dgm:t>
        <a:bodyPr/>
        <a:lstStyle/>
        <a:p>
          <a:endParaRPr lang="en-US" sz="1600"/>
        </a:p>
      </dgm:t>
    </dgm:pt>
    <dgm:pt modelId="{128B54ED-0DD0-4B31-A6DA-1AB2FD2EFC78}">
      <dgm:prSet phldrT="[Text]" custT="1"/>
      <dgm:spPr/>
      <dgm:t>
        <a:bodyPr/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Helvetica Light"/>
              <a:ea typeface="+mn-ea"/>
              <a:cs typeface="+mn-cs"/>
            </a:rPr>
            <a:t>Dec. – Jan.</a:t>
          </a:r>
        </a:p>
      </dgm:t>
    </dgm:pt>
    <dgm:pt modelId="{A29CC182-2E7E-4374-9D77-0257BCE6B2DF}" type="parTrans" cxnId="{102E7A93-7015-418E-A429-A03EC4B9C526}">
      <dgm:prSet/>
      <dgm:spPr/>
      <dgm:t>
        <a:bodyPr/>
        <a:lstStyle/>
        <a:p>
          <a:endParaRPr lang="en-US" sz="1600"/>
        </a:p>
      </dgm:t>
    </dgm:pt>
    <dgm:pt modelId="{89E06F35-2831-4158-9E22-9AD5792FCC29}" type="sibTrans" cxnId="{102E7A93-7015-418E-A429-A03EC4B9C526}">
      <dgm:prSet/>
      <dgm:spPr/>
      <dgm:t>
        <a:bodyPr/>
        <a:lstStyle/>
        <a:p>
          <a:endParaRPr lang="en-US" sz="1600"/>
        </a:p>
      </dgm:t>
    </dgm:pt>
    <dgm:pt modelId="{9886FA5C-2551-401D-BD46-6673CBC33A2F}">
      <dgm:prSet phldrT="[Text]" custT="1"/>
      <dgm:spPr/>
      <dgm:t>
        <a:bodyPr/>
        <a:lstStyle/>
        <a:p>
          <a:r>
            <a:rPr lang="en-US" sz="2000" dirty="0">
              <a:latin typeface="Helvetica Light"/>
            </a:rPr>
            <a:t>First payment issued  </a:t>
          </a:r>
        </a:p>
      </dgm:t>
    </dgm:pt>
    <dgm:pt modelId="{E12753C8-7C10-4DCF-B506-77018A1A7131}" type="parTrans" cxnId="{709F3437-53C7-4127-806C-591CBB0A5EB5}">
      <dgm:prSet/>
      <dgm:spPr/>
      <dgm:t>
        <a:bodyPr/>
        <a:lstStyle/>
        <a:p>
          <a:endParaRPr lang="en-US" sz="1600"/>
        </a:p>
      </dgm:t>
    </dgm:pt>
    <dgm:pt modelId="{96C0E32D-F107-46B0-8D7D-9B0573C49AA0}" type="sibTrans" cxnId="{709F3437-53C7-4127-806C-591CBB0A5EB5}">
      <dgm:prSet/>
      <dgm:spPr/>
      <dgm:t>
        <a:bodyPr/>
        <a:lstStyle/>
        <a:p>
          <a:endParaRPr lang="en-US" sz="1600"/>
        </a:p>
      </dgm:t>
    </dgm:pt>
    <dgm:pt modelId="{1CC64549-A6A5-4D5E-A52D-EBBE25A89F80}" type="pres">
      <dgm:prSet presAssocID="{8728568C-5BD9-4D6A-A85E-4200ACE8EEA4}" presName="Name0" presStyleCnt="0">
        <dgm:presLayoutVars>
          <dgm:dir/>
          <dgm:animLvl val="lvl"/>
          <dgm:resizeHandles val="exact"/>
        </dgm:presLayoutVars>
      </dgm:prSet>
      <dgm:spPr/>
    </dgm:pt>
    <dgm:pt modelId="{9B6849F3-B906-4E45-B90D-1556CF82C0AF}" type="pres">
      <dgm:prSet presAssocID="{EE3B1D38-CBFC-4FA1-92C4-DE8BF1EE8A36}" presName="linNode" presStyleCnt="0"/>
      <dgm:spPr/>
    </dgm:pt>
    <dgm:pt modelId="{B267F680-54C4-400E-B21F-5D62B9A19B9A}" type="pres">
      <dgm:prSet presAssocID="{EE3B1D38-CBFC-4FA1-92C4-DE8BF1EE8A36}" presName="parTx" presStyleLbl="revTx" presStyleIdx="0" presStyleCnt="5">
        <dgm:presLayoutVars>
          <dgm:chMax val="1"/>
          <dgm:bulletEnabled val="1"/>
        </dgm:presLayoutVars>
      </dgm:prSet>
      <dgm:spPr/>
    </dgm:pt>
    <dgm:pt modelId="{5A7BFD31-2A6F-4672-AF9B-EB67D1849928}" type="pres">
      <dgm:prSet presAssocID="{EE3B1D38-CBFC-4FA1-92C4-DE8BF1EE8A36}" presName="bracket" presStyleLbl="parChTrans1D1" presStyleIdx="0" presStyleCnt="5"/>
      <dgm:spPr/>
    </dgm:pt>
    <dgm:pt modelId="{3BCBA135-9421-4479-A148-DC78E39B56C4}" type="pres">
      <dgm:prSet presAssocID="{EE3B1D38-CBFC-4FA1-92C4-DE8BF1EE8A36}" presName="spH" presStyleCnt="0"/>
      <dgm:spPr/>
    </dgm:pt>
    <dgm:pt modelId="{75D8F600-0ED1-48E8-99FE-80A779C79649}" type="pres">
      <dgm:prSet presAssocID="{EE3B1D38-CBFC-4FA1-92C4-DE8BF1EE8A36}" presName="desTx" presStyleLbl="node1" presStyleIdx="0" presStyleCnt="5">
        <dgm:presLayoutVars>
          <dgm:bulletEnabled val="1"/>
        </dgm:presLayoutVars>
      </dgm:prSet>
      <dgm:spPr/>
    </dgm:pt>
    <dgm:pt modelId="{F4A5F5FD-39BD-4F03-9DAF-D9A620332B20}" type="pres">
      <dgm:prSet presAssocID="{A416092D-3FF8-4624-8117-3F7C83EE66ED}" presName="spV" presStyleCnt="0"/>
      <dgm:spPr/>
    </dgm:pt>
    <dgm:pt modelId="{879A08B6-E2D6-4B60-B3C4-9A7BC9BAFBAC}" type="pres">
      <dgm:prSet presAssocID="{25C100A0-D972-4CF4-8550-0D651DB750E2}" presName="linNode" presStyleCnt="0"/>
      <dgm:spPr/>
    </dgm:pt>
    <dgm:pt modelId="{4C7D5BFF-1291-4703-A019-9613F85E61DE}" type="pres">
      <dgm:prSet presAssocID="{25C100A0-D972-4CF4-8550-0D651DB750E2}" presName="parTx" presStyleLbl="revTx" presStyleIdx="1" presStyleCnt="5">
        <dgm:presLayoutVars>
          <dgm:chMax val="1"/>
          <dgm:bulletEnabled val="1"/>
        </dgm:presLayoutVars>
      </dgm:prSet>
      <dgm:spPr/>
    </dgm:pt>
    <dgm:pt modelId="{CDD623D5-B5E0-4A17-AEF8-B9F96F6C586E}" type="pres">
      <dgm:prSet presAssocID="{25C100A0-D972-4CF4-8550-0D651DB750E2}" presName="bracket" presStyleLbl="parChTrans1D1" presStyleIdx="1" presStyleCnt="5"/>
      <dgm:spPr/>
    </dgm:pt>
    <dgm:pt modelId="{C8BF4549-A639-4CBF-ADAD-2762FDA580FD}" type="pres">
      <dgm:prSet presAssocID="{25C100A0-D972-4CF4-8550-0D651DB750E2}" presName="spH" presStyleCnt="0"/>
      <dgm:spPr/>
    </dgm:pt>
    <dgm:pt modelId="{8CEB8049-F50F-47C4-B211-D02A77AF2637}" type="pres">
      <dgm:prSet presAssocID="{25C100A0-D972-4CF4-8550-0D651DB750E2}" presName="desTx" presStyleLbl="node1" presStyleIdx="1" presStyleCnt="5">
        <dgm:presLayoutVars>
          <dgm:bulletEnabled val="1"/>
        </dgm:presLayoutVars>
      </dgm:prSet>
      <dgm:spPr/>
    </dgm:pt>
    <dgm:pt modelId="{5D7390D9-7FE7-4FE3-9048-A07DCB2E3AF8}" type="pres">
      <dgm:prSet presAssocID="{7877212A-3E13-4E09-BA7C-690AA0C9BA59}" presName="spV" presStyleCnt="0"/>
      <dgm:spPr/>
    </dgm:pt>
    <dgm:pt modelId="{AD9A9771-2085-451D-BA0F-605FD462A93C}" type="pres">
      <dgm:prSet presAssocID="{845476E6-CF38-463F-A72B-45BB97631CBF}" presName="linNode" presStyleCnt="0"/>
      <dgm:spPr/>
    </dgm:pt>
    <dgm:pt modelId="{110A199B-FCB6-48B1-B89B-CBFD31F3231B}" type="pres">
      <dgm:prSet presAssocID="{845476E6-CF38-463F-A72B-45BB97631CBF}" presName="parTx" presStyleLbl="revTx" presStyleIdx="2" presStyleCnt="5">
        <dgm:presLayoutVars>
          <dgm:chMax val="1"/>
          <dgm:bulletEnabled val="1"/>
        </dgm:presLayoutVars>
      </dgm:prSet>
      <dgm:spPr/>
    </dgm:pt>
    <dgm:pt modelId="{E763F024-3733-4745-81E4-397D11A56348}" type="pres">
      <dgm:prSet presAssocID="{845476E6-CF38-463F-A72B-45BB97631CBF}" presName="bracket" presStyleLbl="parChTrans1D1" presStyleIdx="2" presStyleCnt="5"/>
      <dgm:spPr/>
    </dgm:pt>
    <dgm:pt modelId="{055AF8BC-5B41-49A4-B5E3-6A64B3A07806}" type="pres">
      <dgm:prSet presAssocID="{845476E6-CF38-463F-A72B-45BB97631CBF}" presName="spH" presStyleCnt="0"/>
      <dgm:spPr/>
    </dgm:pt>
    <dgm:pt modelId="{409BF156-18A6-4C87-9541-93755994D489}" type="pres">
      <dgm:prSet presAssocID="{845476E6-CF38-463F-A72B-45BB97631CBF}" presName="desTx" presStyleLbl="node1" presStyleIdx="2" presStyleCnt="5">
        <dgm:presLayoutVars>
          <dgm:bulletEnabled val="1"/>
        </dgm:presLayoutVars>
      </dgm:prSet>
      <dgm:spPr/>
    </dgm:pt>
    <dgm:pt modelId="{7CB134BD-F397-4106-B7AE-F7A7E81EC9DE}" type="pres">
      <dgm:prSet presAssocID="{7FBB5B4A-3F47-4A40-A65C-FBC2B1ACC237}" presName="spV" presStyleCnt="0"/>
      <dgm:spPr/>
    </dgm:pt>
    <dgm:pt modelId="{059CF276-F7A5-4EC1-9748-7CF0729C0D2C}" type="pres">
      <dgm:prSet presAssocID="{AB69DCB4-1E1C-4F08-A41D-E437C43C0454}" presName="linNode" presStyleCnt="0"/>
      <dgm:spPr/>
    </dgm:pt>
    <dgm:pt modelId="{8375173A-C3FB-494A-A02B-6B9B71FADCDA}" type="pres">
      <dgm:prSet presAssocID="{AB69DCB4-1E1C-4F08-A41D-E437C43C0454}" presName="parTx" presStyleLbl="revTx" presStyleIdx="3" presStyleCnt="5">
        <dgm:presLayoutVars>
          <dgm:chMax val="1"/>
          <dgm:bulletEnabled val="1"/>
        </dgm:presLayoutVars>
      </dgm:prSet>
      <dgm:spPr/>
    </dgm:pt>
    <dgm:pt modelId="{F7033552-B3FF-4811-B922-33AB4EC73D0C}" type="pres">
      <dgm:prSet presAssocID="{AB69DCB4-1E1C-4F08-A41D-E437C43C0454}" presName="bracket" presStyleLbl="parChTrans1D1" presStyleIdx="3" presStyleCnt="5"/>
      <dgm:spPr/>
    </dgm:pt>
    <dgm:pt modelId="{94B79BDB-4FA0-46EF-B72E-0D1CD5489B16}" type="pres">
      <dgm:prSet presAssocID="{AB69DCB4-1E1C-4F08-A41D-E437C43C0454}" presName="spH" presStyleCnt="0"/>
      <dgm:spPr/>
    </dgm:pt>
    <dgm:pt modelId="{3C9231C6-2336-4EEE-8FF1-62AAFA1CD847}" type="pres">
      <dgm:prSet presAssocID="{AB69DCB4-1E1C-4F08-A41D-E437C43C0454}" presName="desTx" presStyleLbl="node1" presStyleIdx="3" presStyleCnt="5">
        <dgm:presLayoutVars>
          <dgm:bulletEnabled val="1"/>
        </dgm:presLayoutVars>
      </dgm:prSet>
      <dgm:spPr/>
    </dgm:pt>
    <dgm:pt modelId="{53617531-4AA5-452B-8CB1-D6020C1CA067}" type="pres">
      <dgm:prSet presAssocID="{1A710081-210A-47A2-B5F4-F6415714C491}" presName="spV" presStyleCnt="0"/>
      <dgm:spPr/>
    </dgm:pt>
    <dgm:pt modelId="{BADC37A1-95C1-4E4B-A700-56CFC5777F0F}" type="pres">
      <dgm:prSet presAssocID="{128B54ED-0DD0-4B31-A6DA-1AB2FD2EFC78}" presName="linNode" presStyleCnt="0"/>
      <dgm:spPr/>
    </dgm:pt>
    <dgm:pt modelId="{8D8CA03F-509E-4CD7-B3B9-7E950D74C117}" type="pres">
      <dgm:prSet presAssocID="{128B54ED-0DD0-4B31-A6DA-1AB2FD2EFC78}" presName="parTx" presStyleLbl="revTx" presStyleIdx="4" presStyleCnt="5">
        <dgm:presLayoutVars>
          <dgm:chMax val="1"/>
          <dgm:bulletEnabled val="1"/>
        </dgm:presLayoutVars>
      </dgm:prSet>
      <dgm:spPr/>
    </dgm:pt>
    <dgm:pt modelId="{6A9536B2-54E0-4B75-B26F-0D16EEE76823}" type="pres">
      <dgm:prSet presAssocID="{128B54ED-0DD0-4B31-A6DA-1AB2FD2EFC78}" presName="bracket" presStyleLbl="parChTrans1D1" presStyleIdx="4" presStyleCnt="5"/>
      <dgm:spPr/>
    </dgm:pt>
    <dgm:pt modelId="{60A10863-DDFD-4666-B41E-47CBCB6F7875}" type="pres">
      <dgm:prSet presAssocID="{128B54ED-0DD0-4B31-A6DA-1AB2FD2EFC78}" presName="spH" presStyleCnt="0"/>
      <dgm:spPr/>
    </dgm:pt>
    <dgm:pt modelId="{0F9496B7-DFC5-4548-B018-A54DB946C842}" type="pres">
      <dgm:prSet presAssocID="{128B54ED-0DD0-4B31-A6DA-1AB2FD2EFC78}" presName="desTx" presStyleLbl="node1" presStyleIdx="4" presStyleCnt="5">
        <dgm:presLayoutVars>
          <dgm:bulletEnabled val="1"/>
        </dgm:presLayoutVars>
      </dgm:prSet>
      <dgm:spPr/>
    </dgm:pt>
  </dgm:ptLst>
  <dgm:cxnLst>
    <dgm:cxn modelId="{6DC55E0E-EF2B-4214-A781-C491B4A3E98C}" type="presOf" srcId="{6A6250B5-5D6F-4E11-8D96-F900CC157A53}" destId="{8CEB8049-F50F-47C4-B211-D02A77AF2637}" srcOrd="0" destOrd="0" presId="urn:diagrams.loki3.com/BracketList"/>
    <dgm:cxn modelId="{C4050B1D-ECA6-48D3-982E-71D880568DC7}" type="presOf" srcId="{25C100A0-D972-4CF4-8550-0D651DB750E2}" destId="{4C7D5BFF-1291-4703-A019-9613F85E61DE}" srcOrd="0" destOrd="0" presId="urn:diagrams.loki3.com/BracketList"/>
    <dgm:cxn modelId="{6D58822F-C143-4FAB-95B2-FE5F3CEDC186}" type="presOf" srcId="{91F5A645-CFF1-425B-ADF2-E5B52DB91AD4}" destId="{409BF156-18A6-4C87-9541-93755994D489}" srcOrd="0" destOrd="0" presId="urn:diagrams.loki3.com/BracketList"/>
    <dgm:cxn modelId="{709F3437-53C7-4127-806C-591CBB0A5EB5}" srcId="{128B54ED-0DD0-4B31-A6DA-1AB2FD2EFC78}" destId="{9886FA5C-2551-401D-BD46-6673CBC33A2F}" srcOrd="0" destOrd="0" parTransId="{E12753C8-7C10-4DCF-B506-77018A1A7131}" sibTransId="{96C0E32D-F107-46B0-8D7D-9B0573C49AA0}"/>
    <dgm:cxn modelId="{C33F4C3D-B8B0-414B-9E9E-D39938F0E5D5}" srcId="{8728568C-5BD9-4D6A-A85E-4200ACE8EEA4}" destId="{845476E6-CF38-463F-A72B-45BB97631CBF}" srcOrd="2" destOrd="0" parTransId="{A49FDD93-D971-4879-B859-BBBD4E189F35}" sibTransId="{7FBB5B4A-3F47-4A40-A65C-FBC2B1ACC237}"/>
    <dgm:cxn modelId="{DBF30063-5C06-4229-B858-F6B5E1FA8E18}" srcId="{25C100A0-D972-4CF4-8550-0D651DB750E2}" destId="{6A6250B5-5D6F-4E11-8D96-F900CC157A53}" srcOrd="0" destOrd="0" parTransId="{D4F6397E-3B83-416E-BE13-952B68320F4B}" sibTransId="{882BABA3-7B55-46E9-A819-9DC44EF69CC4}"/>
    <dgm:cxn modelId="{2F2E9967-4A58-4AF0-989B-2A756EB8F95A}" type="presOf" srcId="{128B54ED-0DD0-4B31-A6DA-1AB2FD2EFC78}" destId="{8D8CA03F-509E-4CD7-B3B9-7E950D74C117}" srcOrd="0" destOrd="0" presId="urn:diagrams.loki3.com/BracketList"/>
    <dgm:cxn modelId="{34B1B749-6BCB-45D5-8EF0-C02543FE1922}" type="presOf" srcId="{845476E6-CF38-463F-A72B-45BB97631CBF}" destId="{110A199B-FCB6-48B1-B89B-CBFD31F3231B}" srcOrd="0" destOrd="0" presId="urn:diagrams.loki3.com/BracketList"/>
    <dgm:cxn modelId="{0F9C574E-8AED-4C56-BF5F-5234E03830E7}" type="presOf" srcId="{EE3B1D38-CBFC-4FA1-92C4-DE8BF1EE8A36}" destId="{B267F680-54C4-400E-B21F-5D62B9A19B9A}" srcOrd="0" destOrd="0" presId="urn:diagrams.loki3.com/BracketList"/>
    <dgm:cxn modelId="{5156924E-6999-4407-999D-94B5900B60A6}" srcId="{845476E6-CF38-463F-A72B-45BB97631CBF}" destId="{91F5A645-CFF1-425B-ADF2-E5B52DB91AD4}" srcOrd="0" destOrd="0" parTransId="{F62F6289-325F-4C8C-908C-A2CD7CE899AC}" sibTransId="{2CB528AA-F1A6-48AE-970E-A6A080CDD39D}"/>
    <dgm:cxn modelId="{B7D3166F-20C6-4FB2-A964-4B051669F545}" srcId="{AB69DCB4-1E1C-4F08-A41D-E437C43C0454}" destId="{A4DD429B-B71C-42B1-BBA1-E2BAC4493FAE}" srcOrd="0" destOrd="0" parTransId="{425BA11B-88CD-49E2-9922-D6FD84646B29}" sibTransId="{2B7D7DCF-7248-4DDC-857D-842F119CDE31}"/>
    <dgm:cxn modelId="{1BF97D4F-BDB6-403E-86DD-3E36BF3EF40A}" srcId="{8728568C-5BD9-4D6A-A85E-4200ACE8EEA4}" destId="{25C100A0-D972-4CF4-8550-0D651DB750E2}" srcOrd="1" destOrd="0" parTransId="{4CAA3398-9369-4A2E-A8EF-BE67327E27B5}" sibTransId="{7877212A-3E13-4E09-BA7C-690AA0C9BA59}"/>
    <dgm:cxn modelId="{66C02953-5D4D-4637-A5FD-387DEBE47CC7}" srcId="{8728568C-5BD9-4D6A-A85E-4200ACE8EEA4}" destId="{AB69DCB4-1E1C-4F08-A41D-E437C43C0454}" srcOrd="3" destOrd="0" parTransId="{A24D242B-B526-432C-952C-64C914349D97}" sibTransId="{1A710081-210A-47A2-B5F4-F6415714C491}"/>
    <dgm:cxn modelId="{97904D53-623A-419B-A742-AB69457F8AD5}" srcId="{8728568C-5BD9-4D6A-A85E-4200ACE8EEA4}" destId="{EE3B1D38-CBFC-4FA1-92C4-DE8BF1EE8A36}" srcOrd="0" destOrd="0" parTransId="{C9953C1D-4A96-46F6-A463-A7DCD069153A}" sibTransId="{A416092D-3FF8-4624-8117-3F7C83EE66ED}"/>
    <dgm:cxn modelId="{9DE95393-D2D9-4984-9129-43DCD97D51D0}" type="presOf" srcId="{9886FA5C-2551-401D-BD46-6673CBC33A2F}" destId="{0F9496B7-DFC5-4548-B018-A54DB946C842}" srcOrd="0" destOrd="0" presId="urn:diagrams.loki3.com/BracketList"/>
    <dgm:cxn modelId="{102E7A93-7015-418E-A429-A03EC4B9C526}" srcId="{8728568C-5BD9-4D6A-A85E-4200ACE8EEA4}" destId="{128B54ED-0DD0-4B31-A6DA-1AB2FD2EFC78}" srcOrd="4" destOrd="0" parTransId="{A29CC182-2E7E-4374-9D77-0257BCE6B2DF}" sibTransId="{89E06F35-2831-4158-9E22-9AD5792FCC29}"/>
    <dgm:cxn modelId="{9AADFBA9-5143-4F1E-AC2E-97D6F84B3F07}" type="presOf" srcId="{A4DD429B-B71C-42B1-BBA1-E2BAC4493FAE}" destId="{3C9231C6-2336-4EEE-8FF1-62AAFA1CD847}" srcOrd="0" destOrd="0" presId="urn:diagrams.loki3.com/BracketList"/>
    <dgm:cxn modelId="{F2F35ED0-0418-485E-A914-FE0504E1E400}" type="presOf" srcId="{AB69DCB4-1E1C-4F08-A41D-E437C43C0454}" destId="{8375173A-C3FB-494A-A02B-6B9B71FADCDA}" srcOrd="0" destOrd="0" presId="urn:diagrams.loki3.com/BracketList"/>
    <dgm:cxn modelId="{142F99DB-CE7C-414C-B4B9-FA046EBF4A98}" type="presOf" srcId="{5CF3E4C9-1E7A-4AE0-8418-3679DEAEFAEB}" destId="{75D8F600-0ED1-48E8-99FE-80A779C79649}" srcOrd="0" destOrd="0" presId="urn:diagrams.loki3.com/BracketList"/>
    <dgm:cxn modelId="{9CE367EB-085A-4DD9-92D6-8908021C0B1C}" type="presOf" srcId="{8728568C-5BD9-4D6A-A85E-4200ACE8EEA4}" destId="{1CC64549-A6A5-4D5E-A52D-EBBE25A89F80}" srcOrd="0" destOrd="0" presId="urn:diagrams.loki3.com/BracketList"/>
    <dgm:cxn modelId="{64431CFA-1769-4016-9342-2EF9FA64B741}" srcId="{EE3B1D38-CBFC-4FA1-92C4-DE8BF1EE8A36}" destId="{5CF3E4C9-1E7A-4AE0-8418-3679DEAEFAEB}" srcOrd="0" destOrd="0" parTransId="{F7E2DEE3-CA92-4854-8F47-E36CADA0C4A7}" sibTransId="{AA534F11-32FA-4B88-94AF-BEA62803F143}"/>
    <dgm:cxn modelId="{E7505D39-1575-48B1-9E2A-FACD44F3FE32}" type="presParOf" srcId="{1CC64549-A6A5-4D5E-A52D-EBBE25A89F80}" destId="{9B6849F3-B906-4E45-B90D-1556CF82C0AF}" srcOrd="0" destOrd="0" presId="urn:diagrams.loki3.com/BracketList"/>
    <dgm:cxn modelId="{30E1A034-0858-4274-AF36-2CB27AB72376}" type="presParOf" srcId="{9B6849F3-B906-4E45-B90D-1556CF82C0AF}" destId="{B267F680-54C4-400E-B21F-5D62B9A19B9A}" srcOrd="0" destOrd="0" presId="urn:diagrams.loki3.com/BracketList"/>
    <dgm:cxn modelId="{F3F32384-6214-4F6B-854B-BC911A59AF80}" type="presParOf" srcId="{9B6849F3-B906-4E45-B90D-1556CF82C0AF}" destId="{5A7BFD31-2A6F-4672-AF9B-EB67D1849928}" srcOrd="1" destOrd="0" presId="urn:diagrams.loki3.com/BracketList"/>
    <dgm:cxn modelId="{932320A8-5A0F-4EF5-AC7B-AC750174D28D}" type="presParOf" srcId="{9B6849F3-B906-4E45-B90D-1556CF82C0AF}" destId="{3BCBA135-9421-4479-A148-DC78E39B56C4}" srcOrd="2" destOrd="0" presId="urn:diagrams.loki3.com/BracketList"/>
    <dgm:cxn modelId="{E1DE65F8-C92F-46F7-9284-A6B46450E86A}" type="presParOf" srcId="{9B6849F3-B906-4E45-B90D-1556CF82C0AF}" destId="{75D8F600-0ED1-48E8-99FE-80A779C79649}" srcOrd="3" destOrd="0" presId="urn:diagrams.loki3.com/BracketList"/>
    <dgm:cxn modelId="{7F80D98A-BB02-4E86-849A-95B249887D05}" type="presParOf" srcId="{1CC64549-A6A5-4D5E-A52D-EBBE25A89F80}" destId="{F4A5F5FD-39BD-4F03-9DAF-D9A620332B20}" srcOrd="1" destOrd="0" presId="urn:diagrams.loki3.com/BracketList"/>
    <dgm:cxn modelId="{8EC54F37-97C7-4EE9-8BC7-91A5759F324E}" type="presParOf" srcId="{1CC64549-A6A5-4D5E-A52D-EBBE25A89F80}" destId="{879A08B6-E2D6-4B60-B3C4-9A7BC9BAFBAC}" srcOrd="2" destOrd="0" presId="urn:diagrams.loki3.com/BracketList"/>
    <dgm:cxn modelId="{C3377671-4E00-498B-8BDA-ECD8DD5FC677}" type="presParOf" srcId="{879A08B6-E2D6-4B60-B3C4-9A7BC9BAFBAC}" destId="{4C7D5BFF-1291-4703-A019-9613F85E61DE}" srcOrd="0" destOrd="0" presId="urn:diagrams.loki3.com/BracketList"/>
    <dgm:cxn modelId="{2A79DB85-7205-4308-882C-373984388127}" type="presParOf" srcId="{879A08B6-E2D6-4B60-B3C4-9A7BC9BAFBAC}" destId="{CDD623D5-B5E0-4A17-AEF8-B9F96F6C586E}" srcOrd="1" destOrd="0" presId="urn:diagrams.loki3.com/BracketList"/>
    <dgm:cxn modelId="{9CABC624-3E4D-482D-B675-FE52137A2338}" type="presParOf" srcId="{879A08B6-E2D6-4B60-B3C4-9A7BC9BAFBAC}" destId="{C8BF4549-A639-4CBF-ADAD-2762FDA580FD}" srcOrd="2" destOrd="0" presId="urn:diagrams.loki3.com/BracketList"/>
    <dgm:cxn modelId="{46DE847F-6D81-47DA-8B6F-4D7D184A80F8}" type="presParOf" srcId="{879A08B6-E2D6-4B60-B3C4-9A7BC9BAFBAC}" destId="{8CEB8049-F50F-47C4-B211-D02A77AF2637}" srcOrd="3" destOrd="0" presId="urn:diagrams.loki3.com/BracketList"/>
    <dgm:cxn modelId="{6262F6C4-032A-443C-B348-1BCFCE9B096D}" type="presParOf" srcId="{1CC64549-A6A5-4D5E-A52D-EBBE25A89F80}" destId="{5D7390D9-7FE7-4FE3-9048-A07DCB2E3AF8}" srcOrd="3" destOrd="0" presId="urn:diagrams.loki3.com/BracketList"/>
    <dgm:cxn modelId="{242731F5-EB46-4C35-BD35-4B089745917A}" type="presParOf" srcId="{1CC64549-A6A5-4D5E-A52D-EBBE25A89F80}" destId="{AD9A9771-2085-451D-BA0F-605FD462A93C}" srcOrd="4" destOrd="0" presId="urn:diagrams.loki3.com/BracketList"/>
    <dgm:cxn modelId="{EE250777-3C1B-438A-ABBA-F22B2CB7C5CE}" type="presParOf" srcId="{AD9A9771-2085-451D-BA0F-605FD462A93C}" destId="{110A199B-FCB6-48B1-B89B-CBFD31F3231B}" srcOrd="0" destOrd="0" presId="urn:diagrams.loki3.com/BracketList"/>
    <dgm:cxn modelId="{3EEF8092-9471-4089-A9C7-F875CCA8523D}" type="presParOf" srcId="{AD9A9771-2085-451D-BA0F-605FD462A93C}" destId="{E763F024-3733-4745-81E4-397D11A56348}" srcOrd="1" destOrd="0" presId="urn:diagrams.loki3.com/BracketList"/>
    <dgm:cxn modelId="{DFA1DAA9-0C3D-479F-A1C7-E69F4C383768}" type="presParOf" srcId="{AD9A9771-2085-451D-BA0F-605FD462A93C}" destId="{055AF8BC-5B41-49A4-B5E3-6A64B3A07806}" srcOrd="2" destOrd="0" presId="urn:diagrams.loki3.com/BracketList"/>
    <dgm:cxn modelId="{D9B4B792-EB83-4CA1-9399-02A06DDA5076}" type="presParOf" srcId="{AD9A9771-2085-451D-BA0F-605FD462A93C}" destId="{409BF156-18A6-4C87-9541-93755994D489}" srcOrd="3" destOrd="0" presId="urn:diagrams.loki3.com/BracketList"/>
    <dgm:cxn modelId="{E7A08BF5-3249-47F8-A9EB-CD3BA97007F6}" type="presParOf" srcId="{1CC64549-A6A5-4D5E-A52D-EBBE25A89F80}" destId="{7CB134BD-F397-4106-B7AE-F7A7E81EC9DE}" srcOrd="5" destOrd="0" presId="urn:diagrams.loki3.com/BracketList"/>
    <dgm:cxn modelId="{8CE2696D-3B9E-484E-9519-8D31A9450442}" type="presParOf" srcId="{1CC64549-A6A5-4D5E-A52D-EBBE25A89F80}" destId="{059CF276-F7A5-4EC1-9748-7CF0729C0D2C}" srcOrd="6" destOrd="0" presId="urn:diagrams.loki3.com/BracketList"/>
    <dgm:cxn modelId="{617E26B1-0C81-4469-91D0-AE245D2A00F5}" type="presParOf" srcId="{059CF276-F7A5-4EC1-9748-7CF0729C0D2C}" destId="{8375173A-C3FB-494A-A02B-6B9B71FADCDA}" srcOrd="0" destOrd="0" presId="urn:diagrams.loki3.com/BracketList"/>
    <dgm:cxn modelId="{658B8EF0-0856-4917-98AF-D3E2D6A68E1C}" type="presParOf" srcId="{059CF276-F7A5-4EC1-9748-7CF0729C0D2C}" destId="{F7033552-B3FF-4811-B922-33AB4EC73D0C}" srcOrd="1" destOrd="0" presId="urn:diagrams.loki3.com/BracketList"/>
    <dgm:cxn modelId="{D61C13AE-1E59-4C4C-AD9B-1EC10E8F69D5}" type="presParOf" srcId="{059CF276-F7A5-4EC1-9748-7CF0729C0D2C}" destId="{94B79BDB-4FA0-46EF-B72E-0D1CD5489B16}" srcOrd="2" destOrd="0" presId="urn:diagrams.loki3.com/BracketList"/>
    <dgm:cxn modelId="{99190C12-5EED-49E6-82DA-8DA5DE939FF0}" type="presParOf" srcId="{059CF276-F7A5-4EC1-9748-7CF0729C0D2C}" destId="{3C9231C6-2336-4EEE-8FF1-62AAFA1CD847}" srcOrd="3" destOrd="0" presId="urn:diagrams.loki3.com/BracketList"/>
    <dgm:cxn modelId="{B6640378-2D6B-4219-84BA-810927B10E72}" type="presParOf" srcId="{1CC64549-A6A5-4D5E-A52D-EBBE25A89F80}" destId="{53617531-4AA5-452B-8CB1-D6020C1CA067}" srcOrd="7" destOrd="0" presId="urn:diagrams.loki3.com/BracketList"/>
    <dgm:cxn modelId="{657E44C9-94F2-40FC-9623-5402E8B73C63}" type="presParOf" srcId="{1CC64549-A6A5-4D5E-A52D-EBBE25A89F80}" destId="{BADC37A1-95C1-4E4B-A700-56CFC5777F0F}" srcOrd="8" destOrd="0" presId="urn:diagrams.loki3.com/BracketList"/>
    <dgm:cxn modelId="{F1AE2B2C-701E-4AE6-9ECE-5076D3A48202}" type="presParOf" srcId="{BADC37A1-95C1-4E4B-A700-56CFC5777F0F}" destId="{8D8CA03F-509E-4CD7-B3B9-7E950D74C117}" srcOrd="0" destOrd="0" presId="urn:diagrams.loki3.com/BracketList"/>
    <dgm:cxn modelId="{1BBCDFED-49A5-4015-9B6D-3FFF39D564C4}" type="presParOf" srcId="{BADC37A1-95C1-4E4B-A700-56CFC5777F0F}" destId="{6A9536B2-54E0-4B75-B26F-0D16EEE76823}" srcOrd="1" destOrd="0" presId="urn:diagrams.loki3.com/BracketList"/>
    <dgm:cxn modelId="{6BACCFEC-F92E-45D0-BB0F-129E9D4F2333}" type="presParOf" srcId="{BADC37A1-95C1-4E4B-A700-56CFC5777F0F}" destId="{60A10863-DDFD-4666-B41E-47CBCB6F7875}" srcOrd="2" destOrd="0" presId="urn:diagrams.loki3.com/BracketList"/>
    <dgm:cxn modelId="{D3AF752B-C529-49E5-B150-9AD90EA08C5E}" type="presParOf" srcId="{BADC37A1-95C1-4E4B-A700-56CFC5777F0F}" destId="{0F9496B7-DFC5-4548-B018-A54DB946C842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7F680-54C4-400E-B21F-5D62B9A19B9A}">
      <dsp:nvSpPr>
        <dsp:cNvPr id="0" name=""/>
        <dsp:cNvSpPr/>
      </dsp:nvSpPr>
      <dsp:spPr>
        <a:xfrm>
          <a:off x="0" y="23233"/>
          <a:ext cx="1828800" cy="63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Helvetica Light"/>
              <a:ea typeface="+mn-ea"/>
              <a:cs typeface="+mn-cs"/>
            </a:rPr>
            <a:t>September 18th</a:t>
          </a:r>
        </a:p>
      </dsp:txBody>
      <dsp:txXfrm>
        <a:off x="0" y="23233"/>
        <a:ext cx="1828800" cy="633600"/>
      </dsp:txXfrm>
    </dsp:sp>
    <dsp:sp modelId="{5A7BFD31-2A6F-4672-AF9B-EB67D1849928}">
      <dsp:nvSpPr>
        <dsp:cNvPr id="0" name=""/>
        <dsp:cNvSpPr/>
      </dsp:nvSpPr>
      <dsp:spPr>
        <a:xfrm>
          <a:off x="1828799" y="23233"/>
          <a:ext cx="365760" cy="6336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D8F600-0ED1-48E8-99FE-80A779C79649}">
      <dsp:nvSpPr>
        <dsp:cNvPr id="0" name=""/>
        <dsp:cNvSpPr/>
      </dsp:nvSpPr>
      <dsp:spPr>
        <a:xfrm>
          <a:off x="2340863" y="23233"/>
          <a:ext cx="4974336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Helvetica Light"/>
            </a:rPr>
            <a:t>Submission Deadline</a:t>
          </a:r>
        </a:p>
      </dsp:txBody>
      <dsp:txXfrm>
        <a:off x="2340863" y="23233"/>
        <a:ext cx="4974336" cy="633600"/>
      </dsp:txXfrm>
    </dsp:sp>
    <dsp:sp modelId="{4C7D5BFF-1291-4703-A019-9613F85E61DE}">
      <dsp:nvSpPr>
        <dsp:cNvPr id="0" name=""/>
        <dsp:cNvSpPr/>
      </dsp:nvSpPr>
      <dsp:spPr>
        <a:xfrm>
          <a:off x="0" y="811634"/>
          <a:ext cx="1828800" cy="63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Helvetica Light"/>
              <a:ea typeface="+mn-ea"/>
              <a:cs typeface="+mn-cs"/>
            </a:rPr>
            <a:t>Week of Sept. 25</a:t>
          </a:r>
          <a:r>
            <a:rPr lang="en-US" sz="1800" b="1" kern="1200" baseline="30000" dirty="0">
              <a:latin typeface="Helvetica Light"/>
              <a:ea typeface="+mn-ea"/>
              <a:cs typeface="+mn-cs"/>
            </a:rPr>
            <a:t>th</a:t>
          </a:r>
          <a:endParaRPr lang="en-US" sz="1800" b="1" kern="1200" dirty="0">
            <a:latin typeface="Helvetica Light"/>
            <a:ea typeface="+mn-ea"/>
            <a:cs typeface="+mn-cs"/>
          </a:endParaRPr>
        </a:p>
      </dsp:txBody>
      <dsp:txXfrm>
        <a:off x="0" y="811634"/>
        <a:ext cx="1828800" cy="633600"/>
      </dsp:txXfrm>
    </dsp:sp>
    <dsp:sp modelId="{CDD623D5-B5E0-4A17-AEF8-B9F96F6C586E}">
      <dsp:nvSpPr>
        <dsp:cNvPr id="0" name=""/>
        <dsp:cNvSpPr/>
      </dsp:nvSpPr>
      <dsp:spPr>
        <a:xfrm>
          <a:off x="1828799" y="772033"/>
          <a:ext cx="365760" cy="7128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EB8049-F50F-47C4-B211-D02A77AF2637}">
      <dsp:nvSpPr>
        <dsp:cNvPr id="0" name=""/>
        <dsp:cNvSpPr/>
      </dsp:nvSpPr>
      <dsp:spPr>
        <a:xfrm>
          <a:off x="2340863" y="772033"/>
          <a:ext cx="4974336" cy="7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Helvetica Light"/>
            </a:rPr>
            <a:t>SSC subcommittee reviews, scores, and makes funding recommendations</a:t>
          </a:r>
        </a:p>
      </dsp:txBody>
      <dsp:txXfrm>
        <a:off x="2340863" y="772033"/>
        <a:ext cx="4974336" cy="712800"/>
      </dsp:txXfrm>
    </dsp:sp>
    <dsp:sp modelId="{110A199B-FCB6-48B1-B89B-CBFD31F3231B}">
      <dsp:nvSpPr>
        <dsp:cNvPr id="0" name=""/>
        <dsp:cNvSpPr/>
      </dsp:nvSpPr>
      <dsp:spPr>
        <a:xfrm>
          <a:off x="0" y="1639633"/>
          <a:ext cx="1828800" cy="63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Helvetica Light"/>
              <a:ea typeface="+mn-ea"/>
              <a:cs typeface="+mn-cs"/>
            </a:rPr>
            <a:t>November</a:t>
          </a:r>
        </a:p>
      </dsp:txBody>
      <dsp:txXfrm>
        <a:off x="0" y="1639633"/>
        <a:ext cx="1828800" cy="633600"/>
      </dsp:txXfrm>
    </dsp:sp>
    <dsp:sp modelId="{E763F024-3733-4745-81E4-397D11A56348}">
      <dsp:nvSpPr>
        <dsp:cNvPr id="0" name=""/>
        <dsp:cNvSpPr/>
      </dsp:nvSpPr>
      <dsp:spPr>
        <a:xfrm>
          <a:off x="1828799" y="1600033"/>
          <a:ext cx="365760" cy="7128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9BF156-18A6-4C87-9541-93755994D489}">
      <dsp:nvSpPr>
        <dsp:cNvPr id="0" name=""/>
        <dsp:cNvSpPr/>
      </dsp:nvSpPr>
      <dsp:spPr>
        <a:xfrm>
          <a:off x="2340863" y="1600033"/>
          <a:ext cx="4974336" cy="7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Helvetica Light"/>
            </a:rPr>
            <a:t>SCC subcommittee makes recommendation to Council</a:t>
          </a:r>
        </a:p>
      </dsp:txBody>
      <dsp:txXfrm>
        <a:off x="2340863" y="1600033"/>
        <a:ext cx="4974336" cy="712800"/>
      </dsp:txXfrm>
    </dsp:sp>
    <dsp:sp modelId="{8375173A-C3FB-494A-A02B-6B9B71FADCDA}">
      <dsp:nvSpPr>
        <dsp:cNvPr id="0" name=""/>
        <dsp:cNvSpPr/>
      </dsp:nvSpPr>
      <dsp:spPr>
        <a:xfrm>
          <a:off x="0" y="2428034"/>
          <a:ext cx="1828800" cy="63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Helvetica Light"/>
              <a:ea typeface="+mn-ea"/>
              <a:cs typeface="+mn-cs"/>
            </a:rPr>
            <a:t>Nov. – Dec.</a:t>
          </a:r>
        </a:p>
      </dsp:txBody>
      <dsp:txXfrm>
        <a:off x="0" y="2428034"/>
        <a:ext cx="1828800" cy="633600"/>
      </dsp:txXfrm>
    </dsp:sp>
    <dsp:sp modelId="{F7033552-B3FF-4811-B922-33AB4EC73D0C}">
      <dsp:nvSpPr>
        <dsp:cNvPr id="0" name=""/>
        <dsp:cNvSpPr/>
      </dsp:nvSpPr>
      <dsp:spPr>
        <a:xfrm>
          <a:off x="1828799" y="2428034"/>
          <a:ext cx="365760" cy="6336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9231C6-2336-4EEE-8FF1-62AAFA1CD847}">
      <dsp:nvSpPr>
        <dsp:cNvPr id="0" name=""/>
        <dsp:cNvSpPr/>
      </dsp:nvSpPr>
      <dsp:spPr>
        <a:xfrm>
          <a:off x="2340863" y="2428034"/>
          <a:ext cx="4974336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Helvetica Light"/>
            </a:rPr>
            <a:t>Contracts are issued</a:t>
          </a:r>
        </a:p>
      </dsp:txBody>
      <dsp:txXfrm>
        <a:off x="2340863" y="2428034"/>
        <a:ext cx="4974336" cy="633600"/>
      </dsp:txXfrm>
    </dsp:sp>
    <dsp:sp modelId="{8D8CA03F-509E-4CD7-B3B9-7E950D74C117}">
      <dsp:nvSpPr>
        <dsp:cNvPr id="0" name=""/>
        <dsp:cNvSpPr/>
      </dsp:nvSpPr>
      <dsp:spPr>
        <a:xfrm>
          <a:off x="0" y="3176834"/>
          <a:ext cx="1828800" cy="63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Helvetica Light"/>
              <a:ea typeface="+mn-ea"/>
              <a:cs typeface="+mn-cs"/>
            </a:rPr>
            <a:t>Dec. – Jan.</a:t>
          </a:r>
        </a:p>
      </dsp:txBody>
      <dsp:txXfrm>
        <a:off x="0" y="3176834"/>
        <a:ext cx="1828800" cy="633600"/>
      </dsp:txXfrm>
    </dsp:sp>
    <dsp:sp modelId="{6A9536B2-54E0-4B75-B26F-0D16EEE76823}">
      <dsp:nvSpPr>
        <dsp:cNvPr id="0" name=""/>
        <dsp:cNvSpPr/>
      </dsp:nvSpPr>
      <dsp:spPr>
        <a:xfrm>
          <a:off x="1828799" y="3176834"/>
          <a:ext cx="365760" cy="6336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9496B7-DFC5-4548-B018-A54DB946C842}">
      <dsp:nvSpPr>
        <dsp:cNvPr id="0" name=""/>
        <dsp:cNvSpPr/>
      </dsp:nvSpPr>
      <dsp:spPr>
        <a:xfrm>
          <a:off x="2340863" y="3176834"/>
          <a:ext cx="4974336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Helvetica Light"/>
            </a:rPr>
            <a:t>First payment issued  </a:t>
          </a:r>
        </a:p>
      </dsp:txBody>
      <dsp:txXfrm>
        <a:off x="2340863" y="3176834"/>
        <a:ext cx="4974336" cy="633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81066-644A-4209-A5D2-A337C9B2C2A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F4F53-42A9-4F5C-A4E4-B5B30939A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9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69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DEI priorities have been updated</a:t>
            </a:r>
          </a:p>
          <a:p>
            <a:r>
              <a:rPr lang="en-US" dirty="0"/>
              <a:t>A strong emphasis on innovative and/or new programming</a:t>
            </a:r>
          </a:p>
          <a:p>
            <a:r>
              <a:rPr lang="en-US" dirty="0"/>
              <a:t>DEI will still be a priority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55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Prioritize Park City residents and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35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Priorities align with the Summit County Mental Health Alliance strategic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08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Priorities align with the Summit County Mental Health Alliance strategic plan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96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Deadline for RFPs is 5:00 pm Mountain on 9/18</a:t>
            </a:r>
          </a:p>
          <a:p>
            <a:r>
              <a:rPr lang="en-US" dirty="0"/>
              <a:t>Rest of the timeline is rough estimate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53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Updates will be posted periodically on Park City’s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39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Email preferred, but happy to take calls or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2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4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to here, if needed. To past funding: https://www.parkcity.org/departments/budget-debt-grants/special-service-contracts</a:t>
            </a:r>
          </a:p>
          <a:p>
            <a:r>
              <a:rPr lang="en-US" dirty="0"/>
              <a:t>Past recipients: about a dozen DEI, between $2,500 to $50,000</a:t>
            </a:r>
          </a:p>
          <a:p>
            <a:r>
              <a:rPr lang="en-US" dirty="0"/>
              <a:t>Mental Health: half dozen, $7,500 to $15,000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57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Eligibility criteria same for both SSC, but the priorities are different</a:t>
            </a:r>
          </a:p>
          <a:p>
            <a:r>
              <a:rPr lang="en-US" dirty="0"/>
              <a:t>Nonprofit categories: https://www.irs.gov/charities-non-profits/exempt-organization-types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58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narrative and attachments will provide proof of these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43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Outline quantifiable goals and objectives in your narrative</a:t>
            </a:r>
          </a:p>
          <a:p>
            <a:r>
              <a:rPr lang="en-US" dirty="0"/>
              <a:t>Non-discrimination (organization must provide EEO Statement and Non-discrimination policy)</a:t>
            </a:r>
          </a:p>
          <a:p>
            <a:r>
              <a:rPr lang="en-US" dirty="0"/>
              <a:t>Sample template of the City contract is attached to the application</a:t>
            </a:r>
          </a:p>
          <a:p>
            <a:r>
              <a:rPr lang="en-US" dirty="0"/>
              <a:t>Link on fiscal sponsorship https://www.councilofnonprofits.org/running-nonprofit/administration-and-financial-management/fiscal-sponsorship-nonprofits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53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your case</a:t>
            </a:r>
          </a:p>
          <a:p>
            <a:r>
              <a:rPr lang="en-US" dirty="0"/>
              <a:t>Can’t be used for capital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55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specific with funding request.</a:t>
            </a:r>
          </a:p>
          <a:p>
            <a:r>
              <a:rPr lang="en-US" dirty="0"/>
              <a:t>Attach most recent annual budget; financial statements or auditors report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43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Justify costs in your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F4F53-42A9-4F5C-A4E4-B5B30939A7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98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1E81-C097-47AA-BCE8-D9599212D85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AD98-BE6A-461D-BDF1-7C719903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1E81-C097-47AA-BCE8-D9599212D85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AD98-BE6A-461D-BDF1-7C719903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2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1E81-C097-47AA-BCE8-D9599212D85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AD98-BE6A-461D-BDF1-7C719903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5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1E81-C097-47AA-BCE8-D9599212D85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AD98-BE6A-461D-BDF1-7C719903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26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1E81-C097-47AA-BCE8-D9599212D85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AD98-BE6A-461D-BDF1-7C719903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1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1E81-C097-47AA-BCE8-D9599212D85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AD98-BE6A-461D-BDF1-7C719903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2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1E81-C097-47AA-BCE8-D9599212D85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AD98-BE6A-461D-BDF1-7C719903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1E81-C097-47AA-BCE8-D9599212D85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AD98-BE6A-461D-BDF1-7C719903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2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1E81-C097-47AA-BCE8-D9599212D85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AD98-BE6A-461D-BDF1-7C719903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3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1E81-C097-47AA-BCE8-D9599212D85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AD98-BE6A-461D-BDF1-7C719903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1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1E81-C097-47AA-BCE8-D9599212D85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AD98-BE6A-461D-BDF1-7C719903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0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61E81-C097-47AA-BCE8-D9599212D85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4AD98-BE6A-461D-BDF1-7C719903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9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hyperlink" Target="https://summitcountyhealth.org/wp-content/uploads/2022/12/Strategic-Plan-2022-Ratified-copy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arkcity.org/departments/budget-debt-grants/special-service-contract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hans.jasperson@parkcity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981200" y="1657350"/>
            <a:ext cx="5135169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86225" y="51435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/>
                <a:cs typeface="Century Gothic"/>
              </a:rPr>
              <a:t>FY24-25 Special Service Contracts: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/>
                <a:cs typeface="Century Gothic"/>
              </a:rPr>
              <a:t>DEI and Mental Health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514350"/>
            <a:ext cx="516155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E8E1732-D942-480E-ACA9-C19AFE74B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5" y="4358730"/>
            <a:ext cx="1063005" cy="54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48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DEI PRIORITIES</a:t>
            </a:r>
            <a:endParaRPr lang="en-US" sz="4800" b="1" dirty="0">
              <a:solidFill>
                <a:srgbClr val="091F40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817" y="127635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</a:p>
        </p:txBody>
      </p:sp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81000" y="590550"/>
            <a:ext cx="17526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86600" y="590550"/>
            <a:ext cx="16764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964349"/>
            <a:ext cx="838200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254061"/>
                </a:solidFill>
                <a:latin typeface="Helvetica Light"/>
                <a:cs typeface="Helvetica Light"/>
              </a:rPr>
              <a:t>Innovative and/or New Programing </a:t>
            </a: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– Provides innovative solutions regarding issues the City faces</a:t>
            </a:r>
            <a:endParaRPr lang="en-US" sz="2000" b="1" dirty="0">
              <a:solidFill>
                <a:srgbClr val="254061"/>
              </a:solidFill>
              <a:latin typeface="Helvetica Light"/>
              <a:cs typeface="Helvetica Light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254061"/>
                </a:solidFill>
                <a:latin typeface="Helvetica Light"/>
                <a:cs typeface="Helvetica Light"/>
              </a:rPr>
              <a:t>Services/Programs with a stated focus on Diversity, Equity, and Inclusion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254061"/>
                </a:solidFill>
                <a:latin typeface="Helvetica Light"/>
                <a:cs typeface="Helvetica Light"/>
              </a:rPr>
              <a:t>Diversity – Encourages participation from diverse voices in our community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254061"/>
                </a:solidFill>
                <a:latin typeface="Helvetica Light"/>
                <a:cs typeface="Helvetica Light"/>
              </a:rPr>
              <a:t>Equity – Works to promote equitable outcomes and measures impact in the community 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254061"/>
                </a:solidFill>
                <a:latin typeface="Helvetica Light"/>
                <a:cs typeface="Helvetica Light"/>
              </a:rPr>
              <a:t>Inclusion – Engages and empowers diverse experiences to foster an inclusive community</a:t>
            </a:r>
          </a:p>
          <a:p>
            <a:pPr lvl="1">
              <a:spcAft>
                <a:spcPts val="600"/>
              </a:spcAft>
            </a:pPr>
            <a:endParaRPr lang="en-US" dirty="0">
              <a:solidFill>
                <a:srgbClr val="25406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94482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DEI PRIORITIES</a:t>
            </a:r>
            <a:endParaRPr lang="en-US" sz="4800" b="1" dirty="0">
              <a:solidFill>
                <a:srgbClr val="091F40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817" y="127635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</a:p>
        </p:txBody>
      </p:sp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81000" y="590550"/>
            <a:ext cx="17526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86600" y="590550"/>
            <a:ext cx="16764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964349"/>
            <a:ext cx="83820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Other Priorities may include…</a:t>
            </a:r>
          </a:p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254061"/>
                </a:solidFill>
                <a:latin typeface="Helvetica Light"/>
                <a:cs typeface="Helvetica Light"/>
              </a:rPr>
              <a:t>Local Focus </a:t>
            </a: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– Enhances residents’ quality of life</a:t>
            </a:r>
          </a:p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254061"/>
                </a:solidFill>
                <a:latin typeface="Helvetica Light"/>
                <a:cs typeface="Helvetica Light"/>
              </a:rPr>
              <a:t>Issue Awareness </a:t>
            </a: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– Identifies and addresses our diverse community’s concerns and interests</a:t>
            </a:r>
          </a:p>
          <a:p>
            <a:pPr marL="342900" indent="-34290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254061"/>
                </a:solidFill>
                <a:latin typeface="Helvetica Light"/>
                <a:cs typeface="Helvetica Light"/>
              </a:rPr>
              <a:t>Affordability</a:t>
            </a: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 – Helps to ease residents’ cost of living</a:t>
            </a:r>
            <a:endParaRPr lang="en-US" sz="3200" dirty="0">
              <a:solidFill>
                <a:srgbClr val="25406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4748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MENTAL HEALTH PRIORITIES</a:t>
            </a:r>
            <a:endParaRPr lang="en-US" sz="4800" b="1" dirty="0">
              <a:solidFill>
                <a:srgbClr val="091F40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817" y="127635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</a:p>
        </p:txBody>
      </p:sp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381000" y="590550"/>
            <a:ext cx="5334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8153400" y="590550"/>
            <a:ext cx="6096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>
            <a:hlinkClick r:id="rId4"/>
            <a:extLst>
              <a:ext uri="{FF2B5EF4-FFF2-40B4-BE49-F238E27FC236}">
                <a16:creationId xmlns:a16="http://schemas.microsoft.com/office/drawing/2014/main" id="{CA630186-E982-4129-0FF6-ECE1F47FF9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081732"/>
              </p:ext>
            </p:extLst>
          </p:nvPr>
        </p:nvGraphicFramePr>
        <p:xfrm>
          <a:off x="3039817" y="814010"/>
          <a:ext cx="304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315200" imgH="9753458" progId="Acrobat.Document.DC">
                  <p:embed/>
                </p:oleObj>
              </mc:Choice>
              <mc:Fallback>
                <p:oleObj name="Acrobat Document" r:id="rId5" imgW="7315200" imgH="975345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39817" y="814010"/>
                        <a:ext cx="3048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436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MENTAL HEALTH PRIORITIES</a:t>
            </a:r>
            <a:endParaRPr lang="en-US" sz="4800" b="1" dirty="0">
              <a:solidFill>
                <a:srgbClr val="091F40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817" y="127635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</a:p>
        </p:txBody>
      </p:sp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381000" y="590550"/>
            <a:ext cx="5334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8153400" y="590550"/>
            <a:ext cx="6096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964349"/>
            <a:ext cx="838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25406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Expand community access </a:t>
            </a: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to mental health and substance abuse programs and services in Park City.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25406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Increase prevention and education </a:t>
            </a: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around mental health and substance abuse in Park City.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25406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Ensure the success and sustainability </a:t>
            </a: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of mental health and substance abuse programs and services in Park City.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254061"/>
                </a:solidFill>
                <a:latin typeface="Helvetica "/>
                <a:cs typeface="Helvetica Light"/>
              </a:rPr>
              <a:t>Establish systems </a:t>
            </a: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to support life during recovery and reintegration into the community.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25406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Ensure equity </a:t>
            </a: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of mental health and substance abuse programs and services for Latino and underserved community members.</a:t>
            </a:r>
          </a:p>
        </p:txBody>
      </p:sp>
    </p:spTree>
    <p:extLst>
      <p:ext uri="{BB962C8B-B14F-4D97-AF65-F5344CB8AC3E}">
        <p14:creationId xmlns:p14="http://schemas.microsoft.com/office/powerpoint/2010/main" val="1161257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RFP TIMELINE</a:t>
            </a:r>
          </a:p>
        </p:txBody>
      </p:sp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B67451-88C1-467F-B6F3-5BBB0E8BAD9C}"/>
              </a:ext>
            </a:extLst>
          </p:cNvPr>
          <p:cNvCxnSpPr>
            <a:cxnSpLocks/>
          </p:cNvCxnSpPr>
          <p:nvPr/>
        </p:nvCxnSpPr>
        <p:spPr>
          <a:xfrm>
            <a:off x="374072" y="514350"/>
            <a:ext cx="1607128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32730C-BC6E-47AE-8417-78B64CD094BF}"/>
              </a:ext>
            </a:extLst>
          </p:cNvPr>
          <p:cNvCxnSpPr>
            <a:cxnSpLocks/>
          </p:cNvCxnSpPr>
          <p:nvPr/>
        </p:nvCxnSpPr>
        <p:spPr>
          <a:xfrm>
            <a:off x="7162800" y="514350"/>
            <a:ext cx="16002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42257BD-852F-4052-B1C4-019C3DC935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5705230"/>
              </p:ext>
            </p:extLst>
          </p:nvPr>
        </p:nvGraphicFramePr>
        <p:xfrm>
          <a:off x="228600" y="947882"/>
          <a:ext cx="7315200" cy="383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84572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1047750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254061"/>
              </a:solidFill>
              <a:latin typeface="Helvetica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54061"/>
                </a:solidFill>
                <a:latin typeface="Helvetica Light"/>
                <a:cs typeface="Helvetica Light"/>
              </a:rPr>
              <a:t>The application and more information can be found on the city’s </a:t>
            </a:r>
            <a:r>
              <a:rPr lang="en-US" sz="2400" b="1" dirty="0">
                <a:solidFill>
                  <a:srgbClr val="254061"/>
                </a:solidFill>
                <a:latin typeface="Helvetica Light"/>
                <a:cs typeface="Helvetica Light"/>
                <a:hlinkClick r:id="rId4"/>
              </a:rPr>
              <a:t>website</a:t>
            </a:r>
            <a:r>
              <a:rPr lang="en-US" sz="2400" b="1" dirty="0">
                <a:solidFill>
                  <a:srgbClr val="254061"/>
                </a:solidFill>
                <a:latin typeface="Helvetica Light"/>
                <a:cs typeface="Helvetica Light"/>
              </a:rPr>
              <a:t>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54061"/>
                </a:solidFill>
                <a:latin typeface="Helvetica Light"/>
                <a:cs typeface="Helvetica Light"/>
              </a:rPr>
              <a:t>parkcity.org</a:t>
            </a:r>
            <a:r>
              <a:rPr lang="en-US" sz="2400" b="1" dirty="0">
                <a:solidFill>
                  <a:srgbClr val="254061"/>
                </a:solidFill>
                <a:latin typeface="Helvetica Light"/>
                <a:cs typeface="Helvetica Light"/>
                <a:sym typeface="Wingdings" panose="05000000000000000000" pitchFamily="2" charset="2"/>
              </a:rPr>
              <a:t>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54061"/>
                </a:solidFill>
                <a:latin typeface="Helvetica Light"/>
                <a:cs typeface="Helvetica Light"/>
                <a:sym typeface="Wingdings" panose="05000000000000000000" pitchFamily="2" charset="2"/>
              </a:rPr>
              <a:t>Departments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54061"/>
                </a:solidFill>
                <a:latin typeface="Helvetica Light"/>
                <a:cs typeface="Helvetica Light"/>
                <a:sym typeface="Wingdings" panose="05000000000000000000" pitchFamily="2" charset="2"/>
              </a:rPr>
              <a:t>Budget, Debts, and Grants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54061"/>
                </a:solidFill>
                <a:latin typeface="Helvetica Light"/>
                <a:cs typeface="Helvetica Light"/>
                <a:sym typeface="Wingdings" panose="05000000000000000000" pitchFamily="2" charset="2"/>
              </a:rPr>
              <a:t>Special Service Contracts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254061"/>
              </a:solidFill>
              <a:latin typeface="Helvetica Light"/>
              <a:cs typeface="Helvetica Light"/>
              <a:sym typeface="Wingdings" panose="05000000000000000000" pitchFamily="2" charset="2"/>
            </a:endParaRPr>
          </a:p>
          <a:p>
            <a:pPr lvl="2"/>
            <a:endParaRPr lang="en-US" sz="1600" b="1" dirty="0">
              <a:solidFill>
                <a:srgbClr val="254061"/>
              </a:solidFill>
              <a:latin typeface="Helvetica Light"/>
              <a:cs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Application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87293"/>
            <a:ext cx="16764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38803" y="482562"/>
            <a:ext cx="1214597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944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3DA7440-4729-40E2-A30D-C93FD21C8D8F}"/>
              </a:ext>
            </a:extLst>
          </p:cNvPr>
          <p:cNvSpPr txBox="1"/>
          <p:nvPr/>
        </p:nvSpPr>
        <p:spPr>
          <a:xfrm>
            <a:off x="0" y="971550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91F40"/>
                </a:solidFill>
                <a:latin typeface="Century Gothic"/>
                <a:cs typeface="Century Gothic"/>
              </a:rPr>
              <a:t>Questions?</a:t>
            </a:r>
          </a:p>
          <a:p>
            <a:pPr algn="ctr"/>
            <a:endParaRPr lang="en-US" sz="2800" dirty="0">
              <a:solidFill>
                <a:srgbClr val="091F40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2800" dirty="0">
                <a:solidFill>
                  <a:srgbClr val="091F40"/>
                </a:solidFill>
                <a:latin typeface="Century Gothic"/>
                <a:cs typeface="Century Gothic"/>
              </a:rPr>
              <a:t>Hans Jasperson</a:t>
            </a:r>
          </a:p>
          <a:p>
            <a:pPr algn="ctr"/>
            <a:r>
              <a:rPr lang="en-US" sz="2800" dirty="0">
                <a:solidFill>
                  <a:srgbClr val="091F40"/>
                </a:solidFill>
                <a:latin typeface="Century Gothic"/>
                <a:cs typeface="Century Gothic"/>
                <a:hlinkClick r:id="rId3"/>
              </a:rPr>
              <a:t>hans.jasperson@parkcity.org</a:t>
            </a:r>
            <a:endParaRPr lang="en-US" sz="2800" dirty="0">
              <a:solidFill>
                <a:srgbClr val="091F40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2800" dirty="0">
                <a:solidFill>
                  <a:srgbClr val="091F40"/>
                </a:solidFill>
                <a:latin typeface="Century Gothic"/>
                <a:cs typeface="Century Gothic"/>
              </a:rPr>
              <a:t>Office: (435) 615-5196</a:t>
            </a:r>
          </a:p>
          <a:p>
            <a:pPr algn="ctr"/>
            <a:r>
              <a:rPr lang="en-US" sz="2800" dirty="0">
                <a:solidFill>
                  <a:srgbClr val="091F40"/>
                </a:solidFill>
                <a:latin typeface="Century Gothic"/>
                <a:cs typeface="Century Gothic"/>
              </a:rPr>
              <a:t>Mobile: (435) 800-5237</a:t>
            </a:r>
          </a:p>
          <a:p>
            <a:pPr algn="ctr"/>
            <a:endParaRPr lang="en-US" sz="2400" dirty="0">
              <a:solidFill>
                <a:srgbClr val="091F4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80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BACKGROUND</a:t>
            </a:r>
            <a:endParaRPr lang="en-US" sz="4800" b="1" dirty="0">
              <a:solidFill>
                <a:srgbClr val="091F40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817" y="127635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</a:p>
        </p:txBody>
      </p:sp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81000" y="590550"/>
            <a:ext cx="13716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67600" y="590550"/>
            <a:ext cx="12954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2817" y="921187"/>
            <a:ext cx="8382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91F40"/>
                </a:solidFill>
                <a:latin typeface="Helvetica Light"/>
                <a:cs typeface="Helvetica Light"/>
              </a:rPr>
              <a:t>Park City partners with nonprofits to provide valuable services to the community through Special Service Contracts (SSCs)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91F40"/>
                </a:solidFill>
                <a:latin typeface="Helvetica Light"/>
                <a:cs typeface="Helvetica Light"/>
              </a:rPr>
              <a:t>There are three categories of SSCs: 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en-US" sz="2000" dirty="0">
                <a:solidFill>
                  <a:srgbClr val="091F40"/>
                </a:solidFill>
                <a:latin typeface="Helvetica Light"/>
                <a:cs typeface="Helvetica Light"/>
              </a:rPr>
              <a:t>Regular SSCs (4-year contract)   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en-US" sz="2000" dirty="0">
                <a:solidFill>
                  <a:srgbClr val="091F40"/>
                </a:solidFill>
                <a:latin typeface="Helvetica Light"/>
                <a:cs typeface="Helvetica Light"/>
              </a:rPr>
              <a:t>SSCs with a focus on diversity, equity, and inclusion (2-year contract)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en-US" sz="2000" dirty="0">
                <a:solidFill>
                  <a:srgbClr val="091F40"/>
                </a:solidFill>
                <a:latin typeface="Helvetica Light"/>
                <a:cs typeface="Helvetica Light"/>
              </a:rPr>
              <a:t>Mental Health SSCs (2-year contract)</a:t>
            </a:r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91F40"/>
                </a:solidFill>
                <a:latin typeface="Helvetica Light"/>
                <a:cs typeface="Helvetica Light"/>
              </a:rPr>
              <a:t>Currently accepting proposals for DEI and Mental Health SSCs</a:t>
            </a:r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16933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FUNDING AVAILABLE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817" y="127635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</a:p>
        </p:txBody>
      </p:sp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55009C-6D12-49A4-A583-B186FF57126E}"/>
              </a:ext>
            </a:extLst>
          </p:cNvPr>
          <p:cNvCxnSpPr>
            <a:cxnSpLocks/>
          </p:cNvCxnSpPr>
          <p:nvPr/>
        </p:nvCxnSpPr>
        <p:spPr>
          <a:xfrm>
            <a:off x="381000" y="590550"/>
            <a:ext cx="13716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8F70CC-72A6-410D-BACD-2ECDF2527CBD}"/>
              </a:ext>
            </a:extLst>
          </p:cNvPr>
          <p:cNvCxnSpPr>
            <a:cxnSpLocks/>
          </p:cNvCxnSpPr>
          <p:nvPr/>
        </p:nvCxnSpPr>
        <p:spPr>
          <a:xfrm>
            <a:off x="7391400" y="590550"/>
            <a:ext cx="13716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AEA3968-E162-9BFE-7CB0-542E0A92D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809326"/>
              </p:ext>
            </p:extLst>
          </p:nvPr>
        </p:nvGraphicFramePr>
        <p:xfrm>
          <a:off x="1524000" y="124584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8624746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313417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148792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Mental Health SSC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DEI SSC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317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FY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$157,000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735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FY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$120,000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435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$277,000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485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191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ELIGIBILITY</a:t>
            </a:r>
            <a:endParaRPr lang="en-US" sz="4800" b="1" dirty="0">
              <a:solidFill>
                <a:srgbClr val="091F40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817" y="127635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</a:p>
        </p:txBody>
      </p:sp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81000" y="590550"/>
            <a:ext cx="17526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86600" y="590550"/>
            <a:ext cx="16764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964349"/>
            <a:ext cx="838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Meet specified criteria and funding priorities outlined in the application </a:t>
            </a:r>
          </a:p>
          <a:p>
            <a:pPr marL="342900" indent="-342900">
              <a:lnSpc>
                <a:spcPct val="2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Federally recognized nonprofit organization</a:t>
            </a:r>
          </a:p>
          <a:p>
            <a:pPr marL="800100" lvl="1" indent="-342900">
              <a:lnSpc>
                <a:spcPct val="2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Or apply under the fiscal sponsorship of a qualified nonprofit</a:t>
            </a:r>
          </a:p>
          <a:p>
            <a:pPr marL="342900" indent="-342900">
              <a:lnSpc>
                <a:spcPct val="2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254061"/>
                </a:solidFill>
                <a:latin typeface="Helvetica Light"/>
                <a:cs typeface="Helvetica Light"/>
              </a:rPr>
              <a:t>Provide services to Park City residents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en-US" dirty="0">
              <a:solidFill>
                <a:srgbClr val="25406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76716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957476"/>
            <a:ext cx="8382000" cy="268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457200">
              <a:lnSpc>
                <a:spcPct val="2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254061"/>
                </a:solidFill>
                <a:latin typeface="Helvetica Light"/>
              </a:rPr>
              <a:t>Accountability and Sustainability of Organization</a:t>
            </a:r>
          </a:p>
          <a:p>
            <a:pPr marL="114300" indent="-457200">
              <a:lnSpc>
                <a:spcPct val="2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254061"/>
                </a:solidFill>
                <a:latin typeface="Helvetica Light"/>
              </a:rPr>
              <a:t>Program Need and Specific City Benefit</a:t>
            </a:r>
          </a:p>
          <a:p>
            <a:pPr marL="114300" indent="-457200">
              <a:lnSpc>
                <a:spcPct val="2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254061"/>
                </a:solidFill>
                <a:latin typeface="Helvetica Light"/>
              </a:rPr>
              <a:t>Fiscal Stability and Other Financial Support</a:t>
            </a:r>
          </a:p>
          <a:p>
            <a:pPr marL="114300" indent="-457200">
              <a:lnSpc>
                <a:spcPct val="2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254061"/>
                </a:solidFill>
                <a:latin typeface="Helvetica Light"/>
              </a:rPr>
              <a:t>Fair Market Value of the 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CRITERIA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87293"/>
            <a:ext cx="16764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38803" y="482562"/>
            <a:ext cx="1214597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396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957476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4061"/>
                </a:solidFill>
                <a:latin typeface="Helvetica Light"/>
              </a:rPr>
              <a:t>Criterion 1: Accountability and Sustainability of Organization -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54061"/>
                </a:solidFill>
                <a:latin typeface="Helvetica Light"/>
              </a:rPr>
              <a:t>Quantifiable goals and objectives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54061"/>
                </a:solidFill>
                <a:latin typeface="Helvetica Light"/>
              </a:rPr>
              <a:t>Non-discrimination in providing programs or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54061"/>
                </a:solidFill>
                <a:latin typeface="Helvetica Light"/>
              </a:rPr>
              <a:t>Cooperation with existing related programs and community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54061"/>
                </a:solidFill>
                <a:latin typeface="Helvetica Light"/>
              </a:rPr>
              <a:t>Compliance with the City contract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54061"/>
                </a:solidFill>
                <a:latin typeface="Helvetica Light"/>
              </a:rPr>
              <a:t>Federally recognized not-for-profit status</a:t>
            </a:r>
            <a:endParaRPr lang="en-US" sz="4800" dirty="0">
              <a:solidFill>
                <a:srgbClr val="254061"/>
              </a:solidFill>
              <a:latin typeface="Helvetica Light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54061"/>
                </a:solidFill>
                <a:latin typeface="Helvetica Light"/>
              </a:rPr>
              <a:t>Or apply under fiscal sponsorship of a not-for-profit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CRITERIA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87293"/>
            <a:ext cx="16764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38803" y="482562"/>
            <a:ext cx="1214597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415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957476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4061"/>
                </a:solidFill>
                <a:latin typeface="Helvetica Light"/>
              </a:rPr>
              <a:t>Criterion 2: Program Need and Specific City Benefit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54061"/>
                </a:solidFill>
                <a:latin typeface="Helvetica Light"/>
              </a:rPr>
              <a:t>A clear demonstration of public benefit and provision of direct services to City residents focused on the outlined funding priorities.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54061"/>
              </a:solidFill>
              <a:latin typeface="Helvetica Ligh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54061"/>
                </a:solidFill>
                <a:latin typeface="Helvetica Light"/>
              </a:rPr>
              <a:t>A demonstrated need for the program or activity. Funds may not be used for one-time events, scholarship-type activities or the purchase of equipment.</a:t>
            </a:r>
            <a:endParaRPr lang="en-US" sz="48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CRITERIA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87293"/>
            <a:ext cx="16764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38803" y="482562"/>
            <a:ext cx="1214597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462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1047750"/>
            <a:ext cx="8382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4061"/>
                </a:solidFill>
                <a:latin typeface="Helvetica Light"/>
              </a:rPr>
              <a:t>Criterion 3: Fiscal Stability and Other Financial Support</a:t>
            </a:r>
          </a:p>
          <a:p>
            <a:pPr marL="914400" lvl="4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54061"/>
                </a:solidFill>
                <a:latin typeface="Helvetica Light"/>
              </a:rPr>
              <a:t>A clear description of how public funds will be used</a:t>
            </a:r>
          </a:p>
          <a:p>
            <a:pPr marL="914400" lvl="4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54061"/>
                </a:solidFill>
                <a:latin typeface="Helvetica Light"/>
              </a:rPr>
              <a:t>Other funding sources that can be used to leverage resources</a:t>
            </a:r>
          </a:p>
          <a:p>
            <a:pPr marL="914400" lvl="4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54061"/>
                </a:solidFill>
                <a:latin typeface="Helvetica Light"/>
              </a:rPr>
              <a:t>A sound financial plan that demonstrates managerial and fiscal competence</a:t>
            </a:r>
          </a:p>
          <a:p>
            <a:pPr marL="914400" lvl="4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54061"/>
                </a:solidFill>
                <a:latin typeface="Helvetica Light"/>
              </a:rPr>
              <a:t>A history of performing in a financially competent manner</a:t>
            </a:r>
          </a:p>
          <a:p>
            <a:r>
              <a:rPr lang="en-US" sz="1600" b="1" dirty="0">
                <a:solidFill>
                  <a:srgbClr val="254061"/>
                </a:solidFill>
                <a:latin typeface="Helvetica Light"/>
              </a:rPr>
              <a:t> 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CRITERIA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87293"/>
            <a:ext cx="16764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38803" y="482562"/>
            <a:ext cx="1214597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79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CMC_Leaf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95750"/>
            <a:ext cx="910267" cy="917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1047750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54061"/>
                </a:solidFill>
                <a:latin typeface="Helvetica Light"/>
              </a:rPr>
              <a:t>Criterion 4: Fair Market Value of the Services – </a:t>
            </a:r>
          </a:p>
          <a:p>
            <a:endParaRPr lang="en-US" sz="2400" b="1" dirty="0">
              <a:solidFill>
                <a:srgbClr val="254061"/>
              </a:solidFill>
              <a:latin typeface="Helvetica Light"/>
            </a:endParaRPr>
          </a:p>
          <a:p>
            <a:pPr lvl="1"/>
            <a:r>
              <a:rPr lang="en-US" sz="2400" dirty="0">
                <a:solidFill>
                  <a:srgbClr val="254061"/>
                </a:solidFill>
                <a:latin typeface="Helvetica Light"/>
              </a:rPr>
              <a:t>The fair market value of services included in the public service contract should equal or exceed the total amount of compensation from the City unless outweighed by demonstrated intangible benefits.</a:t>
            </a:r>
            <a:endParaRPr lang="en-US" sz="4800" dirty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Helvetica Light"/>
                <a:cs typeface="Helvetica Light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3335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91F40"/>
                </a:solidFill>
                <a:latin typeface="Century Gothic"/>
                <a:cs typeface="Century Gothic"/>
              </a:rPr>
              <a:t>CRITERIA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87293"/>
            <a:ext cx="1676400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38803" y="482562"/>
            <a:ext cx="1214597" cy="0"/>
          </a:xfrm>
          <a:prstGeom prst="line">
            <a:avLst/>
          </a:prstGeom>
          <a:ln>
            <a:solidFill>
              <a:srgbClr val="091F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78922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19453</TotalTime>
  <Words>904</Words>
  <Application>Microsoft Office PowerPoint</Application>
  <PresentationFormat>On-screen Show (16:9)</PresentationFormat>
  <Paragraphs>162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Helvetica</vt:lpstr>
      <vt:lpstr>Helvetica </vt:lpstr>
      <vt:lpstr>Helvetica Light</vt:lpstr>
      <vt:lpstr>1_Office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PCMC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Cartin</dc:creator>
  <cp:lastModifiedBy>Hans Jasperson</cp:lastModifiedBy>
  <cp:revision>227</cp:revision>
  <dcterms:created xsi:type="dcterms:W3CDTF">2017-07-12T19:33:04Z</dcterms:created>
  <dcterms:modified xsi:type="dcterms:W3CDTF">2023-09-11T20:19:09Z</dcterms:modified>
</cp:coreProperties>
</file>