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35.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notesSlides/notesSlide36.xml" ContentType="application/vnd.openxmlformats-officedocument.presentationml.notesSlide+xml"/>
  <Override PartName="/ppt/charts/chart10.xml" ContentType="application/vnd.openxmlformats-officedocument.drawingml.chart+xml"/>
  <Override PartName="/ppt/theme/themeOverride5.xml" ContentType="application/vnd.openxmlformats-officedocument.themeOverride+xml"/>
  <Override PartName="/ppt/notesSlides/notesSlide37.xml" ContentType="application/vnd.openxmlformats-officedocument.presentationml.notesSlide+xml"/>
  <Override PartName="/ppt/charts/chart11.xml" ContentType="application/vnd.openxmlformats-officedocument.drawingml.chart+xml"/>
  <Override PartName="/ppt/theme/themeOverride6.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2.xml" ContentType="application/vnd.openxmlformats-officedocument.drawingml.chart+xml"/>
  <Override PartName="/ppt/theme/themeOverride7.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3.xml" ContentType="application/vnd.openxmlformats-officedocument.drawingml.chart+xml"/>
  <Override PartName="/ppt/theme/themeOverride8.xml" ContentType="application/vnd.openxmlformats-officedocument.themeOverride+xml"/>
  <Override PartName="/ppt/notesSlides/notesSlide42.xml" ContentType="application/vnd.openxmlformats-officedocument.presentationml.notesSlide+xml"/>
  <Override PartName="/ppt/charts/chart14.xml" ContentType="application/vnd.openxmlformats-officedocument.drawingml.chart+xml"/>
  <Override PartName="/ppt/theme/themeOverride9.xml" ContentType="application/vnd.openxmlformats-officedocument.themeOverride+xml"/>
  <Override PartName="/ppt/notesSlides/notesSlide43.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6.xml" ContentType="application/vnd.openxmlformats-officedocument.drawingml.chart+xml"/>
  <Override PartName="/ppt/theme/themeOverride1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313" r:id="rId2"/>
    <p:sldId id="314" r:id="rId3"/>
    <p:sldId id="101471" r:id="rId4"/>
    <p:sldId id="101460" r:id="rId5"/>
    <p:sldId id="365" r:id="rId6"/>
    <p:sldId id="101472" r:id="rId7"/>
    <p:sldId id="101523" r:id="rId8"/>
    <p:sldId id="101461" r:id="rId9"/>
    <p:sldId id="101533" r:id="rId10"/>
    <p:sldId id="101510" r:id="rId11"/>
    <p:sldId id="101534" r:id="rId12"/>
    <p:sldId id="101499" r:id="rId13"/>
    <p:sldId id="101435" r:id="rId14"/>
    <p:sldId id="101500" r:id="rId15"/>
    <p:sldId id="101441" r:id="rId16"/>
    <p:sldId id="101483" r:id="rId17"/>
    <p:sldId id="101484" r:id="rId18"/>
    <p:sldId id="101485" r:id="rId19"/>
    <p:sldId id="101486" r:id="rId20"/>
    <p:sldId id="101488" r:id="rId21"/>
    <p:sldId id="101491" r:id="rId22"/>
    <p:sldId id="576" r:id="rId23"/>
    <p:sldId id="580" r:id="rId24"/>
    <p:sldId id="101537" r:id="rId25"/>
    <p:sldId id="101538" r:id="rId26"/>
    <p:sldId id="101539" r:id="rId27"/>
    <p:sldId id="101536" r:id="rId28"/>
    <p:sldId id="101511" r:id="rId29"/>
    <p:sldId id="101525" r:id="rId30"/>
    <p:sldId id="101526" r:id="rId31"/>
    <p:sldId id="101528" r:id="rId32"/>
    <p:sldId id="101527" r:id="rId33"/>
    <p:sldId id="101529" r:id="rId34"/>
    <p:sldId id="101530" r:id="rId35"/>
    <p:sldId id="101531" r:id="rId36"/>
    <p:sldId id="101532" r:id="rId37"/>
    <p:sldId id="101515" r:id="rId38"/>
    <p:sldId id="101516" r:id="rId39"/>
    <p:sldId id="277" r:id="rId40"/>
    <p:sldId id="101498" r:id="rId41"/>
    <p:sldId id="322" r:id="rId42"/>
    <p:sldId id="101509" r:id="rId43"/>
    <p:sldId id="316" r:id="rId44"/>
    <p:sldId id="101524" r:id="rId45"/>
    <p:sldId id="101517" r:id="rId46"/>
    <p:sldId id="101518" r:id="rId47"/>
    <p:sldId id="257" r:id="rId48"/>
    <p:sldId id="101519" r:id="rId49"/>
    <p:sldId id="321" r:id="rId50"/>
    <p:sldId id="101520" r:id="rId51"/>
    <p:sldId id="101521" r:id="rId52"/>
    <p:sldId id="262" r:id="rId53"/>
    <p:sldId id="286" r:id="rId54"/>
    <p:sldId id="101489" r:id="rId55"/>
    <p:sldId id="101481" r:id="rId56"/>
    <p:sldId id="101482" r:id="rId57"/>
    <p:sldId id="706" r:id="rId58"/>
    <p:sldId id="101479" r:id="rId59"/>
    <p:sldId id="563" r:id="rId60"/>
    <p:sldId id="564" r:id="rId61"/>
    <p:sldId id="565" r:id="rId62"/>
    <p:sldId id="566" r:id="rId63"/>
    <p:sldId id="567" r:id="rId64"/>
    <p:sldId id="568" r:id="rId65"/>
    <p:sldId id="569" r:id="rId66"/>
    <p:sldId id="570" r:id="rId67"/>
    <p:sldId id="571" r:id="rId68"/>
    <p:sldId id="575" r:id="rId69"/>
    <p:sldId id="101501" r:id="rId70"/>
    <p:sldId id="101502" r:id="rId71"/>
    <p:sldId id="101503" r:id="rId72"/>
    <p:sldId id="101504" r:id="rId73"/>
    <p:sldId id="101505" r:id="rId74"/>
    <p:sldId id="101506" r:id="rId75"/>
    <p:sldId id="581" r:id="rId76"/>
    <p:sldId id="552" r:id="rId77"/>
    <p:sldId id="554" r:id="rId78"/>
    <p:sldId id="557" r:id="rId79"/>
    <p:sldId id="559" r:id="rId80"/>
    <p:sldId id="579" r:id="rId81"/>
    <p:sldId id="101439" r:id="rId82"/>
    <p:sldId id="101522" r:id="rId83"/>
    <p:sldId id="491" r:id="rId84"/>
    <p:sldId id="660" r:id="rId85"/>
    <p:sldId id="640" r:id="rId86"/>
    <p:sldId id="641" r:id="rId87"/>
    <p:sldId id="646" r:id="rId88"/>
    <p:sldId id="647" r:id="rId89"/>
    <p:sldId id="648" r:id="rId90"/>
    <p:sldId id="604" r:id="rId91"/>
    <p:sldId id="643" r:id="rId92"/>
    <p:sldId id="654" r:id="rId93"/>
    <p:sldId id="639" r:id="rId94"/>
    <p:sldId id="650" r:id="rId95"/>
    <p:sldId id="659" r:id="rId96"/>
    <p:sldId id="651" r:id="rId97"/>
    <p:sldId id="498" r:id="rId98"/>
    <p:sldId id="503" r:id="rId99"/>
    <p:sldId id="655" r:id="rId10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3A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parkcity.org\files\departments\budget\Budget%20Guide\FY%202023\Resources%20and%20Requirements%20FY22%20draf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8.xml"/></Relationships>
</file>

<file path=ppt/charts/_rels/chart14.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9.xml"/></Relationships>
</file>

<file path=ppt/charts/_rels/chart15.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3" Type="http://schemas.openxmlformats.org/officeDocument/2006/relationships/oleObject" Target="file:///\\parkcity.org\files\departments\budget\Budget%20Guide\FY%202023\Resources%20and%20Requirements%20FY22%20draf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oleObject" Target="file:///\\parkcity.org\files\Departments\Budget\Taxes\Sales%20Tax\Sales%20Tax%20Monthly%20Tracking\Sales%20Tax%20Comparison%20FY2022.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oleObject" Target="file:///\\parkcity.org\files\departments\budget\Budget%20Master\Budget%20Document\Budget%20Document%20FY2023\Volume%20II\Goal%20Summary%20by%20DO.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oleObject" Target="file:///\\parkcity.org\files\departments\budget\Transportation\FY23\Table.xlsx"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parkcity.org\files\departments\budget\Transportation\FY23\Table.xlsx"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oleObject" Target="file:///\\parkcity.org\files\Departments\Budget\Economic%20Analysis\Financial%20Impact%20Assessment%20Report%20(FIAR)\Historical%20FIARs\January%202022%20Update\sales-tax-est-210223.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400" dirty="0"/>
              <a:t>FY23 Budgeted Expenses</a:t>
            </a:r>
          </a:p>
        </c:rich>
      </c:tx>
      <c:layout>
        <c:manualLayout>
          <c:xMode val="edge"/>
          <c:yMode val="edge"/>
          <c:x val="0.28205650480779876"/>
          <c:y val="0.1150023280898366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25643459307470962"/>
          <c:y val="0.16425280173311668"/>
          <c:w val="0.44602592306019551"/>
          <c:h val="0.73488080656584598"/>
        </c:manualLayout>
      </c:layout>
      <c:pieChart>
        <c:varyColors val="1"/>
        <c:ser>
          <c:idx val="0"/>
          <c:order val="0"/>
          <c:tx>
            <c:strRef>
              <c:f>'Expense Revenue comparison'!$D$3:$D$5</c:f>
              <c:strCache>
                <c:ptCount val="3"/>
                <c:pt idx="0">
                  <c:v>$77,900,000</c:v>
                </c:pt>
                <c:pt idx="1">
                  <c:v>$69,853,668</c:v>
                </c:pt>
                <c:pt idx="2">
                  <c:v>$22,059,324</c:v>
                </c:pt>
              </c:strCache>
            </c:strRef>
          </c:tx>
          <c:dPt>
            <c:idx val="0"/>
            <c:bubble3D val="0"/>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E8DF-4F41-B25A-51D5C9B97A6B}"/>
              </c:ext>
            </c:extLst>
          </c:dPt>
          <c:dPt>
            <c:idx val="1"/>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E8DF-4F41-B25A-51D5C9B97A6B}"/>
              </c:ext>
            </c:extLst>
          </c:dPt>
          <c:dPt>
            <c:idx val="2"/>
            <c:bubble3D val="0"/>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D5BE-4F75-A06C-1C9E8DB4B14C}"/>
              </c:ext>
            </c:extLst>
          </c:dPt>
          <c:dLbls>
            <c:dLbl>
              <c:idx val="2"/>
              <c:layout>
                <c:manualLayout>
                  <c:x val="0.10319437877986974"/>
                  <c:y val="0.14322187327888256"/>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5BE-4F75-A06C-1C9E8DB4B14C}"/>
                </c:ext>
              </c:extLst>
            </c:dLbl>
            <c:numFmt formatCode="&quot;$&quot;#.#,,&quot;M&quot;"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'Expense Revenue comparison'!$B$3:$B$5</c:f>
              <c:strCache>
                <c:ptCount val="3"/>
                <c:pt idx="0">
                  <c:v>Operating Expenses</c:v>
                </c:pt>
                <c:pt idx="1">
                  <c:v>Capital Expenses</c:v>
                </c:pt>
                <c:pt idx="2">
                  <c:v>Debt Service</c:v>
                </c:pt>
              </c:strCache>
            </c:strRef>
          </c:cat>
          <c:val>
            <c:numRef>
              <c:f>'Expense Revenue comparison'!$D$3:$D$5</c:f>
              <c:numCache>
                <c:formatCode>"$"#,##0</c:formatCode>
                <c:ptCount val="3"/>
                <c:pt idx="0">
                  <c:v>77900000</c:v>
                </c:pt>
                <c:pt idx="1">
                  <c:v>69853668</c:v>
                </c:pt>
                <c:pt idx="2">
                  <c:v>22059324</c:v>
                </c:pt>
              </c:numCache>
            </c:numRef>
          </c:val>
          <c:extLst>
            <c:ext xmlns:c16="http://schemas.microsoft.com/office/drawing/2014/chart" uri="{C3380CC4-5D6E-409C-BE32-E72D297353CC}">
              <c16:uniqueId val="{00000000-D5BE-4F75-A06C-1C9E8DB4B14C}"/>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General Fund</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FY22</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Sales Tax % Change from Previous Fiscal Years</a:t>
            </a:r>
          </a:p>
        </c:rich>
      </c:tx>
      <c:layout>
        <c:manualLayout>
          <c:xMode val="edge"/>
          <c:yMode val="edge"/>
          <c:x val="0.21807145728405572"/>
          <c:y val="0"/>
        </c:manualLayout>
      </c:layout>
      <c:overlay val="1"/>
    </c:title>
    <c:autoTitleDeleted val="0"/>
    <c:plotArea>
      <c:layout>
        <c:manualLayout>
          <c:layoutTarget val="inner"/>
          <c:xMode val="edge"/>
          <c:yMode val="edge"/>
          <c:x val="5.39573431699416E-2"/>
          <c:y val="0.21638791678817926"/>
          <c:w val="0.92709760942044406"/>
          <c:h val="0.59526878584621357"/>
        </c:manualLayout>
      </c:layout>
      <c:barChart>
        <c:barDir val="col"/>
        <c:grouping val="clustered"/>
        <c:varyColors val="0"/>
        <c:ser>
          <c:idx val="0"/>
          <c:order val="0"/>
          <c:tx>
            <c:strRef>
              <c:f>'2022Summary'!$E$632</c:f>
              <c:strCache>
                <c:ptCount val="1"/>
                <c:pt idx="0">
                  <c:v>FY22 Actual vs. FY20 Actual</c:v>
                </c:pt>
              </c:strCache>
            </c:strRef>
          </c:tx>
          <c:spPr>
            <a:solidFill>
              <a:schemeClr val="accent6">
                <a:lumMod val="75000"/>
              </a:schemeClr>
            </a:solidFill>
          </c:spPr>
          <c:invertIfNegative val="0"/>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'2022Summary'!$B$633:$B$644</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'2022Summary'!$E$633:$E$644</c:f>
              <c:numCache>
                <c:formatCode>0%</c:formatCode>
                <c:ptCount val="12"/>
                <c:pt idx="0">
                  <c:v>0.17670192792433248</c:v>
                </c:pt>
                <c:pt idx="1">
                  <c:v>0.39588406113642893</c:v>
                </c:pt>
                <c:pt idx="2">
                  <c:v>0.24183386571102994</c:v>
                </c:pt>
                <c:pt idx="3">
                  <c:v>0.30481639427057594</c:v>
                </c:pt>
                <c:pt idx="4">
                  <c:v>0.61885377448660872</c:v>
                </c:pt>
                <c:pt idx="5">
                  <c:v>0.23920920777242194</c:v>
                </c:pt>
                <c:pt idx="6">
                  <c:v>8.2616541100859919E-2</c:v>
                </c:pt>
                <c:pt idx="7">
                  <c:v>0.44565525409513373</c:v>
                </c:pt>
                <c:pt idx="8">
                  <c:v>1.116693081672171</c:v>
                </c:pt>
              </c:numCache>
            </c:numRef>
          </c:val>
          <c:extLst>
            <c:ext xmlns:c16="http://schemas.microsoft.com/office/drawing/2014/chart" uri="{C3380CC4-5D6E-409C-BE32-E72D297353CC}">
              <c16:uniqueId val="{00000000-E4B0-4142-822F-63C6CC9BC114}"/>
            </c:ext>
          </c:extLst>
        </c:ser>
        <c:ser>
          <c:idx val="1"/>
          <c:order val="1"/>
          <c:tx>
            <c:strRef>
              <c:f>'2022Summary'!$F$632</c:f>
              <c:strCache>
                <c:ptCount val="1"/>
                <c:pt idx="0">
                  <c:v>FY22 Actual vs. FY21 Actual</c:v>
                </c:pt>
              </c:strCache>
            </c:strRef>
          </c:tx>
          <c:spPr>
            <a:solidFill>
              <a:schemeClr val="accent5"/>
            </a:solidFill>
          </c:spPr>
          <c:invertIfNegative val="0"/>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'2022Summary'!$B$633:$B$644</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'2022Summary'!$F$633:$F$644</c:f>
              <c:numCache>
                <c:formatCode>0%</c:formatCode>
                <c:ptCount val="12"/>
                <c:pt idx="0">
                  <c:v>0.36531009594009856</c:v>
                </c:pt>
                <c:pt idx="1">
                  <c:v>0.50689019245708922</c:v>
                </c:pt>
                <c:pt idx="2">
                  <c:v>0.1423665923408084</c:v>
                </c:pt>
                <c:pt idx="3">
                  <c:v>0.27073822644787682</c:v>
                </c:pt>
                <c:pt idx="4">
                  <c:v>0.33407231495682055</c:v>
                </c:pt>
                <c:pt idx="5">
                  <c:v>0.36116968584657472</c:v>
                </c:pt>
                <c:pt idx="6">
                  <c:v>0.47844017533209238</c:v>
                </c:pt>
                <c:pt idx="7">
                  <c:v>0.461025220643561</c:v>
                </c:pt>
                <c:pt idx="8">
                  <c:v>0.28283844274781345</c:v>
                </c:pt>
              </c:numCache>
            </c:numRef>
          </c:val>
          <c:extLst>
            <c:ext xmlns:c16="http://schemas.microsoft.com/office/drawing/2014/chart" uri="{C3380CC4-5D6E-409C-BE32-E72D297353CC}">
              <c16:uniqueId val="{00000001-E4B0-4142-822F-63C6CC9BC114}"/>
            </c:ext>
          </c:extLst>
        </c:ser>
        <c:dLbls>
          <c:showLegendKey val="0"/>
          <c:showVal val="0"/>
          <c:showCatName val="0"/>
          <c:showSerName val="0"/>
          <c:showPercent val="0"/>
          <c:showBubbleSize val="0"/>
        </c:dLbls>
        <c:gapWidth val="184"/>
        <c:overlap val="-9"/>
        <c:axId val="309872896"/>
        <c:axId val="309882880"/>
      </c:barChart>
      <c:catAx>
        <c:axId val="309872896"/>
        <c:scaling>
          <c:orientation val="minMax"/>
        </c:scaling>
        <c:delete val="0"/>
        <c:axPos val="b"/>
        <c:numFmt formatCode="[$-409]mmm\-yy;@" sourceLinked="0"/>
        <c:majorTickMark val="out"/>
        <c:minorTickMark val="none"/>
        <c:tickLblPos val="low"/>
        <c:txPr>
          <a:bodyPr rot="-2700000"/>
          <a:lstStyle/>
          <a:p>
            <a:pPr>
              <a:defRPr>
                <a:latin typeface="Arial" panose="020B0604020202020204" pitchFamily="34" charset="0"/>
                <a:cs typeface="Arial" panose="020B0604020202020204" pitchFamily="34" charset="0"/>
              </a:defRPr>
            </a:pPr>
            <a:endParaRPr lang="en-US"/>
          </a:p>
        </c:txPr>
        <c:crossAx val="309882880"/>
        <c:crosses val="autoZero"/>
        <c:auto val="1"/>
        <c:lblAlgn val="ctr"/>
        <c:lblOffset val="100"/>
        <c:noMultiLvlLbl val="0"/>
      </c:catAx>
      <c:valAx>
        <c:axId val="309882880"/>
        <c:scaling>
          <c:orientation val="minMax"/>
        </c:scaling>
        <c:delete val="0"/>
        <c:axPos val="l"/>
        <c:majorGridlines>
          <c:spPr>
            <a:ln>
              <a:prstDash val="dash"/>
            </a:ln>
          </c:spPr>
        </c:majorGridlines>
        <c:numFmt formatCode="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09872896"/>
        <c:crosses val="autoZero"/>
        <c:crossBetween val="between"/>
      </c:valAx>
      <c:spPr>
        <a:noFill/>
        <a:ln>
          <a:noFill/>
        </a:ln>
      </c:spPr>
    </c:plotArea>
    <c:legend>
      <c:legendPos val="b"/>
      <c:layout>
        <c:manualLayout>
          <c:xMode val="edge"/>
          <c:yMode val="edge"/>
          <c:x val="0.12788453808138847"/>
          <c:y val="0.1217952269855157"/>
          <c:w val="0.76555720527269833"/>
          <c:h val="6.1982331704710764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General</a:t>
            </a:r>
            <a:r>
              <a:rPr lang="en-US" sz="1400" baseline="0">
                <a:latin typeface="Arial" panose="020B0604020202020204" pitchFamily="34" charset="0"/>
                <a:cs typeface="Arial" panose="020B0604020202020204" pitchFamily="34" charset="0"/>
              </a:rPr>
              <a:t> Fund</a:t>
            </a:r>
            <a:br>
              <a:rPr lang="en-US" sz="1400" baseline="0">
                <a:latin typeface="Arial" panose="020B0604020202020204" pitchFamily="34" charset="0"/>
                <a:cs typeface="Arial" panose="020B0604020202020204" pitchFamily="34" charset="0"/>
              </a:rPr>
            </a:br>
            <a:r>
              <a:rPr lang="en-US" sz="1400" baseline="0">
                <a:latin typeface="Arial" panose="020B0604020202020204" pitchFamily="34" charset="0"/>
                <a:cs typeface="Arial" panose="020B0604020202020204" pitchFamily="34" charset="0"/>
              </a:rPr>
              <a:t>FY22 </a:t>
            </a:r>
            <a:r>
              <a:rPr lang="en-US" sz="1400">
                <a:latin typeface="Arial" panose="020B0604020202020204" pitchFamily="34" charset="0"/>
                <a:cs typeface="Arial" panose="020B0604020202020204" pitchFamily="34" charset="0"/>
              </a:rPr>
              <a:t>$ Change from Previous Fiscal Years</a:t>
            </a:r>
          </a:p>
        </c:rich>
      </c:tx>
      <c:layout>
        <c:manualLayout>
          <c:xMode val="edge"/>
          <c:yMode val="edge"/>
          <c:x val="0.27969012319406017"/>
          <c:y val="0"/>
        </c:manualLayout>
      </c:layout>
      <c:overlay val="1"/>
    </c:title>
    <c:autoTitleDeleted val="0"/>
    <c:plotArea>
      <c:layout>
        <c:manualLayout>
          <c:layoutTarget val="inner"/>
          <c:xMode val="edge"/>
          <c:yMode val="edge"/>
          <c:x val="0.10951285459682465"/>
          <c:y val="0.19941187676012226"/>
          <c:w val="0.87154204442727889"/>
          <c:h val="0.62304652529055782"/>
        </c:manualLayout>
      </c:layout>
      <c:barChart>
        <c:barDir val="col"/>
        <c:grouping val="clustered"/>
        <c:varyColors val="0"/>
        <c:ser>
          <c:idx val="0"/>
          <c:order val="0"/>
          <c:tx>
            <c:strRef>
              <c:f>'2022Summary'!$E$616</c:f>
              <c:strCache>
                <c:ptCount val="1"/>
                <c:pt idx="0">
                  <c:v>FY22 Actual vs. FY20 Actual</c:v>
                </c:pt>
              </c:strCache>
            </c:strRef>
          </c:tx>
          <c:spPr>
            <a:solidFill>
              <a:schemeClr val="accent6">
                <a:lumMod val="75000"/>
              </a:schemeClr>
            </a:solidFill>
          </c:spPr>
          <c:invertIfNegative val="0"/>
          <c:dLbls>
            <c:spPr>
              <a:noFill/>
              <a:ln>
                <a:noFill/>
              </a:ln>
              <a:effectLst/>
            </c:spPr>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'2022Summary'!$B$617:$B$628</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'2022Summary'!$E$617:$E$628</c:f>
              <c:numCache>
                <c:formatCode>"$"#,##0_);\("$"#,##0\)</c:formatCode>
                <c:ptCount val="12"/>
                <c:pt idx="0">
                  <c:v>157361.21146439761</c:v>
                </c:pt>
                <c:pt idx="1">
                  <c:v>332273.23003039521</c:v>
                </c:pt>
                <c:pt idx="2">
                  <c:v>220594.34655513964</c:v>
                </c:pt>
                <c:pt idx="3">
                  <c:v>218214.22935479856</c:v>
                </c:pt>
                <c:pt idx="4">
                  <c:v>507686.01346116816</c:v>
                </c:pt>
                <c:pt idx="5">
                  <c:v>449125.08729974832</c:v>
                </c:pt>
                <c:pt idx="6">
                  <c:v>179077.8064146312</c:v>
                </c:pt>
                <c:pt idx="7">
                  <c:v>862811.51067522797</c:v>
                </c:pt>
                <c:pt idx="8">
                  <c:v>1472087.5121166257</c:v>
                </c:pt>
              </c:numCache>
            </c:numRef>
          </c:val>
          <c:extLst>
            <c:ext xmlns:c16="http://schemas.microsoft.com/office/drawing/2014/chart" uri="{C3380CC4-5D6E-409C-BE32-E72D297353CC}">
              <c16:uniqueId val="{00000000-53BD-4518-BA94-0015773314AF}"/>
            </c:ext>
          </c:extLst>
        </c:ser>
        <c:ser>
          <c:idx val="1"/>
          <c:order val="1"/>
          <c:tx>
            <c:strRef>
              <c:f>'2022Summary'!$F$616</c:f>
              <c:strCache>
                <c:ptCount val="1"/>
                <c:pt idx="0">
                  <c:v>FY22 Actual vs. FY21 Actual</c:v>
                </c:pt>
              </c:strCache>
            </c:strRef>
          </c:tx>
          <c:spPr>
            <a:solidFill>
              <a:schemeClr val="accent5"/>
            </a:solidFill>
          </c:spPr>
          <c:invertIfNegative val="0"/>
          <c:dLbls>
            <c:dLbl>
              <c:idx val="4"/>
              <c:layout>
                <c:manualLayout>
                  <c:x val="3.0389368028344545E-2"/>
                  <c:y val="2.89383169520427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BD-4518-BA94-0015773314AF}"/>
                </c:ext>
              </c:extLst>
            </c:dLbl>
            <c:spPr>
              <a:noFill/>
              <a:ln>
                <a:noFill/>
              </a:ln>
              <a:effectLst/>
            </c:spPr>
            <c:txPr>
              <a:bodyPr/>
              <a:lstStyle/>
              <a:p>
                <a:pPr>
                  <a:defRPr sz="8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'2022Summary'!$B$617:$B$628</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'2022Summary'!$F$617:$F$628</c:f>
              <c:numCache>
                <c:formatCode>"$"#,##0_);\("$"#,##0\)</c:formatCode>
                <c:ptCount val="12"/>
                <c:pt idx="0">
                  <c:v>280384.0086696666</c:v>
                </c:pt>
                <c:pt idx="1">
                  <c:v>394102.29766167735</c:v>
                </c:pt>
                <c:pt idx="2">
                  <c:v>141170.30567710614</c:v>
                </c:pt>
                <c:pt idx="3">
                  <c:v>199015.83589514508</c:v>
                </c:pt>
                <c:pt idx="4">
                  <c:v>332564.50292429316</c:v>
                </c:pt>
                <c:pt idx="5">
                  <c:v>617352.30858747941</c:v>
                </c:pt>
                <c:pt idx="6">
                  <c:v>759404.73557586013</c:v>
                </c:pt>
                <c:pt idx="7">
                  <c:v>883178.74728382612</c:v>
                </c:pt>
                <c:pt idx="8">
                  <c:v>615211.10311009875</c:v>
                </c:pt>
              </c:numCache>
            </c:numRef>
          </c:val>
          <c:extLst>
            <c:ext xmlns:c16="http://schemas.microsoft.com/office/drawing/2014/chart" uri="{C3380CC4-5D6E-409C-BE32-E72D297353CC}">
              <c16:uniqueId val="{00000002-53BD-4518-BA94-0015773314AF}"/>
            </c:ext>
          </c:extLst>
        </c:ser>
        <c:dLbls>
          <c:showLegendKey val="0"/>
          <c:showVal val="0"/>
          <c:showCatName val="0"/>
          <c:showSerName val="0"/>
          <c:showPercent val="0"/>
          <c:showBubbleSize val="0"/>
        </c:dLbls>
        <c:gapWidth val="184"/>
        <c:overlap val="-9"/>
        <c:axId val="311113984"/>
        <c:axId val="311132160"/>
      </c:barChart>
      <c:catAx>
        <c:axId val="311113984"/>
        <c:scaling>
          <c:orientation val="minMax"/>
        </c:scaling>
        <c:delete val="0"/>
        <c:axPos val="b"/>
        <c:numFmt formatCode="[$-409]mmm\-yy;@"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311132160"/>
        <c:crosses val="autoZero"/>
        <c:auto val="1"/>
        <c:lblAlgn val="ctr"/>
        <c:lblOffset val="100"/>
        <c:noMultiLvlLbl val="0"/>
      </c:catAx>
      <c:valAx>
        <c:axId val="311132160"/>
        <c:scaling>
          <c:orientation val="minMax"/>
        </c:scaling>
        <c:delete val="0"/>
        <c:axPos val="l"/>
        <c:majorGridlines>
          <c:spPr>
            <a:ln>
              <a:prstDash val="dash"/>
            </a:ln>
          </c:spPr>
        </c:majorGridlines>
        <c:numFmt formatCode="&quot;$&quot;#,##0_);\(&quot;$&quot;#,##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11113984"/>
        <c:crosses val="autoZero"/>
        <c:crossBetween val="between"/>
      </c:valAx>
      <c:spPr>
        <a:noFill/>
        <a:ln>
          <a:noFill/>
        </a:ln>
      </c:spPr>
    </c:plotArea>
    <c:legend>
      <c:legendPos val="b"/>
      <c:layout>
        <c:manualLayout>
          <c:xMode val="edge"/>
          <c:yMode val="edge"/>
          <c:x val="8.5986739113316016E-2"/>
          <c:y val="0.13160065511013938"/>
          <c:w val="0.83756289471611933"/>
          <c:h val="6.1982331704710764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Capital Fund</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Historical</a:t>
            </a:r>
            <a:r>
              <a:rPr lang="en-US" sz="1400" baseline="0">
                <a:latin typeface="Arial" panose="020B0604020202020204" pitchFamily="34" charset="0"/>
                <a:cs typeface="Arial" panose="020B0604020202020204" pitchFamily="34" charset="0"/>
              </a:rPr>
              <a:t> Sales Tax Revenues &amp; Budgets Over Time by Month</a:t>
            </a:r>
            <a:endParaRPr lang="en-US" sz="1400">
              <a:latin typeface="Arial" panose="020B0604020202020204" pitchFamily="34" charset="0"/>
              <a:cs typeface="Arial" panose="020B0604020202020204" pitchFamily="34" charset="0"/>
            </a:endParaRPr>
          </a:p>
        </c:rich>
      </c:tx>
      <c:layout>
        <c:manualLayout>
          <c:xMode val="edge"/>
          <c:yMode val="edge"/>
          <c:x val="0.18077309593057625"/>
          <c:y val="3.0864197530864196E-3"/>
        </c:manualLayout>
      </c:layout>
      <c:overlay val="1"/>
    </c:title>
    <c:autoTitleDeleted val="0"/>
    <c:plotArea>
      <c:layout>
        <c:manualLayout>
          <c:layoutTarget val="inner"/>
          <c:xMode val="edge"/>
          <c:yMode val="edge"/>
          <c:x val="0.10500839422099266"/>
          <c:y val="0.19684747739865849"/>
          <c:w val="0.87154204442727889"/>
          <c:h val="0.61517619325362105"/>
        </c:manualLayout>
      </c:layout>
      <c:barChart>
        <c:barDir val="col"/>
        <c:grouping val="clustered"/>
        <c:varyColors val="0"/>
        <c:ser>
          <c:idx val="0"/>
          <c:order val="0"/>
          <c:tx>
            <c:strRef>
              <c:f>'2022Summary'!$C$585</c:f>
              <c:strCache>
                <c:ptCount val="1"/>
                <c:pt idx="0">
                  <c:v>FY19 Actual</c:v>
                </c:pt>
              </c:strCache>
            </c:strRef>
          </c:tx>
          <c:spPr>
            <a:solidFill>
              <a:schemeClr val="bg1">
                <a:lumMod val="75000"/>
              </a:schemeClr>
            </a:solidFill>
          </c:spPr>
          <c:invertIfNegative val="0"/>
          <c:cat>
            <c:strRef>
              <c:f>'2022Summary'!$B$676:$B$687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'2022Summary'!$C$676:$C$687</c:f>
              <c:numCache>
                <c:formatCode>"$"#,##0_);\("$"#,##0\)</c:formatCode>
                <c:ptCount val="12"/>
                <c:pt idx="0">
                  <c:v>627202.90948383533</c:v>
                </c:pt>
                <c:pt idx="1">
                  <c:v>529229.32316925121</c:v>
                </c:pt>
                <c:pt idx="2">
                  <c:v>577009.13522151136</c:v>
                </c:pt>
                <c:pt idx="3">
                  <c:v>378250.91928760638</c:v>
                </c:pt>
                <c:pt idx="4">
                  <c:v>635931.69409471401</c:v>
                </c:pt>
                <c:pt idx="5">
                  <c:v>1344355.840474972</c:v>
                </c:pt>
                <c:pt idx="6">
                  <c:v>1693494.5402253398</c:v>
                </c:pt>
                <c:pt idx="7">
                  <c:v>1596314.9825717923</c:v>
                </c:pt>
                <c:pt idx="8">
                  <c:v>1938348.5735171093</c:v>
                </c:pt>
                <c:pt idx="9">
                  <c:v>340118.2117804155</c:v>
                </c:pt>
                <c:pt idx="10">
                  <c:v>390731.61897655489</c:v>
                </c:pt>
                <c:pt idx="11">
                  <c:v>528340.32251124806</c:v>
                </c:pt>
              </c:numCache>
            </c:numRef>
          </c:val>
          <c:extLst>
            <c:ext xmlns:c16="http://schemas.microsoft.com/office/drawing/2014/chart" uri="{C3380CC4-5D6E-409C-BE32-E72D297353CC}">
              <c16:uniqueId val="{00000000-7350-4E1F-B85E-7ADD66763DDB}"/>
            </c:ext>
          </c:extLst>
        </c:ser>
        <c:ser>
          <c:idx val="1"/>
          <c:order val="1"/>
          <c:tx>
            <c:strRef>
              <c:f>'2022Summary'!$D$585</c:f>
              <c:strCache>
                <c:ptCount val="1"/>
                <c:pt idx="0">
                  <c:v>FY20 Actual</c:v>
                </c:pt>
              </c:strCache>
            </c:strRef>
          </c:tx>
          <c:spPr>
            <a:solidFill>
              <a:schemeClr val="accent2">
                <a:lumMod val="60000"/>
                <a:lumOff val="40000"/>
              </a:schemeClr>
            </a:solidFill>
          </c:spPr>
          <c:invertIfNegative val="0"/>
          <c:cat>
            <c:strRef>
              <c:f>'2022Summary'!$B$676:$B$687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'2022Summary'!$D$676:$D$687</c:f>
              <c:numCache>
                <c:formatCode>"$"#,##0_);\("$"#,##0\)</c:formatCode>
                <c:ptCount val="12"/>
                <c:pt idx="0">
                  <c:v>704478.94621771947</c:v>
                </c:pt>
                <c:pt idx="1">
                  <c:v>616237.51493535191</c:v>
                </c:pt>
                <c:pt idx="2">
                  <c:v>759285.85297929426</c:v>
                </c:pt>
                <c:pt idx="3">
                  <c:v>555393.29452589597</c:v>
                </c:pt>
                <c:pt idx="4">
                  <c:v>629795.63450499321</c:v>
                </c:pt>
                <c:pt idx="5">
                  <c:v>1570491.5352020054</c:v>
                </c:pt>
                <c:pt idx="6">
                  <c:v>1923088.8013682165</c:v>
                </c:pt>
                <c:pt idx="7">
                  <c:v>1765072.709479413</c:v>
                </c:pt>
                <c:pt idx="8">
                  <c:v>1087888.2957085478</c:v>
                </c:pt>
                <c:pt idx="9">
                  <c:v>206190.98671099136</c:v>
                </c:pt>
                <c:pt idx="10">
                  <c:v>218762.33813495992</c:v>
                </c:pt>
                <c:pt idx="11">
                  <c:v>369763.91532771691</c:v>
                </c:pt>
              </c:numCache>
            </c:numRef>
          </c:val>
          <c:extLst>
            <c:ext xmlns:c16="http://schemas.microsoft.com/office/drawing/2014/chart" uri="{C3380CC4-5D6E-409C-BE32-E72D297353CC}">
              <c16:uniqueId val="{00000001-7350-4E1F-B85E-7ADD66763DDB}"/>
            </c:ext>
          </c:extLst>
        </c:ser>
        <c:ser>
          <c:idx val="2"/>
          <c:order val="2"/>
          <c:tx>
            <c:strRef>
              <c:f>'2022Summary'!$E$585</c:f>
              <c:strCache>
                <c:ptCount val="1"/>
                <c:pt idx="0">
                  <c:v>FY21 Actual</c:v>
                </c:pt>
              </c:strCache>
            </c:strRef>
          </c:tx>
          <c:spPr>
            <a:solidFill>
              <a:schemeClr val="accent3">
                <a:lumMod val="60000"/>
                <a:lumOff val="40000"/>
              </a:schemeClr>
            </a:solidFill>
          </c:spPr>
          <c:invertIfNegative val="0"/>
          <c:cat>
            <c:strRef>
              <c:f>'2022Summary'!$B$676:$B$687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'2022Summary'!$E$676:$E$687</c:f>
              <c:numCache>
                <c:formatCode>"$"#,##0_);\("$"#,##0\)</c:formatCode>
                <c:ptCount val="12"/>
                <c:pt idx="0">
                  <c:v>548052.12791205663</c:v>
                </c:pt>
                <c:pt idx="1">
                  <c:v>555028.35000299127</c:v>
                </c:pt>
                <c:pt idx="2">
                  <c:v>699815.30556374788</c:v>
                </c:pt>
                <c:pt idx="3">
                  <c:v>527414.52881843667</c:v>
                </c:pt>
                <c:pt idx="4">
                  <c:v>794578.68602098268</c:v>
                </c:pt>
                <c:pt idx="5">
                  <c:v>1374419.0843737056</c:v>
                </c:pt>
                <c:pt idx="6">
                  <c:v>1303836.3276426294</c:v>
                </c:pt>
                <c:pt idx="7">
                  <c:v>1670788.0186295321</c:v>
                </c:pt>
                <c:pt idx="8">
                  <c:v>1853828.5285896815</c:v>
                </c:pt>
                <c:pt idx="9">
                  <c:v>561565.26049389201</c:v>
                </c:pt>
                <c:pt idx="10">
                  <c:v>509536.20317604486</c:v>
                </c:pt>
                <c:pt idx="11">
                  <c:v>892169.51250024815</c:v>
                </c:pt>
              </c:numCache>
            </c:numRef>
          </c:val>
          <c:extLst>
            <c:ext xmlns:c16="http://schemas.microsoft.com/office/drawing/2014/chart" uri="{C3380CC4-5D6E-409C-BE32-E72D297353CC}">
              <c16:uniqueId val="{00000002-7350-4E1F-B85E-7ADD66763DDB}"/>
            </c:ext>
          </c:extLst>
        </c:ser>
        <c:ser>
          <c:idx val="3"/>
          <c:order val="3"/>
          <c:tx>
            <c:strRef>
              <c:f>'2022Summary'!$F$585</c:f>
              <c:strCache>
                <c:ptCount val="1"/>
                <c:pt idx="0">
                  <c:v>FY22 Original Budget</c:v>
                </c:pt>
              </c:strCache>
            </c:strRef>
          </c:tx>
          <c:spPr>
            <a:solidFill>
              <a:schemeClr val="accent4">
                <a:lumMod val="75000"/>
              </a:schemeClr>
            </a:solidFill>
          </c:spPr>
          <c:invertIfNegative val="0"/>
          <c:cat>
            <c:strRef>
              <c:f>'2022Summary'!$B$676:$B$687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'2022Summary'!$F$676:$F$687</c:f>
              <c:numCache>
                <c:formatCode>"$"#,##0_);\("$"#,##0\)</c:formatCode>
                <c:ptCount val="12"/>
                <c:pt idx="0">
                  <c:v>518075.53822314326</c:v>
                </c:pt>
                <c:pt idx="1">
                  <c:v>696578.4893232024</c:v>
                </c:pt>
                <c:pt idx="2">
                  <c:v>699258.53623490618</c:v>
                </c:pt>
                <c:pt idx="3">
                  <c:v>577122.95695559797</c:v>
                </c:pt>
                <c:pt idx="4">
                  <c:v>534172.58116522199</c:v>
                </c:pt>
                <c:pt idx="5">
                  <c:v>1242458.5321636111</c:v>
                </c:pt>
                <c:pt idx="6">
                  <c:v>1242458.5321636111</c:v>
                </c:pt>
                <c:pt idx="7">
                  <c:v>1372982.8298004549</c:v>
                </c:pt>
                <c:pt idx="8">
                  <c:v>1656611.3762181485</c:v>
                </c:pt>
                <c:pt idx="9">
                  <c:v>632186.50280834187</c:v>
                </c:pt>
                <c:pt idx="10">
                  <c:v>537016.6414099416</c:v>
                </c:pt>
                <c:pt idx="11">
                  <c:v>686379.61679215834</c:v>
                </c:pt>
              </c:numCache>
            </c:numRef>
          </c:val>
          <c:extLst>
            <c:ext xmlns:c16="http://schemas.microsoft.com/office/drawing/2014/chart" uri="{C3380CC4-5D6E-409C-BE32-E72D297353CC}">
              <c16:uniqueId val="{00000003-7350-4E1F-B85E-7ADD66763DDB}"/>
            </c:ext>
          </c:extLst>
        </c:ser>
        <c:ser>
          <c:idx val="4"/>
          <c:order val="4"/>
          <c:tx>
            <c:strRef>
              <c:f>'2022Summary'!$G$585</c:f>
              <c:strCache>
                <c:ptCount val="1"/>
                <c:pt idx="0">
                  <c:v>FY22 Actual</c:v>
                </c:pt>
              </c:strCache>
            </c:strRef>
          </c:tx>
          <c:invertIfNegative val="0"/>
          <c:cat>
            <c:strRef>
              <c:f>'2022Summary'!$B$676:$B$687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'2022Summary'!$G$676:$G$687</c:f>
              <c:numCache>
                <c:formatCode>"$"#,##0_);\("$"#,##0\)</c:formatCode>
                <c:ptCount val="12"/>
                <c:pt idx="0">
                  <c:v>816105.33670075424</c:v>
                </c:pt>
                <c:pt idx="1">
                  <c:v>895268.89478820923</c:v>
                </c:pt>
                <c:pt idx="2">
                  <c:v>867890.4766718141</c:v>
                </c:pt>
                <c:pt idx="3">
                  <c:v>725811.4963887583</c:v>
                </c:pt>
                <c:pt idx="4">
                  <c:v>1111540.5457006744</c:v>
                </c:pt>
                <c:pt idx="5">
                  <c:v>2079436.3970370034</c:v>
                </c:pt>
                <c:pt idx="6">
                  <c:v>2094045.3494606647</c:v>
                </c:pt>
                <c:pt idx="7">
                  <c:v>2545965.3380362401</c:v>
                </c:pt>
                <c:pt idx="8">
                  <c:v>2504355.5028160345</c:v>
                </c:pt>
              </c:numCache>
            </c:numRef>
          </c:val>
          <c:extLst>
            <c:ext xmlns:c16="http://schemas.microsoft.com/office/drawing/2014/chart" uri="{C3380CC4-5D6E-409C-BE32-E72D297353CC}">
              <c16:uniqueId val="{00000004-7350-4E1F-B85E-7ADD66763DDB}"/>
            </c:ext>
          </c:extLst>
        </c:ser>
        <c:dLbls>
          <c:showLegendKey val="0"/>
          <c:showVal val="0"/>
          <c:showCatName val="0"/>
          <c:showSerName val="0"/>
          <c:showPercent val="0"/>
          <c:showBubbleSize val="0"/>
        </c:dLbls>
        <c:gapWidth val="184"/>
        <c:overlap val="-9"/>
        <c:axId val="321218816"/>
        <c:axId val="321224704"/>
      </c:barChart>
      <c:catAx>
        <c:axId val="321218816"/>
        <c:scaling>
          <c:orientation val="minMax"/>
        </c:scaling>
        <c:delete val="0"/>
        <c:axPos val="b"/>
        <c:numFmt formatCode="[$-409]mmm\-yy;@"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321224704"/>
        <c:crosses val="autoZero"/>
        <c:auto val="1"/>
        <c:lblAlgn val="ctr"/>
        <c:lblOffset val="100"/>
        <c:noMultiLvlLbl val="0"/>
      </c:catAx>
      <c:valAx>
        <c:axId val="321224704"/>
        <c:scaling>
          <c:orientation val="minMax"/>
        </c:scaling>
        <c:delete val="0"/>
        <c:axPos val="l"/>
        <c:majorGridlines>
          <c:spPr>
            <a:ln>
              <a:prstDash val="dash"/>
            </a:ln>
          </c:spPr>
        </c:majorGridlines>
        <c:numFmt formatCode="&quot;$&quot;#,##0_);\(&quot;$&quot;#,##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21218816"/>
        <c:crosses val="autoZero"/>
        <c:crossBetween val="between"/>
      </c:valAx>
      <c:spPr>
        <a:noFill/>
        <a:ln>
          <a:noFill/>
        </a:ln>
      </c:spPr>
    </c:plotArea>
    <c:legend>
      <c:legendPos val="b"/>
      <c:layout>
        <c:manualLayout>
          <c:xMode val="edge"/>
          <c:yMode val="edge"/>
          <c:x val="9.0817756017489981E-3"/>
          <c:y val="0.106612715077282"/>
          <c:w val="0.9762998820364851"/>
          <c:h val="6.9064353066977738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Transient Room Tax</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Historical Revenues Over Time by Month</a:t>
            </a:r>
          </a:p>
        </c:rich>
      </c:tx>
      <c:layout>
        <c:manualLayout>
          <c:xMode val="edge"/>
          <c:yMode val="edge"/>
          <c:x val="0.28507698660371877"/>
          <c:y val="3.0008303084806298E-3"/>
        </c:manualLayout>
      </c:layout>
      <c:overlay val="1"/>
    </c:title>
    <c:autoTitleDeleted val="0"/>
    <c:plotArea>
      <c:layout>
        <c:manualLayout>
          <c:layoutTarget val="inner"/>
          <c:xMode val="edge"/>
          <c:yMode val="edge"/>
          <c:x val="0.10951285459682465"/>
          <c:y val="0.20304438582852383"/>
          <c:w val="0.87154204442727889"/>
          <c:h val="0.61941401622215619"/>
        </c:manualLayout>
      </c:layout>
      <c:barChart>
        <c:barDir val="col"/>
        <c:grouping val="clustered"/>
        <c:varyColors val="0"/>
        <c:ser>
          <c:idx val="0"/>
          <c:order val="0"/>
          <c:tx>
            <c:strRef>
              <c:f>'2022Summary'!$C$507</c:f>
              <c:strCache>
                <c:ptCount val="1"/>
                <c:pt idx="0">
                  <c:v>FY19 Realized</c:v>
                </c:pt>
              </c:strCache>
            </c:strRef>
          </c:tx>
          <c:spPr>
            <a:solidFill>
              <a:schemeClr val="bg1">
                <a:lumMod val="75000"/>
              </a:schemeClr>
            </a:solidFill>
          </c:spPr>
          <c:invertIfNegative val="0"/>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'2022Summary'!$C$508:$C$519</c:f>
              <c:numCache>
                <c:formatCode>"$"#,##0_);\("$"#,##0\)</c:formatCode>
                <c:ptCount val="12"/>
                <c:pt idx="0">
                  <c:v>155919.22</c:v>
                </c:pt>
                <c:pt idx="1">
                  <c:v>108460.13</c:v>
                </c:pt>
                <c:pt idx="2">
                  <c:v>140971.32</c:v>
                </c:pt>
                <c:pt idx="3">
                  <c:v>78768.89</c:v>
                </c:pt>
                <c:pt idx="4">
                  <c:v>163247.54</c:v>
                </c:pt>
                <c:pt idx="5">
                  <c:v>332107.02</c:v>
                </c:pt>
                <c:pt idx="6">
                  <c:v>490667.81</c:v>
                </c:pt>
                <c:pt idx="7">
                  <c:v>475569.7</c:v>
                </c:pt>
                <c:pt idx="8">
                  <c:v>582846.66</c:v>
                </c:pt>
                <c:pt idx="9">
                  <c:v>55730.34</c:v>
                </c:pt>
                <c:pt idx="10">
                  <c:v>60892.13</c:v>
                </c:pt>
                <c:pt idx="11">
                  <c:v>87903</c:v>
                </c:pt>
              </c:numCache>
            </c:numRef>
          </c:val>
          <c:extLst>
            <c:ext xmlns:c16="http://schemas.microsoft.com/office/drawing/2014/chart" uri="{C3380CC4-5D6E-409C-BE32-E72D297353CC}">
              <c16:uniqueId val="{00000000-980F-4700-8611-3ACA56DA74E7}"/>
            </c:ext>
          </c:extLst>
        </c:ser>
        <c:ser>
          <c:idx val="1"/>
          <c:order val="1"/>
          <c:tx>
            <c:strRef>
              <c:f>'2022Summary'!$D$507</c:f>
              <c:strCache>
                <c:ptCount val="1"/>
                <c:pt idx="0">
                  <c:v>FY20 Realized</c:v>
                </c:pt>
              </c:strCache>
            </c:strRef>
          </c:tx>
          <c:spPr>
            <a:solidFill>
              <a:schemeClr val="accent2">
                <a:lumMod val="60000"/>
                <a:lumOff val="40000"/>
              </a:schemeClr>
            </a:solidFill>
          </c:spPr>
          <c:invertIfNegative val="0"/>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'2022Summary'!$D$508:$D$519</c:f>
              <c:numCache>
                <c:formatCode>"$"#,##0_);\("$"#,##0\)</c:formatCode>
                <c:ptCount val="12"/>
                <c:pt idx="0">
                  <c:v>180669.20711254189</c:v>
                </c:pt>
                <c:pt idx="1">
                  <c:v>125676.6528874581</c:v>
                </c:pt>
                <c:pt idx="2">
                  <c:v>221638.56</c:v>
                </c:pt>
                <c:pt idx="3">
                  <c:v>139424.29</c:v>
                </c:pt>
                <c:pt idx="4">
                  <c:v>150562.91</c:v>
                </c:pt>
                <c:pt idx="5">
                  <c:v>412832.17</c:v>
                </c:pt>
                <c:pt idx="6">
                  <c:v>565441.93000000005</c:v>
                </c:pt>
                <c:pt idx="7">
                  <c:v>546738.38</c:v>
                </c:pt>
                <c:pt idx="8">
                  <c:v>292668.68</c:v>
                </c:pt>
                <c:pt idx="9">
                  <c:v>17479.169999999998</c:v>
                </c:pt>
                <c:pt idx="10">
                  <c:v>3114.13</c:v>
                </c:pt>
                <c:pt idx="11">
                  <c:v>36422.54</c:v>
                </c:pt>
              </c:numCache>
            </c:numRef>
          </c:val>
          <c:extLst>
            <c:ext xmlns:c16="http://schemas.microsoft.com/office/drawing/2014/chart" uri="{C3380CC4-5D6E-409C-BE32-E72D297353CC}">
              <c16:uniqueId val="{00000001-980F-4700-8611-3ACA56DA74E7}"/>
            </c:ext>
          </c:extLst>
        </c:ser>
        <c:ser>
          <c:idx val="2"/>
          <c:order val="2"/>
          <c:tx>
            <c:strRef>
              <c:f>'2022Summary'!$E$507</c:f>
              <c:strCache>
                <c:ptCount val="1"/>
                <c:pt idx="0">
                  <c:v>FY21 Realized</c:v>
                </c:pt>
              </c:strCache>
            </c:strRef>
          </c:tx>
          <c:spPr>
            <a:solidFill>
              <a:schemeClr val="accent6">
                <a:lumMod val="75000"/>
              </a:schemeClr>
            </a:solidFill>
          </c:spPr>
          <c:invertIfNegative val="0"/>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'2022Summary'!$E$508:$E$519</c:f>
              <c:numCache>
                <c:formatCode>"$"#,##0_);\("$"#,##0\)</c:formatCode>
                <c:ptCount val="12"/>
                <c:pt idx="0">
                  <c:v>114918.25</c:v>
                </c:pt>
                <c:pt idx="1">
                  <c:v>112872.41</c:v>
                </c:pt>
                <c:pt idx="2">
                  <c:v>125348.07</c:v>
                </c:pt>
                <c:pt idx="3">
                  <c:v>104921.41</c:v>
                </c:pt>
                <c:pt idx="4">
                  <c:v>210795.2</c:v>
                </c:pt>
                <c:pt idx="5">
                  <c:v>336374.34</c:v>
                </c:pt>
                <c:pt idx="6">
                  <c:v>328466.95</c:v>
                </c:pt>
                <c:pt idx="7">
                  <c:v>479315.03</c:v>
                </c:pt>
                <c:pt idx="8">
                  <c:v>509063.12</c:v>
                </c:pt>
                <c:pt idx="9">
                  <c:v>116390.75</c:v>
                </c:pt>
                <c:pt idx="10">
                  <c:v>94853.55</c:v>
                </c:pt>
                <c:pt idx="11">
                  <c:v>208431.72</c:v>
                </c:pt>
              </c:numCache>
            </c:numRef>
          </c:val>
          <c:extLst>
            <c:ext xmlns:c16="http://schemas.microsoft.com/office/drawing/2014/chart" uri="{C3380CC4-5D6E-409C-BE32-E72D297353CC}">
              <c16:uniqueId val="{00000002-980F-4700-8611-3ACA56DA74E7}"/>
            </c:ext>
          </c:extLst>
        </c:ser>
        <c:ser>
          <c:idx val="3"/>
          <c:order val="3"/>
          <c:tx>
            <c:strRef>
              <c:f>'2022Summary'!$F$507</c:f>
              <c:strCache>
                <c:ptCount val="1"/>
                <c:pt idx="0">
                  <c:v>FY22 Realized</c:v>
                </c:pt>
              </c:strCache>
            </c:strRef>
          </c:tx>
          <c:invertIfNegative val="0"/>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'2022Summary'!$F$508:$F$519</c:f>
              <c:numCache>
                <c:formatCode>"$"#,##0_);\("$"#,##0\)</c:formatCode>
                <c:ptCount val="12"/>
                <c:pt idx="0">
                  <c:v>201780.04</c:v>
                </c:pt>
                <c:pt idx="1">
                  <c:v>206192.32</c:v>
                </c:pt>
                <c:pt idx="2">
                  <c:v>200320.86</c:v>
                </c:pt>
                <c:pt idx="3">
                  <c:v>179897.19</c:v>
                </c:pt>
                <c:pt idx="4">
                  <c:v>315172.09000000003</c:v>
                </c:pt>
                <c:pt idx="5">
                  <c:v>650239.81000000006</c:v>
                </c:pt>
                <c:pt idx="6">
                  <c:v>630061.94999999995</c:v>
                </c:pt>
                <c:pt idx="7">
                  <c:v>778152.58</c:v>
                </c:pt>
                <c:pt idx="8">
                  <c:v>767198.82</c:v>
                </c:pt>
              </c:numCache>
            </c:numRef>
          </c:val>
          <c:extLst>
            <c:ext xmlns:c16="http://schemas.microsoft.com/office/drawing/2014/chart" uri="{C3380CC4-5D6E-409C-BE32-E72D297353CC}">
              <c16:uniqueId val="{00000003-980F-4700-8611-3ACA56DA74E7}"/>
            </c:ext>
          </c:extLst>
        </c:ser>
        <c:dLbls>
          <c:showLegendKey val="0"/>
          <c:showVal val="0"/>
          <c:showCatName val="0"/>
          <c:showSerName val="0"/>
          <c:showPercent val="0"/>
          <c:showBubbleSize val="0"/>
        </c:dLbls>
        <c:gapWidth val="184"/>
        <c:overlap val="-9"/>
        <c:axId val="381270272"/>
        <c:axId val="381280256"/>
      </c:barChart>
      <c:catAx>
        <c:axId val="381270272"/>
        <c:scaling>
          <c:orientation val="minMax"/>
        </c:scaling>
        <c:delete val="0"/>
        <c:axPos val="b"/>
        <c:numFmt formatCode="[$-409]mmm\-yy;@"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381280256"/>
        <c:crosses val="autoZero"/>
        <c:auto val="1"/>
        <c:lblAlgn val="ctr"/>
        <c:lblOffset val="100"/>
        <c:noMultiLvlLbl val="0"/>
      </c:catAx>
      <c:valAx>
        <c:axId val="381280256"/>
        <c:scaling>
          <c:orientation val="minMax"/>
        </c:scaling>
        <c:delete val="0"/>
        <c:axPos val="l"/>
        <c:majorGridlines>
          <c:spPr>
            <a:ln>
              <a:prstDash val="dash"/>
            </a:ln>
          </c:spPr>
        </c:majorGridlines>
        <c:numFmt formatCode="&quot;$&quot;#,##0_);\(&quot;$&quot;#,##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81270272"/>
        <c:crosses val="autoZero"/>
        <c:crossBetween val="between"/>
      </c:valAx>
      <c:spPr>
        <a:noFill/>
        <a:ln>
          <a:noFill/>
        </a:ln>
      </c:spPr>
    </c:plotArea>
    <c:legend>
      <c:legendPos val="b"/>
      <c:layout>
        <c:manualLayout>
          <c:xMode val="edge"/>
          <c:yMode val="edge"/>
          <c:x val="0.1094114587027973"/>
          <c:y val="0.12796814604173781"/>
          <c:w val="0.82220732543567199"/>
          <c:h val="5.0112271208389701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Transient Room Tax</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Change from Previous Fiscal Years</a:t>
            </a:r>
          </a:p>
        </c:rich>
      </c:tx>
      <c:layout>
        <c:manualLayout>
          <c:xMode val="edge"/>
          <c:yMode val="edge"/>
          <c:x val="0.30036083327421909"/>
          <c:y val="0"/>
        </c:manualLayout>
      </c:layout>
      <c:overlay val="1"/>
    </c:title>
    <c:autoTitleDeleted val="0"/>
    <c:plotArea>
      <c:layout>
        <c:manualLayout>
          <c:layoutTarget val="inner"/>
          <c:xMode val="edge"/>
          <c:yMode val="edge"/>
          <c:x val="0.10951285459682465"/>
          <c:y val="0.19941187676012226"/>
          <c:w val="0.87154204442727889"/>
          <c:h val="0.62304652529055782"/>
        </c:manualLayout>
      </c:layout>
      <c:barChart>
        <c:barDir val="col"/>
        <c:grouping val="clustered"/>
        <c:varyColors val="0"/>
        <c:ser>
          <c:idx val="1"/>
          <c:order val="0"/>
          <c:tx>
            <c:strRef>
              <c:f>'2022Summary'!$J$507</c:f>
              <c:strCache>
                <c:ptCount val="1"/>
                <c:pt idx="0">
                  <c:v>FY22 vs. FY20, $ Variance</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'2022Summary'!$J$508:$J$519</c:f>
              <c:numCache>
                <c:formatCode>_("$"* #,##0_);_("$"* \(#,##0\);_("$"* "-"??_);_(@_)</c:formatCode>
                <c:ptCount val="12"/>
                <c:pt idx="0">
                  <c:v>21110.83288745812</c:v>
                </c:pt>
                <c:pt idx="1">
                  <c:v>80515.667112541909</c:v>
                </c:pt>
                <c:pt idx="2">
                  <c:v>-21317.700000000012</c:v>
                </c:pt>
                <c:pt idx="3">
                  <c:v>40472.899999999994</c:v>
                </c:pt>
                <c:pt idx="4">
                  <c:v>164609.18000000002</c:v>
                </c:pt>
                <c:pt idx="5">
                  <c:v>237407.64000000007</c:v>
                </c:pt>
                <c:pt idx="6">
                  <c:v>64620.019999999902</c:v>
                </c:pt>
                <c:pt idx="7">
                  <c:v>231414.19999999995</c:v>
                </c:pt>
                <c:pt idx="8">
                  <c:v>474530.13999999996</c:v>
                </c:pt>
              </c:numCache>
            </c:numRef>
          </c:val>
          <c:extLst>
            <c:ext xmlns:c16="http://schemas.microsoft.com/office/drawing/2014/chart" uri="{C3380CC4-5D6E-409C-BE32-E72D297353CC}">
              <c16:uniqueId val="{00000000-3598-4FC6-B4B3-E6D46CA2833F}"/>
            </c:ext>
          </c:extLst>
        </c:ser>
        <c:ser>
          <c:idx val="0"/>
          <c:order val="1"/>
          <c:tx>
            <c:strRef>
              <c:f>'2022Summary'!$G$507</c:f>
              <c:strCache>
                <c:ptCount val="1"/>
                <c:pt idx="0">
                  <c:v>FY22 vs. FY21, $ Variance</c:v>
                </c:pt>
              </c:strCache>
            </c:strRef>
          </c:tx>
          <c:spPr>
            <a:solidFill>
              <a:schemeClr val="accent6">
                <a:lumMod val="75000"/>
              </a:schemeClr>
            </a:solidFill>
          </c:spPr>
          <c:invertIfNegative val="0"/>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'2022Summary'!$G$508:$G$519</c:f>
              <c:numCache>
                <c:formatCode>"$"#,##0_);\("$"#,##0\)</c:formatCode>
                <c:ptCount val="12"/>
                <c:pt idx="0">
                  <c:v>86861.790000000008</c:v>
                </c:pt>
                <c:pt idx="1">
                  <c:v>93319.91</c:v>
                </c:pt>
                <c:pt idx="2">
                  <c:v>74972.789999999979</c:v>
                </c:pt>
                <c:pt idx="3">
                  <c:v>74975.78</c:v>
                </c:pt>
                <c:pt idx="4">
                  <c:v>104376.89000000001</c:v>
                </c:pt>
                <c:pt idx="5">
                  <c:v>313865.47000000003</c:v>
                </c:pt>
                <c:pt idx="6">
                  <c:v>301594.99999999994</c:v>
                </c:pt>
                <c:pt idx="7">
                  <c:v>298837.54999999993</c:v>
                </c:pt>
                <c:pt idx="8">
                  <c:v>258135.69999999995</c:v>
                </c:pt>
              </c:numCache>
            </c:numRef>
          </c:val>
          <c:extLst>
            <c:ext xmlns:c16="http://schemas.microsoft.com/office/drawing/2014/chart" uri="{C3380CC4-5D6E-409C-BE32-E72D297353CC}">
              <c16:uniqueId val="{00000001-3598-4FC6-B4B3-E6D46CA2833F}"/>
            </c:ext>
          </c:extLst>
        </c:ser>
        <c:dLbls>
          <c:showLegendKey val="0"/>
          <c:showVal val="0"/>
          <c:showCatName val="0"/>
          <c:showSerName val="0"/>
          <c:showPercent val="0"/>
          <c:showBubbleSize val="0"/>
        </c:dLbls>
        <c:gapWidth val="184"/>
        <c:overlap val="-9"/>
        <c:axId val="305894528"/>
        <c:axId val="305896064"/>
      </c:barChart>
      <c:catAx>
        <c:axId val="305894528"/>
        <c:scaling>
          <c:orientation val="minMax"/>
        </c:scaling>
        <c:delete val="0"/>
        <c:axPos val="b"/>
        <c:numFmt formatCode="[$-409]mmm\-yy;@"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305896064"/>
        <c:crosses val="autoZero"/>
        <c:auto val="1"/>
        <c:lblAlgn val="ctr"/>
        <c:lblOffset val="100"/>
        <c:noMultiLvlLbl val="0"/>
      </c:catAx>
      <c:valAx>
        <c:axId val="305896064"/>
        <c:scaling>
          <c:orientation val="minMax"/>
        </c:scaling>
        <c:delete val="0"/>
        <c:axPos val="l"/>
        <c:majorGridlines>
          <c:spPr>
            <a:ln>
              <a:prstDash val="dash"/>
            </a:ln>
          </c:spPr>
        </c:majorGridlines>
        <c:numFmt formatCode="_(&quot;$&quot;* #,##0_);_(&quot;$&quot;* \(#,##0\);_(&quot;$&quot;* &quot;-&quot;??_);_(@_)"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05894528"/>
        <c:crosses val="autoZero"/>
        <c:crossBetween val="between"/>
      </c:valAx>
      <c:spPr>
        <a:noFill/>
        <a:ln>
          <a:noFill/>
        </a:ln>
      </c:spPr>
    </c:plotArea>
    <c:legend>
      <c:legendPos val="b"/>
      <c:layout>
        <c:manualLayout>
          <c:xMode val="edge"/>
          <c:yMode val="edge"/>
          <c:x val="0.15799238236990501"/>
          <c:y val="0.13160065511013938"/>
          <c:w val="0.6849443143931333"/>
          <c:h val="4.9378122262821955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Transient Room Tax</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 Change from Previous Fiscal Years</a:t>
            </a:r>
          </a:p>
        </c:rich>
      </c:tx>
      <c:layout>
        <c:manualLayout>
          <c:xMode val="edge"/>
          <c:yMode val="edge"/>
          <c:x val="0.30936984228322811"/>
          <c:y val="0"/>
        </c:manualLayout>
      </c:layout>
      <c:overlay val="1"/>
    </c:title>
    <c:autoTitleDeleted val="0"/>
    <c:plotArea>
      <c:layout>
        <c:manualLayout>
          <c:layoutTarget val="inner"/>
          <c:xMode val="edge"/>
          <c:yMode val="edge"/>
          <c:x val="4.9297282069330733E-2"/>
          <c:y val="0.22847194930733486"/>
          <c:w val="0.93175761913647304"/>
          <c:h val="0.65937161597457361"/>
        </c:manualLayout>
      </c:layout>
      <c:barChart>
        <c:barDir val="col"/>
        <c:grouping val="clustered"/>
        <c:varyColors val="0"/>
        <c:ser>
          <c:idx val="1"/>
          <c:order val="0"/>
          <c:tx>
            <c:strRef>
              <c:f>'2022Summary'!$I$507</c:f>
              <c:strCache>
                <c:ptCount val="1"/>
                <c:pt idx="0">
                  <c:v>FY22 vs. FY20, % Variance</c:v>
                </c:pt>
              </c:strCache>
            </c:strRef>
          </c:tx>
          <c:spPr>
            <a:solidFill>
              <a:schemeClr val="accent5"/>
            </a:solidFill>
          </c:spPr>
          <c:invertIfNegative val="0"/>
          <c:dLbls>
            <c:spPr>
              <a:noFill/>
              <a:ln>
                <a:noFill/>
              </a:ln>
              <a:effectLst/>
            </c:spPr>
            <c:txPr>
              <a:bodyPr wrap="square" lIns="38100" tIns="19050" rIns="38100" bIns="19050" anchor="ctr">
                <a:spAutoFit/>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'2022Summary'!$I$508:$I$519</c:f>
              <c:numCache>
                <c:formatCode>0%</c:formatCode>
                <c:ptCount val="12"/>
                <c:pt idx="0">
                  <c:v>0.1168479854694211</c:v>
                </c:pt>
                <c:pt idx="1">
                  <c:v>0.64065731591883424</c:v>
                </c:pt>
                <c:pt idx="2">
                  <c:v>-9.6182270810638792E-2</c:v>
                </c:pt>
                <c:pt idx="3">
                  <c:v>0.29028586051971272</c:v>
                </c:pt>
                <c:pt idx="4">
                  <c:v>1.0932917011234706</c:v>
                </c:pt>
                <c:pt idx="5">
                  <c:v>0.57507059103460878</c:v>
                </c:pt>
                <c:pt idx="6">
                  <c:v>0.11428232780685343</c:v>
                </c:pt>
                <c:pt idx="7">
                  <c:v>0.42326313363989554</c:v>
                </c:pt>
                <c:pt idx="8">
                  <c:v>1.6213902355386987</c:v>
                </c:pt>
              </c:numCache>
            </c:numRef>
          </c:val>
          <c:extLst>
            <c:ext xmlns:c16="http://schemas.microsoft.com/office/drawing/2014/chart" uri="{C3380CC4-5D6E-409C-BE32-E72D297353CC}">
              <c16:uniqueId val="{00000000-8ED1-45BB-BD66-2EBB08FA93C3}"/>
            </c:ext>
          </c:extLst>
        </c:ser>
        <c:ser>
          <c:idx val="0"/>
          <c:order val="1"/>
          <c:tx>
            <c:strRef>
              <c:f>'2022Summary'!$H$507</c:f>
              <c:strCache>
                <c:ptCount val="1"/>
                <c:pt idx="0">
                  <c:v>FY22 vs. FY21, % Variance</c:v>
                </c:pt>
              </c:strCache>
            </c:strRef>
          </c:tx>
          <c:spPr>
            <a:solidFill>
              <a:schemeClr val="accent6">
                <a:lumMod val="75000"/>
              </a:schemeClr>
            </a:solidFill>
          </c:spPr>
          <c:invertIfNegative val="0"/>
          <c:dLbls>
            <c:spPr>
              <a:noFill/>
              <a:ln>
                <a:noFill/>
              </a:ln>
              <a:effectLst/>
            </c:spPr>
            <c:txPr>
              <a:bodyPr/>
              <a:lstStyle/>
              <a:p>
                <a:pPr>
                  <a:defRPr>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'2022Summary'!$B$508:$B$519</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'2022Summary'!$H$508:$H$519</c:f>
              <c:numCache>
                <c:formatCode>0%</c:formatCode>
                <c:ptCount val="12"/>
                <c:pt idx="0">
                  <c:v>0.75585722894318352</c:v>
                </c:pt>
                <c:pt idx="1">
                  <c:v>0.82677343382674295</c:v>
                </c:pt>
                <c:pt idx="2">
                  <c:v>0.59811682780596431</c:v>
                </c:pt>
                <c:pt idx="3">
                  <c:v>0.71458990114601018</c:v>
                </c:pt>
                <c:pt idx="4">
                  <c:v>0.49515781194258701</c:v>
                </c:pt>
                <c:pt idx="5">
                  <c:v>0.93308386721769554</c:v>
                </c:pt>
                <c:pt idx="6">
                  <c:v>0.91818979047968119</c:v>
                </c:pt>
                <c:pt idx="7">
                  <c:v>0.62346793089296604</c:v>
                </c:pt>
                <c:pt idx="8">
                  <c:v>0.50707994717825944</c:v>
                </c:pt>
              </c:numCache>
            </c:numRef>
          </c:val>
          <c:extLst>
            <c:ext xmlns:c16="http://schemas.microsoft.com/office/drawing/2014/chart" uri="{C3380CC4-5D6E-409C-BE32-E72D297353CC}">
              <c16:uniqueId val="{00000001-8ED1-45BB-BD66-2EBB08FA93C3}"/>
            </c:ext>
          </c:extLst>
        </c:ser>
        <c:dLbls>
          <c:showLegendKey val="0"/>
          <c:showVal val="0"/>
          <c:showCatName val="0"/>
          <c:showSerName val="0"/>
          <c:showPercent val="0"/>
          <c:showBubbleSize val="0"/>
        </c:dLbls>
        <c:gapWidth val="184"/>
        <c:overlap val="-9"/>
        <c:axId val="306166400"/>
        <c:axId val="309854592"/>
      </c:barChart>
      <c:catAx>
        <c:axId val="306166400"/>
        <c:scaling>
          <c:orientation val="minMax"/>
        </c:scaling>
        <c:delete val="0"/>
        <c:axPos val="b"/>
        <c:numFmt formatCode="[$-409]mmm\-yy;@" sourceLinked="0"/>
        <c:majorTickMark val="out"/>
        <c:minorTickMark val="none"/>
        <c:tickLblPos val="low"/>
        <c:txPr>
          <a:bodyPr rot="-2700000"/>
          <a:lstStyle/>
          <a:p>
            <a:pPr>
              <a:defRPr>
                <a:latin typeface="Arial" panose="020B0604020202020204" pitchFamily="34" charset="0"/>
                <a:cs typeface="Arial" panose="020B0604020202020204" pitchFamily="34" charset="0"/>
              </a:defRPr>
            </a:pPr>
            <a:endParaRPr lang="en-US"/>
          </a:p>
        </c:txPr>
        <c:crossAx val="309854592"/>
        <c:crosses val="autoZero"/>
        <c:auto val="1"/>
        <c:lblAlgn val="ctr"/>
        <c:lblOffset val="100"/>
        <c:noMultiLvlLbl val="0"/>
      </c:catAx>
      <c:valAx>
        <c:axId val="309854592"/>
        <c:scaling>
          <c:orientation val="minMax"/>
        </c:scaling>
        <c:delete val="0"/>
        <c:axPos val="l"/>
        <c:majorGridlines>
          <c:spPr>
            <a:ln>
              <a:prstDash val="dash"/>
            </a:ln>
          </c:spPr>
        </c:majorGridlines>
        <c:numFmt formatCode="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06166400"/>
        <c:crosses val="autoZero"/>
        <c:crossBetween val="between"/>
      </c:valAx>
      <c:spPr>
        <a:noFill/>
        <a:ln>
          <a:noFill/>
        </a:ln>
      </c:spPr>
    </c:plotArea>
    <c:legend>
      <c:legendPos val="b"/>
      <c:layout>
        <c:manualLayout>
          <c:xMode val="edge"/>
          <c:yMode val="edge"/>
          <c:x val="0.14670195575278847"/>
          <c:y val="0.12070312790493466"/>
          <c:w val="0.67653767941169518"/>
          <c:h val="4.9378133514163716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Transportation Fund</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Historical</a:t>
            </a:r>
            <a:r>
              <a:rPr lang="en-US" sz="1400" baseline="0">
                <a:latin typeface="Arial" panose="020B0604020202020204" pitchFamily="34" charset="0"/>
                <a:cs typeface="Arial" panose="020B0604020202020204" pitchFamily="34" charset="0"/>
              </a:rPr>
              <a:t> Sales Tax Revenues &amp; Budgets Over Time by Month</a:t>
            </a:r>
            <a:endParaRPr lang="en-US" sz="1400">
              <a:latin typeface="Arial" panose="020B0604020202020204" pitchFamily="34" charset="0"/>
              <a:cs typeface="Arial" panose="020B0604020202020204" pitchFamily="34" charset="0"/>
            </a:endParaRPr>
          </a:p>
        </c:rich>
      </c:tx>
      <c:layout>
        <c:manualLayout>
          <c:xMode val="edge"/>
          <c:yMode val="edge"/>
          <c:x val="0.1774586773935852"/>
          <c:y val="0"/>
        </c:manualLayout>
      </c:layout>
      <c:overlay val="1"/>
    </c:title>
    <c:autoTitleDeleted val="0"/>
    <c:plotArea>
      <c:layout>
        <c:manualLayout>
          <c:layoutTarget val="inner"/>
          <c:xMode val="edge"/>
          <c:yMode val="edge"/>
          <c:x val="0.10500839422099266"/>
          <c:y val="0.19684747739865849"/>
          <c:w val="0.87154204442727889"/>
          <c:h val="0.63060829201905322"/>
        </c:manualLayout>
      </c:layout>
      <c:barChart>
        <c:barDir val="col"/>
        <c:grouping val="clustered"/>
        <c:varyColors val="0"/>
        <c:ser>
          <c:idx val="0"/>
          <c:order val="0"/>
          <c:tx>
            <c:strRef>
              <c:f>'2022Summary'!$C$585</c:f>
              <c:strCache>
                <c:ptCount val="1"/>
                <c:pt idx="0">
                  <c:v>FY19 Actual</c:v>
                </c:pt>
              </c:strCache>
            </c:strRef>
          </c:tx>
          <c:spPr>
            <a:solidFill>
              <a:schemeClr val="bg1">
                <a:lumMod val="75000"/>
              </a:schemeClr>
            </a:solidFill>
          </c:spPr>
          <c:invertIfNegative val="0"/>
          <c:cat>
            <c:strRef>
              <c:f>'2022Summary'!$B$693:$B$704</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'2022Summary'!$C$693:$C$704</c:f>
              <c:numCache>
                <c:formatCode>"$"#,##0_);\("$"#,##0\)</c:formatCode>
                <c:ptCount val="12"/>
                <c:pt idx="0">
                  <c:v>370329.88</c:v>
                </c:pt>
                <c:pt idx="1">
                  <c:v>328649.58999999997</c:v>
                </c:pt>
                <c:pt idx="2">
                  <c:v>340447.83</c:v>
                </c:pt>
                <c:pt idx="3">
                  <c:v>234717.34000000003</c:v>
                </c:pt>
                <c:pt idx="4">
                  <c:v>372094.64</c:v>
                </c:pt>
                <c:pt idx="5">
                  <c:v>785302.03</c:v>
                </c:pt>
                <c:pt idx="6">
                  <c:v>933912.27</c:v>
                </c:pt>
                <c:pt idx="7">
                  <c:v>869901.1399999999</c:v>
                </c:pt>
                <c:pt idx="8">
                  <c:v>1052426.5499999998</c:v>
                </c:pt>
                <c:pt idx="9">
                  <c:v>222825.86</c:v>
                </c:pt>
                <c:pt idx="10">
                  <c:v>260629.11</c:v>
                </c:pt>
                <c:pt idx="11">
                  <c:v>357095.2</c:v>
                </c:pt>
              </c:numCache>
            </c:numRef>
          </c:val>
          <c:extLst>
            <c:ext xmlns:c16="http://schemas.microsoft.com/office/drawing/2014/chart" uri="{C3380CC4-5D6E-409C-BE32-E72D297353CC}">
              <c16:uniqueId val="{00000000-3D69-4D8A-9330-17710775636E}"/>
            </c:ext>
          </c:extLst>
        </c:ser>
        <c:ser>
          <c:idx val="1"/>
          <c:order val="1"/>
          <c:tx>
            <c:strRef>
              <c:f>'2022Summary'!$D$585</c:f>
              <c:strCache>
                <c:ptCount val="1"/>
                <c:pt idx="0">
                  <c:v>FY20 Actual</c:v>
                </c:pt>
              </c:strCache>
            </c:strRef>
          </c:tx>
          <c:spPr>
            <a:solidFill>
              <a:schemeClr val="accent2">
                <a:lumMod val="60000"/>
                <a:lumOff val="40000"/>
              </a:schemeClr>
            </a:solidFill>
          </c:spPr>
          <c:invertIfNegative val="0"/>
          <c:cat>
            <c:strRef>
              <c:f>'2022Summary'!$B$693:$B$704</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'2022Summary'!$D$693:$D$704</c:f>
              <c:numCache>
                <c:formatCode>"$"#,##0_);\("$"#,##0\)</c:formatCode>
                <c:ptCount val="12"/>
                <c:pt idx="0">
                  <c:v>507734.94</c:v>
                </c:pt>
                <c:pt idx="1">
                  <c:v>476867.06</c:v>
                </c:pt>
                <c:pt idx="2">
                  <c:v>517995.45</c:v>
                </c:pt>
                <c:pt idx="3">
                  <c:v>409894.91000000003</c:v>
                </c:pt>
                <c:pt idx="4">
                  <c:v>480163.18</c:v>
                </c:pt>
                <c:pt idx="5">
                  <c:v>1129662.31</c:v>
                </c:pt>
                <c:pt idx="6">
                  <c:v>1319545.92</c:v>
                </c:pt>
                <c:pt idx="7">
                  <c:v>1187380.48</c:v>
                </c:pt>
                <c:pt idx="8">
                  <c:v>775862.66999999993</c:v>
                </c:pt>
                <c:pt idx="9">
                  <c:v>194287.74</c:v>
                </c:pt>
                <c:pt idx="10">
                  <c:v>412635.42</c:v>
                </c:pt>
                <c:pt idx="11">
                  <c:v>148274.75000000006</c:v>
                </c:pt>
              </c:numCache>
            </c:numRef>
          </c:val>
          <c:extLst>
            <c:ext xmlns:c16="http://schemas.microsoft.com/office/drawing/2014/chart" uri="{C3380CC4-5D6E-409C-BE32-E72D297353CC}">
              <c16:uniqueId val="{00000001-3D69-4D8A-9330-17710775636E}"/>
            </c:ext>
          </c:extLst>
        </c:ser>
        <c:ser>
          <c:idx val="2"/>
          <c:order val="2"/>
          <c:tx>
            <c:strRef>
              <c:f>'2022Summary'!$E$585</c:f>
              <c:strCache>
                <c:ptCount val="1"/>
                <c:pt idx="0">
                  <c:v>FY21 Actual</c:v>
                </c:pt>
              </c:strCache>
            </c:strRef>
          </c:tx>
          <c:spPr>
            <a:solidFill>
              <a:schemeClr val="accent3">
                <a:lumMod val="60000"/>
                <a:lumOff val="40000"/>
              </a:schemeClr>
            </a:solidFill>
          </c:spPr>
          <c:invertIfNegative val="0"/>
          <c:cat>
            <c:strRef>
              <c:f>'2022Summary'!$B$693:$B$704</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'2022Summary'!$E$693:$E$704</c:f>
              <c:numCache>
                <c:formatCode>"$"#,##0_);\("$"#,##0\)</c:formatCode>
                <c:ptCount val="12"/>
                <c:pt idx="0">
                  <c:v>431048.33</c:v>
                </c:pt>
                <c:pt idx="1">
                  <c:v>441579.79</c:v>
                </c:pt>
                <c:pt idx="2">
                  <c:v>570320.87</c:v>
                </c:pt>
                <c:pt idx="3">
                  <c:v>419670.47</c:v>
                </c:pt>
                <c:pt idx="4">
                  <c:v>583067.18999999994</c:v>
                </c:pt>
                <c:pt idx="5">
                  <c:v>1019746.0499999999</c:v>
                </c:pt>
                <c:pt idx="6">
                  <c:v>955215.09</c:v>
                </c:pt>
                <c:pt idx="7">
                  <c:v>1164025.76</c:v>
                </c:pt>
                <c:pt idx="8">
                  <c:v>1316569.1400000001</c:v>
                </c:pt>
                <c:pt idx="9">
                  <c:v>446179.69</c:v>
                </c:pt>
                <c:pt idx="10">
                  <c:v>416661.24</c:v>
                </c:pt>
                <c:pt idx="11">
                  <c:v>684360.55</c:v>
                </c:pt>
              </c:numCache>
            </c:numRef>
          </c:val>
          <c:extLst>
            <c:ext xmlns:c16="http://schemas.microsoft.com/office/drawing/2014/chart" uri="{C3380CC4-5D6E-409C-BE32-E72D297353CC}">
              <c16:uniqueId val="{00000002-3D69-4D8A-9330-17710775636E}"/>
            </c:ext>
          </c:extLst>
        </c:ser>
        <c:ser>
          <c:idx val="3"/>
          <c:order val="3"/>
          <c:tx>
            <c:strRef>
              <c:f>'2022Summary'!$F$585</c:f>
              <c:strCache>
                <c:ptCount val="1"/>
                <c:pt idx="0">
                  <c:v>FY22 Original Budget</c:v>
                </c:pt>
              </c:strCache>
            </c:strRef>
          </c:tx>
          <c:spPr>
            <a:solidFill>
              <a:schemeClr val="accent4">
                <a:lumMod val="75000"/>
              </a:schemeClr>
            </a:solidFill>
          </c:spPr>
          <c:invertIfNegative val="0"/>
          <c:cat>
            <c:strRef>
              <c:f>'2022Summary'!$B$693:$B$704</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'2022Summary'!$F$693:$F$704</c:f>
              <c:numCache>
                <c:formatCode>"$"#,##0_);\("$"#,##0\)</c:formatCode>
                <c:ptCount val="12"/>
                <c:pt idx="0">
                  <c:v>374273.89145835821</c:v>
                </c:pt>
                <c:pt idx="1">
                  <c:v>503229.97839146573</c:v>
                </c:pt>
                <c:pt idx="2">
                  <c:v>505166.12768423994</c:v>
                </c:pt>
                <c:pt idx="3">
                  <c:v>416931.58432176494</c:v>
                </c:pt>
                <c:pt idx="4">
                  <c:v>385902.89622389327</c:v>
                </c:pt>
                <c:pt idx="5">
                  <c:v>897590.70926877682</c:v>
                </c:pt>
                <c:pt idx="6">
                  <c:v>897590.70926877682</c:v>
                </c:pt>
                <c:pt idx="7">
                  <c:v>991885.52383184014</c:v>
                </c:pt>
                <c:pt idx="8">
                  <c:v>1196787.6123583692</c:v>
                </c:pt>
                <c:pt idx="9">
                  <c:v>456711.20343770483</c:v>
                </c:pt>
                <c:pt idx="10">
                  <c:v>387957.53385257581</c:v>
                </c:pt>
                <c:pt idx="11">
                  <c:v>495861.99548346462</c:v>
                </c:pt>
              </c:numCache>
            </c:numRef>
          </c:val>
          <c:extLst>
            <c:ext xmlns:c16="http://schemas.microsoft.com/office/drawing/2014/chart" uri="{C3380CC4-5D6E-409C-BE32-E72D297353CC}">
              <c16:uniqueId val="{00000003-3D69-4D8A-9330-17710775636E}"/>
            </c:ext>
          </c:extLst>
        </c:ser>
        <c:ser>
          <c:idx val="4"/>
          <c:order val="4"/>
          <c:tx>
            <c:strRef>
              <c:f>'2022Summary'!$G$585</c:f>
              <c:strCache>
                <c:ptCount val="1"/>
                <c:pt idx="0">
                  <c:v>FY22 Actual</c:v>
                </c:pt>
              </c:strCache>
            </c:strRef>
          </c:tx>
          <c:invertIfNegative val="0"/>
          <c:cat>
            <c:strRef>
              <c:f>'2022Summary'!$B$693:$B$704</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'2022Summary'!$G$693:$G$704</c:f>
              <c:numCache>
                <c:formatCode>"$"#,##0_);\("$"#,##0\)</c:formatCode>
                <c:ptCount val="12"/>
                <c:pt idx="0">
                  <c:v>608068.1</c:v>
                </c:pt>
                <c:pt idx="1">
                  <c:v>686058.48301278718</c:v>
                </c:pt>
                <c:pt idx="2">
                  <c:v>618912.35228794022</c:v>
                </c:pt>
                <c:pt idx="3">
                  <c:v>544337.40845523577</c:v>
                </c:pt>
                <c:pt idx="4">
                  <c:v>790855.60620501568</c:v>
                </c:pt>
                <c:pt idx="5">
                  <c:v>1401121.5844148598</c:v>
                </c:pt>
                <c:pt idx="6">
                  <c:v>1431731.9604268093</c:v>
                </c:pt>
                <c:pt idx="7">
                  <c:v>1726996.1672068096</c:v>
                </c:pt>
                <c:pt idx="8">
                  <c:v>1698475.5620860695</c:v>
                </c:pt>
              </c:numCache>
            </c:numRef>
          </c:val>
          <c:extLst>
            <c:ext xmlns:c16="http://schemas.microsoft.com/office/drawing/2014/chart" uri="{C3380CC4-5D6E-409C-BE32-E72D297353CC}">
              <c16:uniqueId val="{00000004-3D69-4D8A-9330-17710775636E}"/>
            </c:ext>
          </c:extLst>
        </c:ser>
        <c:dLbls>
          <c:showLegendKey val="0"/>
          <c:showVal val="0"/>
          <c:showCatName val="0"/>
          <c:showSerName val="0"/>
          <c:showPercent val="0"/>
          <c:showBubbleSize val="0"/>
        </c:dLbls>
        <c:gapWidth val="184"/>
        <c:overlap val="-9"/>
        <c:axId val="321273856"/>
        <c:axId val="321275392"/>
      </c:barChart>
      <c:catAx>
        <c:axId val="321273856"/>
        <c:scaling>
          <c:orientation val="minMax"/>
        </c:scaling>
        <c:delete val="0"/>
        <c:axPos val="b"/>
        <c:numFmt formatCode="[$-409]mmm\-yy;@"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321275392"/>
        <c:crosses val="autoZero"/>
        <c:auto val="1"/>
        <c:lblAlgn val="ctr"/>
        <c:lblOffset val="100"/>
        <c:noMultiLvlLbl val="0"/>
      </c:catAx>
      <c:valAx>
        <c:axId val="321275392"/>
        <c:scaling>
          <c:orientation val="minMax"/>
        </c:scaling>
        <c:delete val="0"/>
        <c:axPos val="l"/>
        <c:majorGridlines>
          <c:spPr>
            <a:ln>
              <a:prstDash val="dash"/>
            </a:ln>
          </c:spPr>
        </c:majorGridlines>
        <c:numFmt formatCode="&quot;$&quot;#,##0_);\(&quot;$&quot;#,##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21273856"/>
        <c:crosses val="autoZero"/>
        <c:crossBetween val="between"/>
      </c:valAx>
      <c:spPr>
        <a:noFill/>
        <a:ln>
          <a:noFill/>
        </a:ln>
      </c:spPr>
    </c:plotArea>
    <c:legend>
      <c:legendPos val="b"/>
      <c:layout>
        <c:manualLayout>
          <c:xMode val="edge"/>
          <c:yMode val="edge"/>
          <c:x val="5.8143020148991656E-3"/>
          <c:y val="0.12301281301954238"/>
          <c:w val="0.98446856600360966"/>
          <c:h val="5.2664297818678388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2400" dirty="0"/>
              <a:t>FY23 Projected Revenue</a:t>
            </a:r>
          </a:p>
        </c:rich>
      </c:tx>
      <c:layout>
        <c:manualLayout>
          <c:xMode val="edge"/>
          <c:yMode val="edge"/>
          <c:x val="0.19327813497345969"/>
          <c:y val="9.409209487111983E-2"/>
        </c:manualLayout>
      </c:layout>
      <c:overlay val="1"/>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6510985772168549"/>
          <c:y val="0.22240900203568209"/>
          <c:w val="0.54245825654771873"/>
          <c:h val="0.73894651001054523"/>
        </c:manualLayout>
      </c:layout>
      <c:pieChart>
        <c:varyColors val="1"/>
        <c:ser>
          <c:idx val="0"/>
          <c:order val="0"/>
          <c:dPt>
            <c:idx val="0"/>
            <c:bubble3D val="0"/>
            <c:spPr>
              <a:gradFill rotWithShape="1">
                <a:gsLst>
                  <a:gs pos="0">
                    <a:schemeClr val="accent2">
                      <a:tint val="48000"/>
                      <a:satMod val="103000"/>
                      <a:lumMod val="102000"/>
                      <a:tint val="94000"/>
                    </a:schemeClr>
                  </a:gs>
                  <a:gs pos="50000">
                    <a:schemeClr val="accent2">
                      <a:tint val="48000"/>
                      <a:satMod val="110000"/>
                      <a:lumMod val="100000"/>
                      <a:shade val="100000"/>
                    </a:schemeClr>
                  </a:gs>
                  <a:gs pos="100000">
                    <a:schemeClr val="accent2">
                      <a:tint val="48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BB44-4434-90C7-FB170852679A}"/>
              </c:ext>
            </c:extLst>
          </c:dPt>
          <c:dPt>
            <c:idx val="1"/>
            <c:bubble3D val="0"/>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B44-4434-90C7-FB170852679A}"/>
              </c:ext>
            </c:extLst>
          </c:dPt>
          <c:dPt>
            <c:idx val="2"/>
            <c:bubble3D val="0"/>
            <c:spPr>
              <a:gradFill rotWithShape="1">
                <a:gsLst>
                  <a:gs pos="0">
                    <a:schemeClr val="accent2">
                      <a:tint val="83000"/>
                      <a:satMod val="103000"/>
                      <a:lumMod val="102000"/>
                      <a:tint val="94000"/>
                    </a:schemeClr>
                  </a:gs>
                  <a:gs pos="50000">
                    <a:schemeClr val="accent2">
                      <a:tint val="83000"/>
                      <a:satMod val="110000"/>
                      <a:lumMod val="100000"/>
                      <a:shade val="100000"/>
                    </a:schemeClr>
                  </a:gs>
                  <a:gs pos="100000">
                    <a:schemeClr val="accent2">
                      <a:tint val="83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BB44-4434-90C7-FB170852679A}"/>
              </c:ext>
            </c:extLst>
          </c:dPt>
          <c:dPt>
            <c:idx val="3"/>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B44-4434-90C7-FB170852679A}"/>
              </c:ext>
            </c:extLst>
          </c:dPt>
          <c:dPt>
            <c:idx val="4"/>
            <c:bubble3D val="0"/>
            <c:spPr>
              <a:gradFill rotWithShape="1">
                <a:gsLst>
                  <a:gs pos="0">
                    <a:schemeClr val="accent2">
                      <a:shade val="82000"/>
                      <a:satMod val="103000"/>
                      <a:lumMod val="102000"/>
                      <a:tint val="94000"/>
                    </a:schemeClr>
                  </a:gs>
                  <a:gs pos="50000">
                    <a:schemeClr val="accent2">
                      <a:shade val="82000"/>
                      <a:satMod val="110000"/>
                      <a:lumMod val="100000"/>
                      <a:shade val="100000"/>
                    </a:schemeClr>
                  </a:gs>
                  <a:gs pos="100000">
                    <a:schemeClr val="accent2">
                      <a:shade val="82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BB44-4434-90C7-FB170852679A}"/>
              </c:ext>
            </c:extLst>
          </c:dPt>
          <c:dPt>
            <c:idx val="5"/>
            <c:bubble3D val="0"/>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B44-4434-90C7-FB170852679A}"/>
              </c:ext>
            </c:extLst>
          </c:dPt>
          <c:dPt>
            <c:idx val="6"/>
            <c:bubble3D val="0"/>
            <c:spPr>
              <a:gradFill rotWithShape="1">
                <a:gsLst>
                  <a:gs pos="0">
                    <a:schemeClr val="accent2">
                      <a:shade val="47000"/>
                      <a:satMod val="103000"/>
                      <a:lumMod val="102000"/>
                      <a:tint val="94000"/>
                    </a:schemeClr>
                  </a:gs>
                  <a:gs pos="50000">
                    <a:schemeClr val="accent2">
                      <a:shade val="47000"/>
                      <a:satMod val="110000"/>
                      <a:lumMod val="100000"/>
                      <a:shade val="100000"/>
                    </a:schemeClr>
                  </a:gs>
                  <a:gs pos="100000">
                    <a:schemeClr val="accent2">
                      <a:shade val="47000"/>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BB44-4434-90C7-FB170852679A}"/>
              </c:ext>
            </c:extLst>
          </c:dPt>
          <c:dLbls>
            <c:dLbl>
              <c:idx val="0"/>
              <c:layout>
                <c:manualLayout>
                  <c:x val="-9.9915199391370571E-2"/>
                  <c:y val="-8.5890792906205868E-2"/>
                </c:manualLayout>
              </c:layout>
              <c:tx>
                <c:rich>
                  <a:bodyPr rot="0" spcFirstLastPara="1" vertOverflow="ellipsis" vert="horz" wrap="square" anchor="ctr" anchorCtr="1"/>
                  <a:lstStyle/>
                  <a:p>
                    <a:pPr>
                      <a:defRPr sz="1150" b="1" i="0" u="none" strike="noStrike" kern="1200" baseline="0">
                        <a:solidFill>
                          <a:schemeClr val="bg1"/>
                        </a:solidFill>
                        <a:latin typeface="+mn-lt"/>
                        <a:ea typeface="+mn-ea"/>
                        <a:cs typeface="+mn-cs"/>
                      </a:defRPr>
                    </a:pPr>
                    <a:r>
                      <a:rPr lang="en-US" sz="1150" b="1">
                        <a:solidFill>
                          <a:schemeClr val="bg1"/>
                        </a:solidFill>
                      </a:rPr>
                      <a:t>Property </a:t>
                    </a:r>
                  </a:p>
                  <a:p>
                    <a:pPr>
                      <a:defRPr sz="1150" b="1">
                        <a:solidFill>
                          <a:schemeClr val="bg1"/>
                        </a:solidFill>
                      </a:defRPr>
                    </a:pPr>
                    <a:r>
                      <a:rPr lang="en-US" sz="1150" b="1">
                        <a:solidFill>
                          <a:schemeClr val="bg1"/>
                        </a:solidFill>
                      </a:rPr>
                      <a:t>Taxes
16%</a:t>
                    </a:r>
                    <a:endParaRPr lang="en-US">
                      <a:solidFill>
                        <a:schemeClr val="bg1"/>
                      </a:solidFill>
                    </a:endParaRPr>
                  </a:p>
                </c:rich>
              </c:tx>
              <c:spPr>
                <a:noFill/>
                <a:ln>
                  <a:noFill/>
                </a:ln>
                <a:effectLst/>
              </c:spPr>
              <c:txPr>
                <a:bodyPr rot="0" spcFirstLastPara="1" vertOverflow="ellipsis" vert="horz" wrap="square" anchor="ctr" anchorCtr="1"/>
                <a:lstStyle/>
                <a:p>
                  <a:pPr>
                    <a:defRPr sz="115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0-BB44-4434-90C7-FB170852679A}"/>
                </c:ext>
              </c:extLst>
            </c:dLbl>
            <c:dLbl>
              <c:idx val="1"/>
              <c:layout>
                <c:manualLayout>
                  <c:x val="0.16941859012075247"/>
                  <c:y val="-1.9153119942262108E-2"/>
                </c:manualLayout>
              </c:layout>
              <c:tx>
                <c:rich>
                  <a:bodyPr rot="0" spcFirstLastPara="1" vertOverflow="ellipsis" vert="horz" wrap="square" anchor="ctr" anchorCtr="1"/>
                  <a:lstStyle/>
                  <a:p>
                    <a:pPr>
                      <a:defRPr sz="1150" b="1" i="0" u="none" strike="noStrike" kern="1200" baseline="0">
                        <a:solidFill>
                          <a:schemeClr val="bg1"/>
                        </a:solidFill>
                        <a:latin typeface="+mn-lt"/>
                        <a:ea typeface="+mn-ea"/>
                        <a:cs typeface="+mn-cs"/>
                      </a:defRPr>
                    </a:pPr>
                    <a:r>
                      <a:rPr lang="en-US">
                        <a:solidFill>
                          <a:schemeClr val="bg1"/>
                        </a:solidFill>
                      </a:rPr>
                      <a:t>Sales Tax
23%</a:t>
                    </a:r>
                  </a:p>
                </c:rich>
              </c:tx>
              <c:spPr>
                <a:noFill/>
                <a:ln>
                  <a:noFill/>
                </a:ln>
                <a:effectLst/>
              </c:spPr>
              <c:txPr>
                <a:bodyPr rot="0" spcFirstLastPara="1" vertOverflow="ellipsis" vert="horz" wrap="square" anchor="ctr" anchorCtr="1"/>
                <a:lstStyle/>
                <a:p>
                  <a:pPr>
                    <a:defRPr sz="115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BB44-4434-90C7-FB170852679A}"/>
                </c:ext>
              </c:extLst>
            </c:dLbl>
            <c:dLbl>
              <c:idx val="2"/>
              <c:layout>
                <c:manualLayout>
                  <c:x val="9.6523193147378186E-2"/>
                  <c:y val="0.13478275901560344"/>
                </c:manualLayout>
              </c:layout>
              <c:spPr>
                <a:noFill/>
                <a:ln>
                  <a:noFill/>
                </a:ln>
                <a:effectLst/>
              </c:spPr>
              <c:txPr>
                <a:bodyPr rot="0" spcFirstLastPara="1" vertOverflow="ellipsis" vert="horz" wrap="square" anchor="ctr" anchorCtr="1"/>
                <a:lstStyle/>
                <a:p>
                  <a:pPr>
                    <a:defRPr sz="115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B44-4434-90C7-FB170852679A}"/>
                </c:ext>
              </c:extLst>
            </c:dLbl>
            <c:dLbl>
              <c:idx val="3"/>
              <c:layout>
                <c:manualLayout>
                  <c:x val="-7.1046062225727818E-2"/>
                  <c:y val="0.20225419798997793"/>
                </c:manualLayout>
              </c:layout>
              <c:spPr>
                <a:noFill/>
                <a:ln>
                  <a:noFill/>
                </a:ln>
                <a:effectLst/>
              </c:spPr>
              <c:txPr>
                <a:bodyPr rot="0" spcFirstLastPara="1" vertOverflow="ellipsis" vert="horz" wrap="square" anchor="ctr" anchorCtr="1"/>
                <a:lstStyle/>
                <a:p>
                  <a:pPr>
                    <a:defRPr sz="1150" b="1"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B44-4434-90C7-FB170852679A}"/>
                </c:ext>
              </c:extLst>
            </c:dLbl>
            <c:dLbl>
              <c:idx val="4"/>
              <c:layout>
                <c:manualLayout>
                  <c:x val="3.8765239473908766E-2"/>
                  <c:y val="8.0424650104476813E-3"/>
                </c:manualLayout>
              </c:layout>
              <c:tx>
                <c:rich>
                  <a:bodyPr/>
                  <a:lstStyle/>
                  <a:p>
                    <a:r>
                      <a:rPr lang="en-US" sz="1150" b="1"/>
                      <a:t>Planning Building &amp; Engineering </a:t>
                    </a:r>
                  </a:p>
                  <a:p>
                    <a:r>
                      <a:rPr lang="en-US" sz="1150" b="1"/>
                      <a:t>Fees
3%</a:t>
                    </a:r>
                    <a:endParaRPr lang="en-US"/>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4-BB44-4434-90C7-FB170852679A}"/>
                </c:ext>
              </c:extLst>
            </c:dLbl>
            <c:dLbl>
              <c:idx val="5"/>
              <c:layout>
                <c:manualLayout>
                  <c:x val="3.2309068534576671E-2"/>
                  <c:y val="-3.4078752124069599E-2"/>
                </c:manualLayout>
              </c:layout>
              <c:tx>
                <c:rich>
                  <a:bodyPr/>
                  <a:lstStyle/>
                  <a:p>
                    <a:r>
                      <a:rPr lang="en-US" sz="1150" b="1"/>
                      <a:t>Inter-governmental</a:t>
                    </a:r>
                    <a:r>
                      <a:rPr lang="en-US" sz="1150" b="1" baseline="0"/>
                      <a:t> </a:t>
                    </a:r>
                    <a:r>
                      <a:rPr lang="en-US" sz="1150" b="1"/>
                      <a:t>Revenue
7%</a:t>
                    </a:r>
                    <a:endParaRPr lang="en-US"/>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BB44-4434-90C7-FB170852679A}"/>
                </c:ext>
              </c:extLst>
            </c:dLbl>
            <c:dLbl>
              <c:idx val="6"/>
              <c:layout>
                <c:manualLayout>
                  <c:x val="2.3557821628479518E-2"/>
                  <c:y val="7.7743639757796232E-2"/>
                </c:manualLayout>
              </c:layout>
              <c:tx>
                <c:rich>
                  <a:bodyPr/>
                  <a:lstStyle/>
                  <a:p>
                    <a:r>
                      <a:rPr lang="en-US"/>
                      <a:t>Franchise Tax
3%</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6-BB44-4434-90C7-FB170852679A}"/>
                </c:ext>
              </c:extLst>
            </c:dLbl>
            <c:spPr>
              <a:noFill/>
              <a:ln>
                <a:noFill/>
              </a:ln>
              <a:effectLst/>
            </c:spPr>
            <c:txPr>
              <a:bodyPr rot="0" spcFirstLastPara="1" vertOverflow="ellipsis" vert="horz" wrap="square" anchor="ctr" anchorCtr="1"/>
              <a:lstStyle/>
              <a:p>
                <a:pPr>
                  <a:defRPr sz="115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6350" cap="flat" cmpd="sng" algn="ctr">
                  <a:solidFill>
                    <a:schemeClr val="tx1"/>
                  </a:solidFill>
                  <a:prstDash val="solid"/>
                  <a:round/>
                </a:ln>
                <a:effectLst/>
              </c:spPr>
            </c:leaderLines>
            <c:extLst>
              <c:ext xmlns:c15="http://schemas.microsoft.com/office/drawing/2012/chart" uri="{CE6537A1-D6FC-4f65-9D91-7224C49458BB}"/>
            </c:extLst>
          </c:dLbls>
          <c:cat>
            <c:strRef>
              <c:f>('Pie Charts'!$A$11:$A$13,'Pie Charts'!$A$15:$A$18)</c:f>
              <c:strCache>
                <c:ptCount val="7"/>
                <c:pt idx="0">
                  <c:v>Property Taxes (operating revenue)</c:v>
                </c:pt>
                <c:pt idx="1">
                  <c:v>Sales Tax</c:v>
                </c:pt>
                <c:pt idx="2">
                  <c:v>Fees/Other</c:v>
                </c:pt>
                <c:pt idx="3">
                  <c:v>Charges for Services</c:v>
                </c:pt>
                <c:pt idx="4">
                  <c:v>Planning Building &amp; Engineering Fees</c:v>
                </c:pt>
                <c:pt idx="5">
                  <c:v>Intergovernmental Revenue</c:v>
                </c:pt>
                <c:pt idx="6">
                  <c:v>Franchise Tax</c:v>
                </c:pt>
              </c:strCache>
            </c:strRef>
          </c:cat>
          <c:val>
            <c:numRef>
              <c:f>('Pie Charts'!$M$11:$M$13,'Pie Charts'!$M$15:$M$18)</c:f>
              <c:numCache>
                <c:formatCode>_("$"* #,##0_);_("$"* \(#,##0\);_("$"* "-"??_);_(@_)</c:formatCode>
                <c:ptCount val="7"/>
                <c:pt idx="0">
                  <c:v>27976782</c:v>
                </c:pt>
                <c:pt idx="1">
                  <c:v>41341803</c:v>
                </c:pt>
                <c:pt idx="2" formatCode="#,###,##0;\-#,###,##0">
                  <c:v>12369226.5</c:v>
                </c:pt>
                <c:pt idx="3" formatCode="#,###,##0;\-#,###,##0">
                  <c:v>22545609</c:v>
                </c:pt>
                <c:pt idx="4" formatCode="#,###,##0;\-#,###,##0">
                  <c:v>5553671</c:v>
                </c:pt>
                <c:pt idx="5" formatCode="#,###,##0;\-#,###,##0">
                  <c:v>23189679</c:v>
                </c:pt>
                <c:pt idx="6" formatCode="#,###,##0;\-#,###,##0">
                  <c:v>3297706</c:v>
                </c:pt>
              </c:numCache>
            </c:numRef>
          </c:val>
          <c:extLst>
            <c:ext xmlns:c16="http://schemas.microsoft.com/office/drawing/2014/chart" uri="{C3380CC4-5D6E-409C-BE32-E72D297353CC}">
              <c16:uniqueId val="{00000007-BB44-4434-90C7-FB170852679A}"/>
            </c:ext>
          </c:extLst>
        </c:ser>
        <c:dLbls>
          <c:showLegendKey val="0"/>
          <c:showVal val="0"/>
          <c:showCatName val="1"/>
          <c:showSerName val="0"/>
          <c:showPercent val="1"/>
          <c:showBubbleSize val="0"/>
          <c:showLeaderLines val="1"/>
        </c:dLbls>
        <c:firstSliceAng val="128"/>
      </c:pieChart>
      <c:spPr>
        <a:noFill/>
        <a:ln>
          <a:noFill/>
        </a:ln>
        <a:effectLst/>
      </c:spPr>
    </c:plotArea>
    <c:plotVisOnly val="1"/>
    <c:dispBlanksAs val="gap"/>
    <c:showDLblsOverMax val="0"/>
  </c:chart>
  <c:spPr>
    <a:noFill/>
    <a:ln w="6350" cap="flat" cmpd="sng" algn="ctr">
      <a:noFill/>
      <a:prstDash val="solid"/>
      <a:miter lim="800000"/>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900" b="0" i="0" u="none" strike="noStrike" baseline="0">
                <a:solidFill>
                  <a:srgbClr val="000000"/>
                </a:solidFill>
                <a:latin typeface="Arial"/>
                <a:ea typeface="Arial"/>
                <a:cs typeface="Arial"/>
              </a:defRPr>
            </a:pPr>
            <a:r>
              <a:rPr lang="en-US"/>
              <a:t>*Does not Include TRT or Transit Tax</a:t>
            </a:r>
          </a:p>
        </c:rich>
      </c:tx>
      <c:layout>
        <c:manualLayout>
          <c:xMode val="edge"/>
          <c:yMode val="edge"/>
          <c:x val="5.9846875986974656E-3"/>
          <c:y val="0.94170751128019115"/>
        </c:manualLayout>
      </c:layout>
      <c:overlay val="0"/>
    </c:title>
    <c:autoTitleDeleted val="0"/>
    <c:plotArea>
      <c:layout>
        <c:manualLayout>
          <c:layoutTarget val="inner"/>
          <c:xMode val="edge"/>
          <c:yMode val="edge"/>
          <c:x val="8.1856655884819371E-2"/>
          <c:y val="9.2939076389348618E-2"/>
          <c:w val="0.88807004933511946"/>
          <c:h val="0.68536736231185835"/>
        </c:manualLayout>
      </c:layout>
      <c:lineChart>
        <c:grouping val="standard"/>
        <c:varyColors val="0"/>
        <c:ser>
          <c:idx val="0"/>
          <c:order val="0"/>
          <c:tx>
            <c:strRef>
              <c:f>'Monthly Analysis'!$X$19</c:f>
              <c:strCache>
                <c:ptCount val="1"/>
                <c:pt idx="0">
                  <c:v>5 Year Average</c:v>
                </c:pt>
              </c:strCache>
            </c:strRef>
          </c:tx>
          <c:spPr>
            <a:ln w="25400">
              <a:solidFill>
                <a:srgbClr val="5E8458"/>
              </a:solidFill>
              <a:prstDash val="solid"/>
            </a:ln>
          </c:spPr>
          <c:marker>
            <c:symbol val="none"/>
          </c:marker>
          <c:cat>
            <c:strRef>
              <c:f>'Monthly Analysis'!$B$4:$B$15</c:f>
              <c:strCache>
                <c:ptCount val="12"/>
                <c:pt idx="0">
                  <c:v>July</c:v>
                </c:pt>
                <c:pt idx="1">
                  <c:v>Aug</c:v>
                </c:pt>
                <c:pt idx="2">
                  <c:v>Sept</c:v>
                </c:pt>
                <c:pt idx="3">
                  <c:v>Oct</c:v>
                </c:pt>
                <c:pt idx="4">
                  <c:v>Nov</c:v>
                </c:pt>
                <c:pt idx="5">
                  <c:v>Dec </c:v>
                </c:pt>
                <c:pt idx="6">
                  <c:v>Jan</c:v>
                </c:pt>
                <c:pt idx="7">
                  <c:v>Feb</c:v>
                </c:pt>
                <c:pt idx="8">
                  <c:v>March</c:v>
                </c:pt>
                <c:pt idx="9">
                  <c:v>April</c:v>
                </c:pt>
                <c:pt idx="10">
                  <c:v>May</c:v>
                </c:pt>
                <c:pt idx="11">
                  <c:v>June</c:v>
                </c:pt>
              </c:strCache>
            </c:strRef>
          </c:cat>
          <c:val>
            <c:numRef>
              <c:f>'Monthly Analysis'!$X$20:$X$31</c:f>
              <c:numCache>
                <c:formatCode>_("$"* #,##0.00_);_("$"* \(#,##0.00\);_("$"* "-"??_);_(@_)</c:formatCode>
                <c:ptCount val="12"/>
                <c:pt idx="0">
                  <c:v>1342818.662</c:v>
                </c:pt>
                <c:pt idx="1">
                  <c:v>1323467.6499999999</c:v>
                </c:pt>
                <c:pt idx="2">
                  <c:v>1438511.03</c:v>
                </c:pt>
                <c:pt idx="3">
                  <c:v>1049420.2379999999</c:v>
                </c:pt>
                <c:pt idx="4">
                  <c:v>1352404.19</c:v>
                </c:pt>
                <c:pt idx="5">
                  <c:v>3029494.9019999998</c:v>
                </c:pt>
                <c:pt idx="6">
                  <c:v>3282684.9219999998</c:v>
                </c:pt>
                <c:pt idx="7">
                  <c:v>3393272.3259999999</c:v>
                </c:pt>
                <c:pt idx="8">
                  <c:v>3265447.3219999997</c:v>
                </c:pt>
                <c:pt idx="9">
                  <c:v>941231.16999999993</c:v>
                </c:pt>
                <c:pt idx="10">
                  <c:v>902355.4559565417</c:v>
                </c:pt>
                <c:pt idx="11">
                  <c:v>1387825.3740000001</c:v>
                </c:pt>
              </c:numCache>
            </c:numRef>
          </c:val>
          <c:smooth val="0"/>
          <c:extLst>
            <c:ext xmlns:c16="http://schemas.microsoft.com/office/drawing/2014/chart" uri="{C3380CC4-5D6E-409C-BE32-E72D297353CC}">
              <c16:uniqueId val="{00000000-8CF0-499D-9A09-8D5C0B9DE805}"/>
            </c:ext>
          </c:extLst>
        </c:ser>
        <c:ser>
          <c:idx val="2"/>
          <c:order val="1"/>
          <c:tx>
            <c:strRef>
              <c:f>'Monthly Analysis'!$Y$3</c:f>
              <c:strCache>
                <c:ptCount val="1"/>
                <c:pt idx="0">
                  <c:v>FY2020</c:v>
                </c:pt>
              </c:strCache>
            </c:strRef>
          </c:tx>
          <c:marker>
            <c:symbol val="none"/>
          </c:marker>
          <c:cat>
            <c:strRef>
              <c:f>'Monthly Analysis'!$B$4:$B$15</c:f>
              <c:strCache>
                <c:ptCount val="12"/>
                <c:pt idx="0">
                  <c:v>July</c:v>
                </c:pt>
                <c:pt idx="1">
                  <c:v>Aug</c:v>
                </c:pt>
                <c:pt idx="2">
                  <c:v>Sept</c:v>
                </c:pt>
                <c:pt idx="3">
                  <c:v>Oct</c:v>
                </c:pt>
                <c:pt idx="4">
                  <c:v>Nov</c:v>
                </c:pt>
                <c:pt idx="5">
                  <c:v>Dec </c:v>
                </c:pt>
                <c:pt idx="6">
                  <c:v>Jan</c:v>
                </c:pt>
                <c:pt idx="7">
                  <c:v>Feb</c:v>
                </c:pt>
                <c:pt idx="8">
                  <c:v>March</c:v>
                </c:pt>
                <c:pt idx="9">
                  <c:v>April</c:v>
                </c:pt>
                <c:pt idx="10">
                  <c:v>May</c:v>
                </c:pt>
                <c:pt idx="11">
                  <c:v>June</c:v>
                </c:pt>
              </c:strCache>
            </c:strRef>
          </c:cat>
          <c:val>
            <c:numRef>
              <c:f>'Monthly Analysis'!$Y$4:$Y$15</c:f>
              <c:numCache>
                <c:formatCode>_("$"* #,##0.00_);_("$"* \(#,##0.00\);_("$"* "-"??_);_(@_)</c:formatCode>
                <c:ptCount val="12"/>
                <c:pt idx="0">
                  <c:v>1577773.17</c:v>
                </c:pt>
                <c:pt idx="1">
                  <c:v>1482918.8199999998</c:v>
                </c:pt>
                <c:pt idx="2">
                  <c:v>1617542.65</c:v>
                </c:pt>
                <c:pt idx="3">
                  <c:v>1260762.1800000002</c:v>
                </c:pt>
                <c:pt idx="4">
                  <c:v>1449101.88</c:v>
                </c:pt>
                <c:pt idx="5">
                  <c:v>3396308.74</c:v>
                </c:pt>
                <c:pt idx="6">
                  <c:v>3948702.01</c:v>
                </c:pt>
                <c:pt idx="7">
                  <c:v>3534348.11</c:v>
                </c:pt>
                <c:pt idx="8">
                  <c:v>2361538.44</c:v>
                </c:pt>
                <c:pt idx="9">
                  <c:v>621840.56000000006</c:v>
                </c:pt>
                <c:pt idx="10">
                  <c:v>659312.3897827093</c:v>
                </c:pt>
                <c:pt idx="11">
                  <c:v>1103953</c:v>
                </c:pt>
              </c:numCache>
            </c:numRef>
          </c:val>
          <c:smooth val="0"/>
          <c:extLst>
            <c:ext xmlns:c16="http://schemas.microsoft.com/office/drawing/2014/chart" uri="{C3380CC4-5D6E-409C-BE32-E72D297353CC}">
              <c16:uniqueId val="{00000001-8CF0-499D-9A09-8D5C0B9DE805}"/>
            </c:ext>
          </c:extLst>
        </c:ser>
        <c:ser>
          <c:idx val="4"/>
          <c:order val="2"/>
          <c:tx>
            <c:strRef>
              <c:f>'Monthly Analysis'!$Z$3</c:f>
              <c:strCache>
                <c:ptCount val="1"/>
                <c:pt idx="0">
                  <c:v>FY2021</c:v>
                </c:pt>
              </c:strCache>
            </c:strRef>
          </c:tx>
          <c:spPr>
            <a:ln w="25400">
              <a:solidFill>
                <a:schemeClr val="accent6"/>
              </a:solidFill>
              <a:prstDash val="solid"/>
            </a:ln>
          </c:spPr>
          <c:marker>
            <c:symbol val="none"/>
          </c:marker>
          <c:cat>
            <c:strRef>
              <c:f>'Monthly Analysis'!$B$4:$B$15</c:f>
              <c:strCache>
                <c:ptCount val="12"/>
                <c:pt idx="0">
                  <c:v>July</c:v>
                </c:pt>
                <c:pt idx="1">
                  <c:v>Aug</c:v>
                </c:pt>
                <c:pt idx="2">
                  <c:v>Sept</c:v>
                </c:pt>
                <c:pt idx="3">
                  <c:v>Oct</c:v>
                </c:pt>
                <c:pt idx="4">
                  <c:v>Nov</c:v>
                </c:pt>
                <c:pt idx="5">
                  <c:v>Dec </c:v>
                </c:pt>
                <c:pt idx="6">
                  <c:v>Jan</c:v>
                </c:pt>
                <c:pt idx="7">
                  <c:v>Feb</c:v>
                </c:pt>
                <c:pt idx="8">
                  <c:v>March</c:v>
                </c:pt>
                <c:pt idx="9">
                  <c:v>April</c:v>
                </c:pt>
                <c:pt idx="10">
                  <c:v>May</c:v>
                </c:pt>
                <c:pt idx="11">
                  <c:v>June</c:v>
                </c:pt>
              </c:strCache>
            </c:strRef>
          </c:cat>
          <c:val>
            <c:numRef>
              <c:f>'Monthly Analysis'!$Z$4:$Z$15</c:f>
              <c:numCache>
                <c:formatCode>"$"#,##0_);\("$"#,##0\)</c:formatCode>
                <c:ptCount val="12"/>
                <c:pt idx="0">
                  <c:v>1335972</c:v>
                </c:pt>
                <c:pt idx="1">
                  <c:v>1357571</c:v>
                </c:pt>
                <c:pt idx="2">
                  <c:v>1745271</c:v>
                </c:pt>
                <c:pt idx="3">
                  <c:v>1293765</c:v>
                </c:pt>
                <c:pt idx="4">
                  <c:v>1766654</c:v>
                </c:pt>
                <c:pt idx="5">
                  <c:v>3071175</c:v>
                </c:pt>
                <c:pt idx="6">
                  <c:v>2866867.63</c:v>
                </c:pt>
                <c:pt idx="7">
                  <c:v>3478789.37</c:v>
                </c:pt>
                <c:pt idx="8">
                  <c:v>3939476.0300000003</c:v>
                </c:pt>
                <c:pt idx="9">
                  <c:v>1376264.42</c:v>
                </c:pt>
                <c:pt idx="10">
                  <c:v>1131936.06</c:v>
                </c:pt>
                <c:pt idx="11">
                  <c:v>2083538.3399999996</c:v>
                </c:pt>
              </c:numCache>
            </c:numRef>
          </c:val>
          <c:smooth val="0"/>
          <c:extLst>
            <c:ext xmlns:c16="http://schemas.microsoft.com/office/drawing/2014/chart" uri="{C3380CC4-5D6E-409C-BE32-E72D297353CC}">
              <c16:uniqueId val="{00000002-8CF0-499D-9A09-8D5C0B9DE805}"/>
            </c:ext>
          </c:extLst>
        </c:ser>
        <c:ser>
          <c:idx val="1"/>
          <c:order val="3"/>
          <c:tx>
            <c:strRef>
              <c:f>'Monthly Analysis'!$AA$3</c:f>
              <c:strCache>
                <c:ptCount val="1"/>
                <c:pt idx="0">
                  <c:v>FY2022</c:v>
                </c:pt>
              </c:strCache>
            </c:strRef>
          </c:tx>
          <c:spPr>
            <a:ln>
              <a:solidFill>
                <a:schemeClr val="accent2">
                  <a:lumMod val="60000"/>
                  <a:lumOff val="40000"/>
                </a:schemeClr>
              </a:solidFill>
            </a:ln>
          </c:spPr>
          <c:marker>
            <c:symbol val="none"/>
          </c:marker>
          <c:cat>
            <c:strRef>
              <c:f>'Monthly Analysis'!$B$4:$B$15</c:f>
              <c:strCache>
                <c:ptCount val="12"/>
                <c:pt idx="0">
                  <c:v>July</c:v>
                </c:pt>
                <c:pt idx="1">
                  <c:v>Aug</c:v>
                </c:pt>
                <c:pt idx="2">
                  <c:v>Sept</c:v>
                </c:pt>
                <c:pt idx="3">
                  <c:v>Oct</c:v>
                </c:pt>
                <c:pt idx="4">
                  <c:v>Nov</c:v>
                </c:pt>
                <c:pt idx="5">
                  <c:v>Dec </c:v>
                </c:pt>
                <c:pt idx="6">
                  <c:v>Jan</c:v>
                </c:pt>
                <c:pt idx="7">
                  <c:v>Feb</c:v>
                </c:pt>
                <c:pt idx="8">
                  <c:v>March</c:v>
                </c:pt>
                <c:pt idx="9">
                  <c:v>April</c:v>
                </c:pt>
                <c:pt idx="10">
                  <c:v>May</c:v>
                </c:pt>
                <c:pt idx="11">
                  <c:v>June</c:v>
                </c:pt>
              </c:strCache>
            </c:strRef>
          </c:cat>
          <c:val>
            <c:numRef>
              <c:f>'Monthly Analysis'!$AA$4:$AA$15</c:f>
              <c:numCache>
                <c:formatCode>_("$"* #,##0_);_("$"* \(#,##0\);_("$"* "-"??_);_(@_)</c:formatCode>
                <c:ptCount val="12"/>
                <c:pt idx="0">
                  <c:v>1853409.7913056607</c:v>
                </c:pt>
                <c:pt idx="1">
                  <c:v>2075840.4700000002</c:v>
                </c:pt>
                <c:pt idx="2">
                  <c:v>2008797.6241649836</c:v>
                </c:pt>
                <c:pt idx="3">
                  <c:v>1650492.2600000002</c:v>
                </c:pt>
                <c:pt idx="4">
                  <c:v>2373111.2885955949</c:v>
                </c:pt>
                <c:pt idx="5">
                  <c:v>4202180.82</c:v>
                </c:pt>
                <c:pt idx="6">
                  <c:v>4267833.0900000017</c:v>
                </c:pt>
                <c:pt idx="7">
                  <c:v>5118757.6700000018</c:v>
                </c:pt>
                <c:pt idx="8">
                  <c:v>5070021.040000001</c:v>
                </c:pt>
              </c:numCache>
            </c:numRef>
          </c:val>
          <c:smooth val="0"/>
          <c:extLst>
            <c:ext xmlns:c16="http://schemas.microsoft.com/office/drawing/2014/chart" uri="{C3380CC4-5D6E-409C-BE32-E72D297353CC}">
              <c16:uniqueId val="{00000003-8CF0-499D-9A09-8D5C0B9DE805}"/>
            </c:ext>
          </c:extLst>
        </c:ser>
        <c:dLbls>
          <c:showLegendKey val="0"/>
          <c:showVal val="0"/>
          <c:showCatName val="0"/>
          <c:showSerName val="0"/>
          <c:showPercent val="0"/>
          <c:showBubbleSize val="0"/>
        </c:dLbls>
        <c:smooth val="0"/>
        <c:axId val="955746448"/>
        <c:axId val="1"/>
      </c:lineChart>
      <c:catAx>
        <c:axId val="955746448"/>
        <c:scaling>
          <c:orientation val="minMax"/>
        </c:scaling>
        <c:delete val="0"/>
        <c:axPos val="b"/>
        <c:numFmt formatCode="General" sourceLinked="1"/>
        <c:majorTickMark val="out"/>
        <c:minorTickMark val="none"/>
        <c:tickLblPos val="nextTo"/>
        <c:spPr>
          <a:ln w="3175">
            <a:solidFill>
              <a:srgbClr val="B4B4B4"/>
            </a:solidFill>
            <a:prstDash val="solid"/>
          </a:ln>
        </c:spPr>
        <c:txPr>
          <a:bodyPr rot="-1980000" vert="horz"/>
          <a:lstStyle/>
          <a:p>
            <a:pPr>
              <a:defRPr sz="1100" b="1" i="0" u="none" strike="noStrike" baseline="0">
                <a:solidFill>
                  <a:srgbClr val="000000"/>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min val="220000"/>
        </c:scaling>
        <c:delete val="0"/>
        <c:axPos val="l"/>
        <c:majorGridlines>
          <c:spPr>
            <a:ln w="3175">
              <a:solidFill>
                <a:srgbClr val="B4B4B4"/>
              </a:solidFill>
              <a:prstDash val="dash"/>
            </a:ln>
          </c:spPr>
        </c:majorGridlines>
        <c:numFmt formatCode="_(\$* #,##0_);_(\$* \(#,##0\);_(\$* &quot;-&quot;_);_(@_)" sourceLinked="0"/>
        <c:majorTickMark val="out"/>
        <c:minorTickMark val="none"/>
        <c:tickLblPos val="nextTo"/>
        <c:spPr>
          <a:ln w="3175">
            <a:solidFill>
              <a:srgbClr val="B4B4B4"/>
            </a:solidFill>
            <a:prstDash val="solid"/>
          </a:ln>
        </c:spPr>
        <c:txPr>
          <a:bodyPr rot="0" vert="horz"/>
          <a:lstStyle/>
          <a:p>
            <a:pPr>
              <a:defRPr sz="1100" b="1" i="0" u="none" strike="noStrike" baseline="0">
                <a:solidFill>
                  <a:srgbClr val="000000"/>
                </a:solidFill>
                <a:latin typeface="Arial"/>
                <a:ea typeface="Arial"/>
                <a:cs typeface="Arial"/>
              </a:defRPr>
            </a:pPr>
            <a:endParaRPr lang="en-US"/>
          </a:p>
        </c:txPr>
        <c:crossAx val="955746448"/>
        <c:crosses val="autoZero"/>
        <c:crossBetween val="midCat"/>
        <c:majorUnit val="400000"/>
        <c:dispUnits>
          <c:builtInUnit val="hundredThousands"/>
          <c:dispUnitsLbl>
            <c:layout>
              <c:manualLayout>
                <c:xMode val="edge"/>
                <c:yMode val="edge"/>
                <c:x val="2.3207634759940723E-2"/>
                <c:y val="1.0305718827400095E-2"/>
              </c:manualLayout>
            </c:layout>
            <c:spPr>
              <a:noFill/>
              <a:ln w="25400">
                <a:noFill/>
              </a:ln>
            </c:spPr>
            <c:txPr>
              <a:bodyPr rot="0" vert="horz"/>
              <a:lstStyle/>
              <a:p>
                <a:pPr algn="ctr">
                  <a:defRPr sz="1050" b="1" i="0" u="none" strike="noStrike" baseline="0">
                    <a:solidFill>
                      <a:srgbClr val="000000"/>
                    </a:solidFill>
                    <a:latin typeface="Arial"/>
                    <a:ea typeface="Arial"/>
                    <a:cs typeface="Arial"/>
                  </a:defRPr>
                </a:pPr>
                <a:endParaRPr lang="en-US"/>
              </a:p>
            </c:txPr>
          </c:dispUnitsLbl>
        </c:dispUnits>
      </c:valAx>
      <c:spPr>
        <a:solidFill>
          <a:srgbClr val="FFFFFF"/>
        </a:solidFill>
        <a:ln w="12700">
          <a:solidFill>
            <a:srgbClr val="B4B4B4"/>
          </a:solidFill>
          <a:prstDash val="solid"/>
        </a:ln>
      </c:spPr>
    </c:plotArea>
    <c:legend>
      <c:legendPos val="r"/>
      <c:layout>
        <c:manualLayout>
          <c:xMode val="edge"/>
          <c:yMode val="edge"/>
          <c:x val="0.18533886583679116"/>
          <c:y val="0.89124974762770037"/>
          <c:w val="0.66108885766872505"/>
          <c:h val="9.3555570510951078E-2"/>
        </c:manualLayout>
      </c:layout>
      <c:overlay val="0"/>
      <c:spPr>
        <a:noFill/>
        <a:ln w="25400">
          <a:noFill/>
        </a:ln>
      </c:spPr>
      <c:txPr>
        <a:bodyPr/>
        <a:lstStyle/>
        <a:p>
          <a:pPr>
            <a:defRPr sz="920" b="1" i="0" u="none" strike="noStrike" baseline="0">
              <a:solidFill>
                <a:srgbClr val="000000"/>
              </a:solidFill>
              <a:latin typeface="Arial"/>
              <a:ea typeface="Arial"/>
              <a:cs typeface="Arial"/>
            </a:defRPr>
          </a:pPr>
          <a:endParaRPr lang="en-US"/>
        </a:p>
      </c:txPr>
    </c:legend>
    <c:plotVisOnly val="1"/>
    <c:dispBlanksAs val="gap"/>
    <c:showDLblsOverMax val="0"/>
  </c:chart>
  <c:spPr>
    <a:noFill/>
    <a:ln w="12700">
      <a:noFill/>
      <a:prstDash val="solid"/>
    </a:ln>
  </c:spPr>
  <c:txPr>
    <a:bodyPr/>
    <a:lstStyle/>
    <a:p>
      <a:pPr>
        <a:defRPr sz="1075" b="0" i="0" u="none" strike="noStrike" baseline="0">
          <a:solidFill>
            <a:srgbClr val="000000"/>
          </a:solidFill>
          <a:latin typeface="Arial"/>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FY23 Budget by Priorities/Themese/Other Areas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Charts!$C$2</c:f>
              <c:strCache>
                <c:ptCount val="1"/>
                <c:pt idx="0">
                  <c:v>FY22</c:v>
                </c:pt>
              </c:strCache>
            </c:strRef>
          </c:tx>
          <c:spPr>
            <a:solidFill>
              <a:schemeClr val="accent1"/>
            </a:solidFill>
            <a:ln>
              <a:noFill/>
            </a:ln>
            <a:effectLst/>
          </c:spPr>
          <c:invertIfNegative val="0"/>
          <c:dLbls>
            <c:dLbl>
              <c:idx val="1"/>
              <c:layout>
                <c:manualLayout>
                  <c:x val="2.4828594721088861E-2"/>
                  <c:y val="7.8118531837959473E-17"/>
                </c:manualLayout>
              </c:layout>
              <c:numFmt formatCode="&quot;$&quot;#,##0.0;\-#,##0,,&quot;M&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A40-495B-B4D0-66E2B59C92EE}"/>
                </c:ext>
              </c:extLst>
            </c:dLbl>
            <c:numFmt formatCode="&quot;$&quot;#,##0.0;\-#,##0,,&quot;M&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Charts!$B$3:$B$13</c:f>
              <c:strCache>
                <c:ptCount val="11"/>
                <c:pt idx="0">
                  <c:v>Core &amp; Essential Services</c:v>
                </c:pt>
                <c:pt idx="1">
                  <c:v>Vibrant Arts &amp; Culture</c:v>
                </c:pt>
                <c:pt idx="2">
                  <c:v>Wide Variety of Exceptional Recreation</c:v>
                </c:pt>
                <c:pt idx="3">
                  <c:v>Community Outreach &amp; Engagement</c:v>
                </c:pt>
                <c:pt idx="4">
                  <c:v>Social Equity</c:v>
                </c:pt>
                <c:pt idx="5">
                  <c:v>Environmental Leaership</c:v>
                </c:pt>
                <c:pt idx="6">
                  <c:v>Innovative Transportation</c:v>
                </c:pt>
                <c:pt idx="7">
                  <c:v>Workforce Support</c:v>
                </c:pt>
                <c:pt idx="8">
                  <c:v>Organizational Infrastructure</c:v>
                </c:pt>
                <c:pt idx="9">
                  <c:v>Neighborhood Reinvestment</c:v>
                </c:pt>
                <c:pt idx="10">
                  <c:v>Resort Economy Mitgation</c:v>
                </c:pt>
              </c:strCache>
            </c:strRef>
          </c:cat>
          <c:val>
            <c:numRef>
              <c:f>Charts!$C$3:$C$13</c:f>
              <c:numCache>
                <c:formatCode>"$"#,##0_);\("$"#,##0\)</c:formatCode>
                <c:ptCount val="11"/>
                <c:pt idx="0">
                  <c:v>14840717.732795488</c:v>
                </c:pt>
                <c:pt idx="1">
                  <c:v>211814.34076826455</c:v>
                </c:pt>
                <c:pt idx="2">
                  <c:v>5896071.9804996978</c:v>
                </c:pt>
                <c:pt idx="3">
                  <c:v>5731686.7665826753</c:v>
                </c:pt>
                <c:pt idx="4">
                  <c:v>1513009.026622291</c:v>
                </c:pt>
                <c:pt idx="5">
                  <c:v>11007339.608006362</c:v>
                </c:pt>
                <c:pt idx="6">
                  <c:v>10302034.467017096</c:v>
                </c:pt>
                <c:pt idx="7">
                  <c:v>1096419.6356817244</c:v>
                </c:pt>
                <c:pt idx="8">
                  <c:v>986986.65592033509</c:v>
                </c:pt>
                <c:pt idx="9">
                  <c:v>8625135.2291169483</c:v>
                </c:pt>
                <c:pt idx="10">
                  <c:v>12043634.169319287</c:v>
                </c:pt>
              </c:numCache>
            </c:numRef>
          </c:val>
          <c:extLst>
            <c:ext xmlns:c16="http://schemas.microsoft.com/office/drawing/2014/chart" uri="{C3380CC4-5D6E-409C-BE32-E72D297353CC}">
              <c16:uniqueId val="{00000000-DA40-495B-B4D0-66E2B59C92EE}"/>
            </c:ext>
          </c:extLst>
        </c:ser>
        <c:ser>
          <c:idx val="1"/>
          <c:order val="1"/>
          <c:tx>
            <c:strRef>
              <c:f>Charts!$D$2</c:f>
              <c:strCache>
                <c:ptCount val="1"/>
                <c:pt idx="0">
                  <c:v>FY23</c:v>
                </c:pt>
              </c:strCache>
            </c:strRef>
          </c:tx>
          <c:spPr>
            <a:solidFill>
              <a:schemeClr val="accent2"/>
            </a:solidFill>
            <a:ln>
              <a:noFill/>
            </a:ln>
            <a:effectLst/>
          </c:spPr>
          <c:invertIfNegative val="0"/>
          <c:dLbls>
            <c:dLbl>
              <c:idx val="0"/>
              <c:layout>
                <c:manualLayout>
                  <c:x val="3.351860287346996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A40-495B-B4D0-66E2B59C92EE}"/>
                </c:ext>
              </c:extLst>
            </c:dLbl>
            <c:dLbl>
              <c:idx val="1"/>
              <c:delete val="1"/>
              <c:extLst>
                <c:ext xmlns:c15="http://schemas.microsoft.com/office/drawing/2012/chart" uri="{CE6537A1-D6FC-4f65-9D91-7224C49458BB}"/>
                <c:ext xmlns:c16="http://schemas.microsoft.com/office/drawing/2014/chart" uri="{C3380CC4-5D6E-409C-BE32-E72D297353CC}">
                  <c16:uniqueId val="{00000007-DA40-495B-B4D0-66E2B59C92EE}"/>
                </c:ext>
              </c:extLst>
            </c:dLbl>
            <c:dLbl>
              <c:idx val="2"/>
              <c:layout>
                <c:manualLayout>
                  <c:x val="3.2277173137415523E-2"/>
                  <c:y val="2.130530025542874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40-495B-B4D0-66E2B59C92EE}"/>
                </c:ext>
              </c:extLst>
            </c:dLbl>
            <c:dLbl>
              <c:idx val="3"/>
              <c:layout>
                <c:manualLayout>
                  <c:x val="2.607002445714330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A40-495B-B4D0-66E2B59C92EE}"/>
                </c:ext>
              </c:extLst>
            </c:dLbl>
            <c:dLbl>
              <c:idx val="4"/>
              <c:layout>
                <c:manualLayout>
                  <c:x val="2.3587164985034419E-2"/>
                  <c:y val="-7.8118531837959473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A40-495B-B4D0-66E2B59C92EE}"/>
                </c:ext>
              </c:extLst>
            </c:dLbl>
            <c:dLbl>
              <c:idx val="7"/>
              <c:layout>
                <c:manualLayout>
                  <c:x val="3.103574340136107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40-495B-B4D0-66E2B59C92EE}"/>
                </c:ext>
              </c:extLst>
            </c:dLbl>
            <c:numFmt formatCode="&quot;$&quot;#,##0.000;\-#,,\ &quot;k&quot;"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Charts!$B$3:$B$13</c:f>
              <c:strCache>
                <c:ptCount val="11"/>
                <c:pt idx="0">
                  <c:v>Core &amp; Essential Services</c:v>
                </c:pt>
                <c:pt idx="1">
                  <c:v>Vibrant Arts &amp; Culture</c:v>
                </c:pt>
                <c:pt idx="2">
                  <c:v>Wide Variety of Exceptional Recreation</c:v>
                </c:pt>
                <c:pt idx="3">
                  <c:v>Community Outreach &amp; Engagement</c:v>
                </c:pt>
                <c:pt idx="4">
                  <c:v>Social Equity</c:v>
                </c:pt>
                <c:pt idx="5">
                  <c:v>Environmental Leaership</c:v>
                </c:pt>
                <c:pt idx="6">
                  <c:v>Innovative Transportation</c:v>
                </c:pt>
                <c:pt idx="7">
                  <c:v>Workforce Support</c:v>
                </c:pt>
                <c:pt idx="8">
                  <c:v>Organizational Infrastructure</c:v>
                </c:pt>
                <c:pt idx="9">
                  <c:v>Neighborhood Reinvestment</c:v>
                </c:pt>
                <c:pt idx="10">
                  <c:v>Resort Economy Mitgation</c:v>
                </c:pt>
              </c:strCache>
            </c:strRef>
          </c:cat>
          <c:val>
            <c:numRef>
              <c:f>Charts!$D$3:$D$13</c:f>
              <c:numCache>
                <c:formatCode>General</c:formatCode>
                <c:ptCount val="11"/>
                <c:pt idx="0" formatCode="&quot;$&quot;#,##0_);\(&quot;$&quot;#,##0\)">
                  <c:v>426119.37445339974</c:v>
                </c:pt>
                <c:pt idx="1">
                  <c:v>0</c:v>
                </c:pt>
                <c:pt idx="2" formatCode="&quot;$&quot;#,##0_);\(&quot;$&quot;#,##0\)">
                  <c:v>277814.46973996528</c:v>
                </c:pt>
                <c:pt idx="3" formatCode="&quot;$&quot;#,##0_);\(&quot;$&quot;#,##0\)">
                  <c:v>39229.462213765742</c:v>
                </c:pt>
                <c:pt idx="4" formatCode="&quot;$&quot;#,##0_);\(&quot;$&quot;#,##0\)">
                  <c:v>48312.050475519842</c:v>
                </c:pt>
                <c:pt idx="5" formatCode="&quot;$&quot;#,##0_);\(&quot;$&quot;#,##0\)">
                  <c:v>1370022.4516976716</c:v>
                </c:pt>
                <c:pt idx="6" formatCode="&quot;$&quot;#,##0_);\(&quot;$&quot;#,##0\)">
                  <c:v>1045693.6038842986</c:v>
                </c:pt>
                <c:pt idx="7" formatCode="&quot;$&quot;#,##0_);\(&quot;$&quot;#,##0\)">
                  <c:v>267905.30539048335</c:v>
                </c:pt>
                <c:pt idx="8" formatCode="&quot;$&quot;#,##0_);\(&quot;$&quot;#,##0\)">
                  <c:v>725162.67610000004</c:v>
                </c:pt>
                <c:pt idx="9" formatCode="&quot;$&quot;#,##0_);\(&quot;$&quot;#,##0\)">
                  <c:v>897603.11402130814</c:v>
                </c:pt>
                <c:pt idx="10" formatCode="&quot;$&quot;#,##0_);\(&quot;$&quot;#,##0\)">
                  <c:v>737513.0135979316</c:v>
                </c:pt>
              </c:numCache>
            </c:numRef>
          </c:val>
          <c:extLst>
            <c:ext xmlns:c16="http://schemas.microsoft.com/office/drawing/2014/chart" uri="{C3380CC4-5D6E-409C-BE32-E72D297353CC}">
              <c16:uniqueId val="{00000001-DA40-495B-B4D0-66E2B59C92EE}"/>
            </c:ext>
          </c:extLst>
        </c:ser>
        <c:dLbls>
          <c:dLblPos val="ctr"/>
          <c:showLegendKey val="0"/>
          <c:showVal val="1"/>
          <c:showCatName val="0"/>
          <c:showSerName val="0"/>
          <c:showPercent val="0"/>
          <c:showBubbleSize val="0"/>
        </c:dLbls>
        <c:gapWidth val="75"/>
        <c:overlap val="100"/>
        <c:axId val="376879184"/>
        <c:axId val="376880824"/>
      </c:barChart>
      <c:catAx>
        <c:axId val="376879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76880824"/>
        <c:crosses val="autoZero"/>
        <c:auto val="1"/>
        <c:lblAlgn val="ctr"/>
        <c:lblOffset val="100"/>
        <c:noMultiLvlLbl val="0"/>
      </c:catAx>
      <c:valAx>
        <c:axId val="376880824"/>
        <c:scaling>
          <c:orientation val="minMax"/>
          <c:max val="16000000"/>
        </c:scaling>
        <c:delete val="0"/>
        <c:axPos val="b"/>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76879184"/>
        <c:crosses val="autoZero"/>
        <c:crossBetween val="between"/>
        <c:majorUnit val="2000000"/>
        <c:dispUnits>
          <c:builtInUnit val="millions"/>
          <c:dispUnitsLbl>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FY23 Revenue Type</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259-488C-A89A-E8B928B25CA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259-488C-A89A-E8B928B25CA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259-488C-A89A-E8B928B25CA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259-488C-A89A-E8B928B25CA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259-488C-A89A-E8B928B25CA0}"/>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259-488C-A89A-E8B928B25CA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259-488C-A89A-E8B928B25CA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259-488C-A89A-E8B928B25CA0}"/>
              </c:ext>
            </c:extLst>
          </c:dPt>
          <c:dLbls>
            <c:dLbl>
              <c:idx val="2"/>
              <c:layout>
                <c:manualLayout>
                  <c:x val="-4.9645390070922016E-2"/>
                  <c:y val="-4.42477773331064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259-488C-A89A-E8B928B25CA0}"/>
                </c:ext>
              </c:extLst>
            </c:dLbl>
            <c:dLbl>
              <c:idx val="3"/>
              <c:layout>
                <c:manualLayout>
                  <c:x val="-6.0283687943262408E-2"/>
                  <c:y val="-0.10619466559945519"/>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259-488C-A89A-E8B928B25CA0}"/>
                </c:ext>
              </c:extLst>
            </c:dLbl>
            <c:dLbl>
              <c:idx val="4"/>
              <c:layout>
                <c:manualLayout>
                  <c:x val="-6.9148936170212769E-2"/>
                  <c:y val="5.899703644414176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59-488C-A89A-E8B928B25CA0}"/>
                </c:ext>
              </c:extLst>
            </c:dLbl>
            <c:dLbl>
              <c:idx val="5"/>
              <c:delete val="1"/>
              <c:extLst>
                <c:ext xmlns:c15="http://schemas.microsoft.com/office/drawing/2012/chart" uri="{CE6537A1-D6FC-4f65-9D91-7224C49458BB}"/>
                <c:ext xmlns:c16="http://schemas.microsoft.com/office/drawing/2014/chart" uri="{C3380CC4-5D6E-409C-BE32-E72D297353CC}">
                  <c16:uniqueId val="{0000000B-F259-488C-A89A-E8B928B25CA0}"/>
                </c:ext>
              </c:extLst>
            </c:dLbl>
            <c:dLbl>
              <c:idx val="6"/>
              <c:delete val="1"/>
              <c:extLst>
                <c:ext xmlns:c15="http://schemas.microsoft.com/office/drawing/2012/chart" uri="{CE6537A1-D6FC-4f65-9D91-7224C49458BB}"/>
                <c:ext xmlns:c16="http://schemas.microsoft.com/office/drawing/2014/chart" uri="{C3380CC4-5D6E-409C-BE32-E72D297353CC}">
                  <c16:uniqueId val="{0000000D-F259-488C-A89A-E8B928B25CA0}"/>
                </c:ext>
              </c:extLst>
            </c:dLbl>
            <c:dLbl>
              <c:idx val="7"/>
              <c:layout>
                <c:manualLayout>
                  <c:x val="1.4184397163120437E-2"/>
                  <c:y val="-2.35988145776567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259-488C-A89A-E8B928B25CA0}"/>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'FY23'!$A$11:$A$18</c:f>
              <c:strCache>
                <c:ptCount val="8"/>
                <c:pt idx="0">
                  <c:v>TRANSIT SALES TAX</c:v>
                </c:pt>
                <c:pt idx="1">
                  <c:v>RESORT TAX TRANSPOR</c:v>
                </c:pt>
                <c:pt idx="2">
                  <c:v>BUSINESS LICENSES</c:v>
                </c:pt>
                <c:pt idx="3">
                  <c:v>FEDERAL GRANTS (Operating)</c:v>
                </c:pt>
                <c:pt idx="4">
                  <c:v>FEDERAL GRANTS (Capital)</c:v>
                </c:pt>
                <c:pt idx="5">
                  <c:v>REGIONAL TRANSIT REVENUE</c:v>
                </c:pt>
                <c:pt idx="6">
                  <c:v>OTHER FUNDING SOURCES</c:v>
                </c:pt>
                <c:pt idx="7">
                  <c:v>PARKING REVENUES</c:v>
                </c:pt>
              </c:strCache>
            </c:strRef>
          </c:cat>
          <c:val>
            <c:numRef>
              <c:f>'FY23'!$I$11:$I$18</c:f>
              <c:numCache>
                <c:formatCode>"$"#,##0</c:formatCode>
                <c:ptCount val="8"/>
                <c:pt idx="0">
                  <c:v>8637180</c:v>
                </c:pt>
                <c:pt idx="1">
                  <c:v>3459047</c:v>
                </c:pt>
                <c:pt idx="2">
                  <c:v>981896</c:v>
                </c:pt>
                <c:pt idx="3">
                  <c:v>3220298</c:v>
                </c:pt>
                <c:pt idx="4">
                  <c:v>18493520</c:v>
                </c:pt>
                <c:pt idx="5">
                  <c:v>83243</c:v>
                </c:pt>
                <c:pt idx="6">
                  <c:v>576352</c:v>
                </c:pt>
                <c:pt idx="7">
                  <c:v>2603364</c:v>
                </c:pt>
              </c:numCache>
            </c:numRef>
          </c:val>
          <c:extLst>
            <c:ext xmlns:c16="http://schemas.microsoft.com/office/drawing/2014/chart" uri="{C3380CC4-5D6E-409C-BE32-E72D297353CC}">
              <c16:uniqueId val="{00000010-F259-488C-A89A-E8B928B25CA0}"/>
            </c:ext>
          </c:extLst>
        </c:ser>
        <c:dLbls>
          <c:showLegendKey val="0"/>
          <c:showVal val="0"/>
          <c:showCatName val="0"/>
          <c:showSerName val="0"/>
          <c:showPercent val="0"/>
          <c:showBubbleSize val="0"/>
          <c:showLeaderLines val="0"/>
        </c:dLbls>
        <c:firstSliceAng val="10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FY23 Expense Type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v>FY23 Exepnse Type</c:v>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048-4FA3-808C-BD6BA85D84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048-4FA3-808C-BD6BA85D84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048-4FA3-808C-BD6BA85D84D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048-4FA3-808C-BD6BA85D84D2}"/>
              </c:ext>
            </c:extLst>
          </c:dPt>
          <c:dLbls>
            <c:dLbl>
              <c:idx val="0"/>
              <c:layout>
                <c:manualLayout>
                  <c:x val="3.0141843971631204E-2"/>
                  <c:y val="-4.424777733310632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048-4FA3-808C-BD6BA85D84D2}"/>
                </c:ext>
              </c:extLst>
            </c:dLbl>
            <c:dLbl>
              <c:idx val="3"/>
              <c:layout>
                <c:manualLayout>
                  <c:x val="-4.2553191489361701E-2"/>
                  <c:y val="1.76991109332425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048-4FA3-808C-BD6BA85D84D2}"/>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'FY23'!$A$22:$A$25</c:f>
              <c:strCache>
                <c:ptCount val="4"/>
                <c:pt idx="0">
                  <c:v>TRANSPORTATION OPS</c:v>
                </c:pt>
                <c:pt idx="1">
                  <c:v>TRANSPORTATION PLANNING</c:v>
                </c:pt>
                <c:pt idx="2">
                  <c:v>PARKING OPS</c:v>
                </c:pt>
                <c:pt idx="3">
                  <c:v>CAPITAL PROJECTS</c:v>
                </c:pt>
              </c:strCache>
            </c:strRef>
          </c:cat>
          <c:val>
            <c:numRef>
              <c:f>'FY23'!$I$22:$I$25</c:f>
              <c:numCache>
                <c:formatCode>"$"#,##0</c:formatCode>
                <c:ptCount val="4"/>
                <c:pt idx="0">
                  <c:v>13964203</c:v>
                </c:pt>
                <c:pt idx="1">
                  <c:v>1034755</c:v>
                </c:pt>
                <c:pt idx="2">
                  <c:v>1949087</c:v>
                </c:pt>
                <c:pt idx="3">
                  <c:v>14647488</c:v>
                </c:pt>
              </c:numCache>
            </c:numRef>
          </c:val>
          <c:extLst>
            <c:ext xmlns:c16="http://schemas.microsoft.com/office/drawing/2014/chart" uri="{C3380CC4-5D6E-409C-BE32-E72D297353CC}">
              <c16:uniqueId val="{00000008-D048-4FA3-808C-BD6BA85D84D2}"/>
            </c:ext>
          </c:extLst>
        </c:ser>
        <c:dLbls>
          <c:showLegendKey val="0"/>
          <c:showVal val="0"/>
          <c:showCatName val="0"/>
          <c:showSerName val="0"/>
          <c:showPercent val="0"/>
          <c:showBubbleSize val="0"/>
          <c:showLeaderLines val="0"/>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explosion val="19"/>
            <c:extLst>
              <c:ext xmlns:c16="http://schemas.microsoft.com/office/drawing/2014/chart" uri="{C3380CC4-5D6E-409C-BE32-E72D297353CC}">
                <c16:uniqueId val="{00000001-9A9B-4565-AC3C-53910DF9746A}"/>
              </c:ext>
            </c:extLst>
          </c:dPt>
          <c:dLbls>
            <c:dLbl>
              <c:idx val="0"/>
              <c:layout>
                <c:manualLayout>
                  <c:x val="6.3518492419819203E-2"/>
                  <c:y val="-0.22355040361232678"/>
                </c:manualLayout>
              </c:layout>
              <c:numFmt formatCode="0%" sourceLinked="0"/>
              <c:spPr/>
              <c:txPr>
                <a:bodyPr/>
                <a:lstStyle/>
                <a:p>
                  <a:pPr>
                    <a:defRPr sz="800">
                      <a:solidFill>
                        <a:schemeClr val="bg1"/>
                      </a:solidFill>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9B-4565-AC3C-53910DF9746A}"/>
                </c:ext>
              </c:extLst>
            </c:dLbl>
            <c:dLbl>
              <c:idx val="2"/>
              <c:layout>
                <c:manualLayout>
                  <c:x val="3.4693070700547286E-2"/>
                  <c:y val="-3.4261476148457863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9B-4565-AC3C-53910DF9746A}"/>
                </c:ext>
              </c:extLst>
            </c:dLbl>
            <c:dLbl>
              <c:idx val="3"/>
              <c:layout>
                <c:manualLayout>
                  <c:x val="-2.8865181284516091E-2"/>
                  <c:y val="-2.147603605223865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9B-4565-AC3C-53910DF9746A}"/>
                </c:ext>
              </c:extLst>
            </c:dLbl>
            <c:dLbl>
              <c:idx val="4"/>
              <c:layout>
                <c:manualLayout>
                  <c:x val="7.452991877592588E-2"/>
                  <c:y val="3.5652921743735515E-2"/>
                </c:manualLayout>
              </c:layout>
              <c:showLegendKey val="0"/>
              <c:showVal val="1"/>
              <c:showCatName val="1"/>
              <c:showSerName val="0"/>
              <c:showPercent val="0"/>
              <c:showBubbleSize val="0"/>
              <c:extLst>
                <c:ext xmlns:c15="http://schemas.microsoft.com/office/drawing/2012/chart" uri="{CE6537A1-D6FC-4f65-9D91-7224C49458BB}">
                  <c15:layout>
                    <c:manualLayout>
                      <c:w val="0.19230117567024968"/>
                      <c:h val="0.16632059012920583"/>
                    </c:manualLayout>
                  </c15:layout>
                </c:ext>
                <c:ext xmlns:c16="http://schemas.microsoft.com/office/drawing/2014/chart" uri="{C3380CC4-5D6E-409C-BE32-E72D297353CC}">
                  <c16:uniqueId val="{00000004-9A9B-4565-AC3C-53910DF9746A}"/>
                </c:ext>
              </c:extLst>
            </c:dLbl>
            <c:numFmt formatCode="0%" sourceLinked="0"/>
            <c:spPr>
              <a:noFill/>
              <a:ln>
                <a:noFill/>
              </a:ln>
              <a:effectLst/>
            </c:spPr>
            <c:txPr>
              <a:bodyPr/>
              <a:lstStyle/>
              <a:p>
                <a:pPr>
                  <a:defRPr sz="8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ExpenseSummary!$M$3:$M$7</c:f>
              <c:strCache>
                <c:ptCount val="5"/>
                <c:pt idx="0">
                  <c:v>Personnel Services</c:v>
                </c:pt>
                <c:pt idx="1">
                  <c:v>Materials, Supplies, Services</c:v>
                </c:pt>
                <c:pt idx="2">
                  <c:v>Utilities</c:v>
                </c:pt>
                <c:pt idx="3">
                  <c:v>Contract Svcs, Consulting, Software</c:v>
                </c:pt>
                <c:pt idx="4">
                  <c:v>Parts, Maintenance Supplies</c:v>
                </c:pt>
              </c:strCache>
            </c:strRef>
          </c:cat>
          <c:val>
            <c:numRef>
              <c:f>ExpenseSummary!$R$3:$R$7</c:f>
              <c:numCache>
                <c:formatCode>0%</c:formatCode>
                <c:ptCount val="5"/>
                <c:pt idx="0">
                  <c:v>0.59568229560729891</c:v>
                </c:pt>
                <c:pt idx="1">
                  <c:v>1.980265220024342E-2</c:v>
                </c:pt>
                <c:pt idx="2">
                  <c:v>2.6703926557076596E-2</c:v>
                </c:pt>
                <c:pt idx="3">
                  <c:v>8.5372460905289008E-2</c:v>
                </c:pt>
                <c:pt idx="4">
                  <c:v>1.9255787825985433E-3</c:v>
                </c:pt>
              </c:numCache>
            </c:numRef>
          </c:val>
          <c:extLst>
            <c:ext xmlns:c16="http://schemas.microsoft.com/office/drawing/2014/chart" uri="{C3380CC4-5D6E-409C-BE32-E72D297353CC}">
              <c16:uniqueId val="{00000005-9A9B-4565-AC3C-53910DF9746A}"/>
            </c:ext>
          </c:extLst>
        </c:ser>
        <c:dLbls>
          <c:showLegendKey val="0"/>
          <c:showVal val="0"/>
          <c:showCatName val="0"/>
          <c:showSerName val="0"/>
          <c:showPercent val="0"/>
          <c:showBubbleSize val="0"/>
          <c:showLeaderLines val="1"/>
        </c:dLbls>
        <c:firstSliceAng val="37"/>
      </c:pieChart>
      <c:spPr>
        <a:effectLst/>
      </c:spPr>
    </c:plotArea>
    <c:plotVisOnly val="1"/>
    <c:dispBlanksAs val="gap"/>
    <c:showDLblsOverMax val="0"/>
  </c:chart>
  <c:spPr>
    <a:no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Arial" panose="020B0604020202020204" pitchFamily="34" charset="0"/>
                <a:cs typeface="Arial" panose="020B0604020202020204" pitchFamily="34" charset="0"/>
              </a:rPr>
              <a:t>General Fund</a:t>
            </a:r>
            <a:br>
              <a:rPr lang="en-US" sz="1400">
                <a:latin typeface="Arial" panose="020B0604020202020204" pitchFamily="34" charset="0"/>
                <a:cs typeface="Arial" panose="020B0604020202020204" pitchFamily="34" charset="0"/>
              </a:rPr>
            </a:br>
            <a:r>
              <a:rPr lang="en-US" sz="1400">
                <a:latin typeface="Arial" panose="020B0604020202020204" pitchFamily="34" charset="0"/>
                <a:cs typeface="Arial" panose="020B0604020202020204" pitchFamily="34" charset="0"/>
              </a:rPr>
              <a:t>Historical</a:t>
            </a:r>
            <a:r>
              <a:rPr lang="en-US" sz="1400" baseline="0">
                <a:latin typeface="Arial" panose="020B0604020202020204" pitchFamily="34" charset="0"/>
                <a:cs typeface="Arial" panose="020B0604020202020204" pitchFamily="34" charset="0"/>
              </a:rPr>
              <a:t> Sales Tax Revenues &amp; Budgets Over Time by Month</a:t>
            </a:r>
            <a:endParaRPr lang="en-US" sz="1400">
              <a:latin typeface="Arial" panose="020B0604020202020204" pitchFamily="34" charset="0"/>
              <a:cs typeface="Arial" panose="020B0604020202020204" pitchFamily="34" charset="0"/>
            </a:endParaRPr>
          </a:p>
        </c:rich>
      </c:tx>
      <c:layout>
        <c:manualLayout>
          <c:xMode val="edge"/>
          <c:yMode val="edge"/>
          <c:x val="0.17373299783456597"/>
          <c:y val="0"/>
        </c:manualLayout>
      </c:layout>
      <c:overlay val="1"/>
    </c:title>
    <c:autoTitleDeleted val="0"/>
    <c:plotArea>
      <c:layout>
        <c:manualLayout>
          <c:layoutTarget val="inner"/>
          <c:xMode val="edge"/>
          <c:yMode val="edge"/>
          <c:x val="0.10500839422099266"/>
          <c:y val="0.19684747739865849"/>
          <c:w val="0.87154204442727889"/>
          <c:h val="0.62752187226596678"/>
        </c:manualLayout>
      </c:layout>
      <c:barChart>
        <c:barDir val="col"/>
        <c:grouping val="clustered"/>
        <c:varyColors val="0"/>
        <c:ser>
          <c:idx val="0"/>
          <c:order val="0"/>
          <c:tx>
            <c:strRef>
              <c:f>'2022Summary'!$C$585</c:f>
              <c:strCache>
                <c:ptCount val="1"/>
                <c:pt idx="0">
                  <c:v>FY19 Actual</c:v>
                </c:pt>
              </c:strCache>
            </c:strRef>
          </c:tx>
          <c:spPr>
            <a:solidFill>
              <a:schemeClr val="bg1">
                <a:lumMod val="75000"/>
              </a:schemeClr>
            </a:solidFill>
          </c:spPr>
          <c:invertIfNegative val="0"/>
          <c:cat>
            <c:strRef>
              <c:f>'2022Summary'!$B$586:$B$597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'2022Summary'!$C$586:$C$597</c:f>
              <c:numCache>
                <c:formatCode>"$"#,##0_);\("$"#,##0\)</c:formatCode>
                <c:ptCount val="12"/>
                <c:pt idx="0">
                  <c:v>812667.52246868261</c:v>
                </c:pt>
                <c:pt idx="1">
                  <c:v>730496.68826751388</c:v>
                </c:pt>
                <c:pt idx="2">
                  <c:v>754343.01513389812</c:v>
                </c:pt>
                <c:pt idx="3">
                  <c:v>533990.53860189533</c:v>
                </c:pt>
                <c:pt idx="4">
                  <c:v>805461.56005291129</c:v>
                </c:pt>
                <c:pt idx="5">
                  <c:v>1644270.0145354159</c:v>
                </c:pt>
                <c:pt idx="6">
                  <c:v>1915943.11252082</c:v>
                </c:pt>
                <c:pt idx="7">
                  <c:v>1795613.8378909947</c:v>
                </c:pt>
                <c:pt idx="8">
                  <c:v>2160170.5146472668</c:v>
                </c:pt>
                <c:pt idx="9">
                  <c:v>509305.78075092868</c:v>
                </c:pt>
                <c:pt idx="10">
                  <c:v>591398.00082996557</c:v>
                </c:pt>
                <c:pt idx="11">
                  <c:v>771332.02789417328</c:v>
                </c:pt>
              </c:numCache>
            </c:numRef>
          </c:val>
          <c:extLst>
            <c:ext xmlns:c16="http://schemas.microsoft.com/office/drawing/2014/chart" uri="{C3380CC4-5D6E-409C-BE32-E72D297353CC}">
              <c16:uniqueId val="{00000000-4A6D-4F5F-9546-7D5982C601FF}"/>
            </c:ext>
          </c:extLst>
        </c:ser>
        <c:ser>
          <c:idx val="1"/>
          <c:order val="1"/>
          <c:tx>
            <c:strRef>
              <c:f>'2022Summary'!$D$585</c:f>
              <c:strCache>
                <c:ptCount val="1"/>
                <c:pt idx="0">
                  <c:v>FY20 Actual</c:v>
                </c:pt>
              </c:strCache>
            </c:strRef>
          </c:tx>
          <c:spPr>
            <a:solidFill>
              <a:schemeClr val="accent2">
                <a:lumMod val="60000"/>
                <a:lumOff val="40000"/>
              </a:schemeClr>
            </a:solidFill>
          </c:spPr>
          <c:invertIfNegative val="0"/>
          <c:cat>
            <c:strRef>
              <c:f>'2022Summary'!$B$586:$B$597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'2022Summary'!$D$586:$D$597</c:f>
              <c:numCache>
                <c:formatCode>"$"#,##0_);\("$"#,##0\)</c:formatCode>
                <c:ptCount val="12"/>
                <c:pt idx="0">
                  <c:v>890546.09258017247</c:v>
                </c:pt>
                <c:pt idx="1">
                  <c:v>839319.54491061915</c:v>
                </c:pt>
                <c:pt idx="2">
                  <c:v>912173.09828198515</c:v>
                </c:pt>
                <c:pt idx="3">
                  <c:v>715887.44390531909</c:v>
                </c:pt>
                <c:pt idx="4">
                  <c:v>820365.0593911889</c:v>
                </c:pt>
                <c:pt idx="5">
                  <c:v>1877540.9670978691</c:v>
                </c:pt>
                <c:pt idx="6">
                  <c:v>2167578.1148476023</c:v>
                </c:pt>
                <c:pt idx="7">
                  <c:v>1936051.4719546961</c:v>
                </c:pt>
                <c:pt idx="8">
                  <c:v>1318256.1406329086</c:v>
                </c:pt>
                <c:pt idx="9">
                  <c:v>374249.73312724556</c:v>
                </c:pt>
                <c:pt idx="10">
                  <c:v>439621.57872116409</c:v>
                </c:pt>
                <c:pt idx="11">
                  <c:v>603136.19098267239</c:v>
                </c:pt>
              </c:numCache>
            </c:numRef>
          </c:val>
          <c:extLst>
            <c:ext xmlns:c16="http://schemas.microsoft.com/office/drawing/2014/chart" uri="{C3380CC4-5D6E-409C-BE32-E72D297353CC}">
              <c16:uniqueId val="{00000001-4A6D-4F5F-9546-7D5982C601FF}"/>
            </c:ext>
          </c:extLst>
        </c:ser>
        <c:ser>
          <c:idx val="2"/>
          <c:order val="2"/>
          <c:tx>
            <c:strRef>
              <c:f>'2022Summary'!$E$585</c:f>
              <c:strCache>
                <c:ptCount val="1"/>
                <c:pt idx="0">
                  <c:v>FY21 Actual</c:v>
                </c:pt>
              </c:strCache>
            </c:strRef>
          </c:tx>
          <c:spPr>
            <a:solidFill>
              <a:schemeClr val="accent3">
                <a:lumMod val="60000"/>
                <a:lumOff val="40000"/>
              </a:schemeClr>
            </a:solidFill>
          </c:spPr>
          <c:invertIfNegative val="0"/>
          <c:cat>
            <c:strRef>
              <c:f>'2022Summary'!$B$586:$B$597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'2022Summary'!$E$586:$E$597</c:f>
              <c:numCache>
                <c:formatCode>"$"#,##0_);\("$"#,##0\)</c:formatCode>
                <c:ptCount val="12"/>
                <c:pt idx="0">
                  <c:v>767523.29537490348</c:v>
                </c:pt>
                <c:pt idx="1">
                  <c:v>777490.47727933701</c:v>
                </c:pt>
                <c:pt idx="2">
                  <c:v>991597.13916001865</c:v>
                </c:pt>
                <c:pt idx="3">
                  <c:v>735085.83736497257</c:v>
                </c:pt>
                <c:pt idx="4">
                  <c:v>995486.56992806389</c:v>
                </c:pt>
                <c:pt idx="5">
                  <c:v>1709313.7458101381</c:v>
                </c:pt>
                <c:pt idx="6">
                  <c:v>1587251.1856863734</c:v>
                </c:pt>
                <c:pt idx="7">
                  <c:v>1915684.235346098</c:v>
                </c:pt>
                <c:pt idx="8">
                  <c:v>2175132.5496394355</c:v>
                </c:pt>
                <c:pt idx="9">
                  <c:v>792165.52644883748</c:v>
                </c:pt>
                <c:pt idx="10">
                  <c:v>742105.68286636111</c:v>
                </c:pt>
                <c:pt idx="11">
                  <c:v>1186464.7001674285</c:v>
                </c:pt>
              </c:numCache>
            </c:numRef>
          </c:val>
          <c:extLst>
            <c:ext xmlns:c16="http://schemas.microsoft.com/office/drawing/2014/chart" uri="{C3380CC4-5D6E-409C-BE32-E72D297353CC}">
              <c16:uniqueId val="{00000002-4A6D-4F5F-9546-7D5982C601FF}"/>
            </c:ext>
          </c:extLst>
        </c:ser>
        <c:ser>
          <c:idx val="3"/>
          <c:order val="3"/>
          <c:tx>
            <c:strRef>
              <c:f>'2022Summary'!$F$585</c:f>
              <c:strCache>
                <c:ptCount val="1"/>
                <c:pt idx="0">
                  <c:v>FY22 Original Budget</c:v>
                </c:pt>
              </c:strCache>
            </c:strRef>
          </c:tx>
          <c:spPr>
            <a:solidFill>
              <a:schemeClr val="accent4">
                <a:lumMod val="75000"/>
              </a:schemeClr>
            </a:solidFill>
          </c:spPr>
          <c:invertIfNegative val="0"/>
          <c:cat>
            <c:strRef>
              <c:f>'2022Summary'!$B$586:$B$597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'2022Summary'!$F$586:$F$597</c:f>
              <c:numCache>
                <c:formatCode>"$"#,##0_);\("$"#,##0\)</c:formatCode>
                <c:ptCount val="12"/>
                <c:pt idx="0">
                  <c:v>664517.15038157976</c:v>
                </c:pt>
                <c:pt idx="1">
                  <c:v>893476.56584933528</c:v>
                </c:pt>
                <c:pt idx="2">
                  <c:v>896914.16713574715</c:v>
                </c:pt>
                <c:pt idx="3">
                  <c:v>740255.18381209904</c:v>
                </c:pt>
                <c:pt idx="4">
                  <c:v>685164.25744655903</c:v>
                </c:pt>
                <c:pt idx="5">
                  <c:v>1593657.5698832343</c:v>
                </c:pt>
                <c:pt idx="6">
                  <c:v>1593657.5698832343</c:v>
                </c:pt>
                <c:pt idx="7">
                  <c:v>1761076.4652409884</c:v>
                </c:pt>
                <c:pt idx="8">
                  <c:v>2124876.7598443129</c:v>
                </c:pt>
                <c:pt idx="9">
                  <c:v>810883.24454908492</c:v>
                </c:pt>
                <c:pt idx="10">
                  <c:v>688812.2328283278</c:v>
                </c:pt>
                <c:pt idx="11">
                  <c:v>880394.83314549306</c:v>
                </c:pt>
              </c:numCache>
            </c:numRef>
          </c:val>
          <c:extLst>
            <c:ext xmlns:c16="http://schemas.microsoft.com/office/drawing/2014/chart" uri="{C3380CC4-5D6E-409C-BE32-E72D297353CC}">
              <c16:uniqueId val="{00000003-4A6D-4F5F-9546-7D5982C601FF}"/>
            </c:ext>
          </c:extLst>
        </c:ser>
        <c:ser>
          <c:idx val="4"/>
          <c:order val="4"/>
          <c:tx>
            <c:strRef>
              <c:f>'2022Summary'!$G$585</c:f>
              <c:strCache>
                <c:ptCount val="1"/>
                <c:pt idx="0">
                  <c:v>FY22 Actual</c:v>
                </c:pt>
              </c:strCache>
            </c:strRef>
          </c:tx>
          <c:invertIfNegative val="0"/>
          <c:cat>
            <c:strRef>
              <c:f>'2022Summary'!$B$586:$B$597</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'2022Summary'!$G$586:$G$597</c:f>
              <c:numCache>
                <c:formatCode>"$"#,##0_);\("$"#,##0\)</c:formatCode>
                <c:ptCount val="12"/>
                <c:pt idx="0">
                  <c:v>1047907.3040445701</c:v>
                </c:pt>
                <c:pt idx="1">
                  <c:v>1171592.7749410144</c:v>
                </c:pt>
                <c:pt idx="2">
                  <c:v>1132767.4448371248</c:v>
                </c:pt>
                <c:pt idx="3">
                  <c:v>934101.67326011765</c:v>
                </c:pt>
                <c:pt idx="4">
                  <c:v>1328051.0728523571</c:v>
                </c:pt>
                <c:pt idx="5">
                  <c:v>2326666.0543976175</c:v>
                </c:pt>
                <c:pt idx="6">
                  <c:v>2346655.9212622335</c:v>
                </c:pt>
                <c:pt idx="7">
                  <c:v>2798862.9826299241</c:v>
                </c:pt>
                <c:pt idx="8">
                  <c:v>2790343.6527495342</c:v>
                </c:pt>
              </c:numCache>
            </c:numRef>
          </c:val>
          <c:extLst>
            <c:ext xmlns:c16="http://schemas.microsoft.com/office/drawing/2014/chart" uri="{C3380CC4-5D6E-409C-BE32-E72D297353CC}">
              <c16:uniqueId val="{00000004-4A6D-4F5F-9546-7D5982C601FF}"/>
            </c:ext>
          </c:extLst>
        </c:ser>
        <c:dLbls>
          <c:showLegendKey val="0"/>
          <c:showVal val="0"/>
          <c:showCatName val="0"/>
          <c:showSerName val="0"/>
          <c:showPercent val="0"/>
          <c:showBubbleSize val="0"/>
        </c:dLbls>
        <c:gapWidth val="184"/>
        <c:overlap val="-9"/>
        <c:axId val="310779904"/>
        <c:axId val="310781440"/>
      </c:barChart>
      <c:catAx>
        <c:axId val="310779904"/>
        <c:scaling>
          <c:orientation val="minMax"/>
        </c:scaling>
        <c:delete val="0"/>
        <c:axPos val="b"/>
        <c:numFmt formatCode="[$-409]mmm\-yy;@" sourceLinked="0"/>
        <c:majorTickMark val="out"/>
        <c:minorTickMark val="none"/>
        <c:tickLblPos val="low"/>
        <c:txPr>
          <a:bodyPr/>
          <a:lstStyle/>
          <a:p>
            <a:pPr>
              <a:defRPr>
                <a:latin typeface="Arial" panose="020B0604020202020204" pitchFamily="34" charset="0"/>
                <a:cs typeface="Arial" panose="020B0604020202020204" pitchFamily="34" charset="0"/>
              </a:defRPr>
            </a:pPr>
            <a:endParaRPr lang="en-US"/>
          </a:p>
        </c:txPr>
        <c:crossAx val="310781440"/>
        <c:crosses val="autoZero"/>
        <c:auto val="1"/>
        <c:lblAlgn val="ctr"/>
        <c:lblOffset val="100"/>
        <c:noMultiLvlLbl val="0"/>
      </c:catAx>
      <c:valAx>
        <c:axId val="310781440"/>
        <c:scaling>
          <c:orientation val="minMax"/>
        </c:scaling>
        <c:delete val="0"/>
        <c:axPos val="l"/>
        <c:majorGridlines>
          <c:spPr>
            <a:ln>
              <a:prstDash val="dash"/>
            </a:ln>
          </c:spPr>
        </c:majorGridlines>
        <c:numFmt formatCode="&quot;$&quot;#,##0_);\(&quot;$&quot;#,##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10779904"/>
        <c:crosses val="autoZero"/>
        <c:crossBetween val="between"/>
      </c:valAx>
      <c:spPr>
        <a:noFill/>
        <a:ln>
          <a:noFill/>
        </a:ln>
      </c:spPr>
    </c:plotArea>
    <c:legend>
      <c:legendPos val="b"/>
      <c:layout>
        <c:manualLayout>
          <c:xMode val="edge"/>
          <c:yMode val="edge"/>
          <c:x val="5.8093920692345889E-2"/>
          <c:y val="9.4152776357500773E-2"/>
          <c:w val="0.92882777333992683"/>
          <c:h val="8.1524354910181687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General Fund - FY22</a:t>
            </a:r>
            <a:r>
              <a:rPr lang="en-US" sz="1400" baseline="0">
                <a:latin typeface="Arial" panose="020B0604020202020204" pitchFamily="34" charset="0"/>
                <a:cs typeface="Arial" panose="020B0604020202020204" pitchFamily="34" charset="0"/>
              </a:rPr>
              <a:t> </a:t>
            </a:r>
            <a:r>
              <a:rPr lang="en-US" sz="1400">
                <a:latin typeface="Arial" panose="020B0604020202020204" pitchFamily="34" charset="0"/>
                <a:cs typeface="Arial" panose="020B0604020202020204" pitchFamily="34" charset="0"/>
              </a:rPr>
              <a:t>Cumulative Annual </a:t>
            </a:r>
            <a:r>
              <a:rPr lang="en-US" sz="1400" baseline="0">
                <a:latin typeface="Arial" panose="020B0604020202020204" pitchFamily="34" charset="0"/>
                <a:cs typeface="Arial" panose="020B0604020202020204" pitchFamily="34" charset="0"/>
              </a:rPr>
              <a:t>Sales Tax Revenues</a:t>
            </a:r>
          </a:p>
          <a:p>
            <a:pPr>
              <a:defRPr sz="1400">
                <a:latin typeface="Arial" panose="020B0604020202020204" pitchFamily="34" charset="0"/>
                <a:cs typeface="Arial" panose="020B0604020202020204" pitchFamily="34" charset="0"/>
              </a:defRPr>
            </a:pPr>
            <a:r>
              <a:rPr lang="en-US" sz="1400" baseline="0">
                <a:latin typeface="Arial" panose="020B0604020202020204" pitchFamily="34" charset="0"/>
                <a:cs typeface="Arial" panose="020B0604020202020204" pitchFamily="34" charset="0"/>
              </a:rPr>
              <a:t>Through Different Lenses</a:t>
            </a:r>
            <a:endParaRPr lang="en-US" sz="1400">
              <a:latin typeface="Arial" panose="020B0604020202020204" pitchFamily="34" charset="0"/>
              <a:cs typeface="Arial" panose="020B0604020202020204" pitchFamily="34" charset="0"/>
            </a:endParaRPr>
          </a:p>
        </c:rich>
      </c:tx>
      <c:layout>
        <c:manualLayout>
          <c:xMode val="edge"/>
          <c:yMode val="edge"/>
          <c:x val="0.19773329943615034"/>
          <c:y val="2.7935742323993999E-4"/>
        </c:manualLayout>
      </c:layout>
      <c:overlay val="1"/>
    </c:title>
    <c:autoTitleDeleted val="0"/>
    <c:plotArea>
      <c:layout>
        <c:manualLayout>
          <c:layoutTarget val="inner"/>
          <c:xMode val="edge"/>
          <c:yMode val="edge"/>
          <c:x val="0.10615472141150196"/>
          <c:y val="0.18269350685730509"/>
          <c:w val="0.88770124059658828"/>
          <c:h val="0.62324458461149534"/>
        </c:manualLayout>
      </c:layout>
      <c:lineChart>
        <c:grouping val="standard"/>
        <c:varyColors val="0"/>
        <c:ser>
          <c:idx val="0"/>
          <c:order val="0"/>
          <c:tx>
            <c:strRef>
              <c:f>'2022Summary'!$C$601</c:f>
              <c:strCache>
                <c:ptCount val="1"/>
                <c:pt idx="0">
                  <c:v>FY19 Actual</c:v>
                </c:pt>
              </c:strCache>
            </c:strRef>
          </c:tx>
          <c:spPr>
            <a:ln>
              <a:solidFill>
                <a:schemeClr val="bg1">
                  <a:lumMod val="75000"/>
                </a:schemeClr>
              </a:solidFill>
            </a:ln>
          </c:spPr>
          <c:marker>
            <c:symbol val="none"/>
          </c:marker>
          <c:cat>
            <c:strRef>
              <c:f>'2022Summary'!$B$602:$B$613</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'2022Summary'!$C$602:$C$613</c:f>
              <c:numCache>
                <c:formatCode>"$"#,##0_);\("$"#,##0\)</c:formatCode>
                <c:ptCount val="12"/>
                <c:pt idx="0">
                  <c:v>812667.52246868261</c:v>
                </c:pt>
                <c:pt idx="1">
                  <c:v>1543164.2107361965</c:v>
                </c:pt>
                <c:pt idx="2">
                  <c:v>2297507.2258700947</c:v>
                </c:pt>
                <c:pt idx="3">
                  <c:v>2831497.7644719901</c:v>
                </c:pt>
                <c:pt idx="4">
                  <c:v>3636959.3245249013</c:v>
                </c:pt>
                <c:pt idx="5">
                  <c:v>5281229.3390603177</c:v>
                </c:pt>
                <c:pt idx="6">
                  <c:v>7197172.4515811373</c:v>
                </c:pt>
                <c:pt idx="7">
                  <c:v>8992786.2894721329</c:v>
                </c:pt>
                <c:pt idx="8">
                  <c:v>11152956.804119401</c:v>
                </c:pt>
                <c:pt idx="9">
                  <c:v>11662262.584870329</c:v>
                </c:pt>
                <c:pt idx="10">
                  <c:v>12253660.585700294</c:v>
                </c:pt>
                <c:pt idx="11">
                  <c:v>13024992.613594467</c:v>
                </c:pt>
              </c:numCache>
            </c:numRef>
          </c:val>
          <c:smooth val="0"/>
          <c:extLst>
            <c:ext xmlns:c16="http://schemas.microsoft.com/office/drawing/2014/chart" uri="{C3380CC4-5D6E-409C-BE32-E72D297353CC}">
              <c16:uniqueId val="{00000000-6FE8-4482-B918-1681482D830A}"/>
            </c:ext>
          </c:extLst>
        </c:ser>
        <c:ser>
          <c:idx val="1"/>
          <c:order val="1"/>
          <c:tx>
            <c:strRef>
              <c:f>'2022Summary'!$D$601</c:f>
              <c:strCache>
                <c:ptCount val="1"/>
                <c:pt idx="0">
                  <c:v>FY20 Actual</c:v>
                </c:pt>
              </c:strCache>
            </c:strRef>
          </c:tx>
          <c:spPr>
            <a:ln>
              <a:solidFill>
                <a:schemeClr val="accent2">
                  <a:lumMod val="60000"/>
                  <a:lumOff val="40000"/>
                </a:schemeClr>
              </a:solidFill>
            </a:ln>
          </c:spPr>
          <c:marker>
            <c:symbol val="none"/>
          </c:marker>
          <c:cat>
            <c:strRef>
              <c:f>'2022Summary'!$B$602:$B$613</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'2022Summary'!$D$602:$D$613</c:f>
              <c:numCache>
                <c:formatCode>"$"#,##0_);\("$"#,##0\)</c:formatCode>
                <c:ptCount val="12"/>
                <c:pt idx="0">
                  <c:v>890546.09258017247</c:v>
                </c:pt>
                <c:pt idx="1">
                  <c:v>1729865.6374907917</c:v>
                </c:pt>
                <c:pt idx="2">
                  <c:v>2642038.7357727769</c:v>
                </c:pt>
                <c:pt idx="3">
                  <c:v>3357926.179678096</c:v>
                </c:pt>
                <c:pt idx="4">
                  <c:v>4178291.2390692849</c:v>
                </c:pt>
                <c:pt idx="5">
                  <c:v>6055832.206167154</c:v>
                </c:pt>
                <c:pt idx="6">
                  <c:v>8223410.3210147563</c:v>
                </c:pt>
                <c:pt idx="7">
                  <c:v>10159461.792969452</c:v>
                </c:pt>
                <c:pt idx="8">
                  <c:v>11477717.933602361</c:v>
                </c:pt>
                <c:pt idx="9">
                  <c:v>11851967.666729607</c:v>
                </c:pt>
                <c:pt idx="10">
                  <c:v>12291589.24545077</c:v>
                </c:pt>
                <c:pt idx="11">
                  <c:v>12894725.436433442</c:v>
                </c:pt>
              </c:numCache>
            </c:numRef>
          </c:val>
          <c:smooth val="0"/>
          <c:extLst>
            <c:ext xmlns:c16="http://schemas.microsoft.com/office/drawing/2014/chart" uri="{C3380CC4-5D6E-409C-BE32-E72D297353CC}">
              <c16:uniqueId val="{00000001-6FE8-4482-B918-1681482D830A}"/>
            </c:ext>
          </c:extLst>
        </c:ser>
        <c:ser>
          <c:idx val="2"/>
          <c:order val="2"/>
          <c:tx>
            <c:strRef>
              <c:f>'2022Summary'!$E$601</c:f>
              <c:strCache>
                <c:ptCount val="1"/>
                <c:pt idx="0">
                  <c:v>FY21 Actual</c:v>
                </c:pt>
              </c:strCache>
            </c:strRef>
          </c:tx>
          <c:spPr>
            <a:ln>
              <a:solidFill>
                <a:schemeClr val="accent3">
                  <a:lumMod val="60000"/>
                  <a:lumOff val="40000"/>
                </a:schemeClr>
              </a:solidFill>
            </a:ln>
          </c:spPr>
          <c:marker>
            <c:symbol val="none"/>
          </c:marker>
          <c:cat>
            <c:strRef>
              <c:f>'2022Summary'!$B$602:$B$613</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'2022Summary'!$E$602:$E$613</c:f>
              <c:numCache>
                <c:formatCode>"$"#,##0_);\("$"#,##0\)</c:formatCode>
                <c:ptCount val="12"/>
                <c:pt idx="0">
                  <c:v>767523.29537490348</c:v>
                </c:pt>
                <c:pt idx="1">
                  <c:v>1545013.7726542405</c:v>
                </c:pt>
                <c:pt idx="2">
                  <c:v>2536610.9118142594</c:v>
                </c:pt>
                <c:pt idx="3">
                  <c:v>3271696.7491792319</c:v>
                </c:pt>
                <c:pt idx="4">
                  <c:v>4267183.3191072959</c:v>
                </c:pt>
                <c:pt idx="5">
                  <c:v>5976497.064917434</c:v>
                </c:pt>
                <c:pt idx="6">
                  <c:v>7563748.2506038072</c:v>
                </c:pt>
                <c:pt idx="7">
                  <c:v>9479432.4859499056</c:v>
                </c:pt>
                <c:pt idx="8">
                  <c:v>11654565.035589341</c:v>
                </c:pt>
                <c:pt idx="9">
                  <c:v>12446730.562038179</c:v>
                </c:pt>
                <c:pt idx="10">
                  <c:v>13188836.24490454</c:v>
                </c:pt>
                <c:pt idx="11">
                  <c:v>14375300.945071969</c:v>
                </c:pt>
              </c:numCache>
            </c:numRef>
          </c:val>
          <c:smooth val="0"/>
          <c:extLst>
            <c:ext xmlns:c16="http://schemas.microsoft.com/office/drawing/2014/chart" uri="{C3380CC4-5D6E-409C-BE32-E72D297353CC}">
              <c16:uniqueId val="{00000002-6FE8-4482-B918-1681482D830A}"/>
            </c:ext>
          </c:extLst>
        </c:ser>
        <c:ser>
          <c:idx val="3"/>
          <c:order val="3"/>
          <c:tx>
            <c:strRef>
              <c:f>'2022Summary'!$F$601</c:f>
              <c:strCache>
                <c:ptCount val="1"/>
                <c:pt idx="0">
                  <c:v>FY22 Original Budget</c:v>
                </c:pt>
              </c:strCache>
            </c:strRef>
          </c:tx>
          <c:marker>
            <c:symbol val="none"/>
          </c:marker>
          <c:cat>
            <c:strRef>
              <c:f>'2022Summary'!$B$602:$B$613</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'2022Summary'!$F$602:$F$613</c:f>
              <c:numCache>
                <c:formatCode>"$"#,##0_);\("$"#,##0\)</c:formatCode>
                <c:ptCount val="12"/>
                <c:pt idx="0">
                  <c:v>664517.15038157976</c:v>
                </c:pt>
                <c:pt idx="1">
                  <c:v>1557993.7162309149</c:v>
                </c:pt>
                <c:pt idx="2">
                  <c:v>2454907.8833666621</c:v>
                </c:pt>
                <c:pt idx="3">
                  <c:v>3195163.0671787611</c:v>
                </c:pt>
                <c:pt idx="4">
                  <c:v>3880327.3246253203</c:v>
                </c:pt>
                <c:pt idx="5">
                  <c:v>5473984.8945085546</c:v>
                </c:pt>
                <c:pt idx="6">
                  <c:v>7067642.4643917885</c:v>
                </c:pt>
                <c:pt idx="7">
                  <c:v>8828718.9296327773</c:v>
                </c:pt>
                <c:pt idx="8">
                  <c:v>10953595.68947709</c:v>
                </c:pt>
                <c:pt idx="9">
                  <c:v>11764478.934026174</c:v>
                </c:pt>
                <c:pt idx="10">
                  <c:v>12453291.166854503</c:v>
                </c:pt>
                <c:pt idx="11">
                  <c:v>13333685.999999996</c:v>
                </c:pt>
              </c:numCache>
            </c:numRef>
          </c:val>
          <c:smooth val="0"/>
          <c:extLst>
            <c:ext xmlns:c16="http://schemas.microsoft.com/office/drawing/2014/chart" uri="{C3380CC4-5D6E-409C-BE32-E72D297353CC}">
              <c16:uniqueId val="{00000003-6FE8-4482-B918-1681482D830A}"/>
            </c:ext>
          </c:extLst>
        </c:ser>
        <c:ser>
          <c:idx val="4"/>
          <c:order val="4"/>
          <c:tx>
            <c:strRef>
              <c:f>'2022Summary'!$G$601</c:f>
              <c:strCache>
                <c:ptCount val="1"/>
                <c:pt idx="0">
                  <c:v>FY22 Actual</c:v>
                </c:pt>
              </c:strCache>
            </c:strRef>
          </c:tx>
          <c:spPr>
            <a:ln>
              <a:solidFill>
                <a:schemeClr val="accent5"/>
              </a:solidFill>
            </a:ln>
          </c:spPr>
          <c:marker>
            <c:symbol val="none"/>
          </c:marker>
          <c:cat>
            <c:strRef>
              <c:f>'2022Summary'!$B$602:$B$613</c:f>
              <c:strCache>
                <c:ptCount val="12"/>
                <c:pt idx="0">
                  <c:v> July </c:v>
                </c:pt>
                <c:pt idx="1">
                  <c:v> August </c:v>
                </c:pt>
                <c:pt idx="2">
                  <c:v> September </c:v>
                </c:pt>
                <c:pt idx="3">
                  <c:v> October </c:v>
                </c:pt>
                <c:pt idx="4">
                  <c:v> November </c:v>
                </c:pt>
                <c:pt idx="5">
                  <c:v> December </c:v>
                </c:pt>
                <c:pt idx="6">
                  <c:v> January </c:v>
                </c:pt>
                <c:pt idx="7">
                  <c:v> February </c:v>
                </c:pt>
                <c:pt idx="8">
                  <c:v> March </c:v>
                </c:pt>
                <c:pt idx="9">
                  <c:v> April </c:v>
                </c:pt>
                <c:pt idx="10">
                  <c:v> May </c:v>
                </c:pt>
                <c:pt idx="11">
                  <c:v> June </c:v>
                </c:pt>
              </c:strCache>
            </c:strRef>
          </c:cat>
          <c:val>
            <c:numRef>
              <c:f>'2022Summary'!$G$602:$G$613</c:f>
              <c:numCache>
                <c:formatCode>"$"#,##0_);\("$"#,##0\)</c:formatCode>
                <c:ptCount val="12"/>
                <c:pt idx="0">
                  <c:v>1047907.3040445701</c:v>
                </c:pt>
                <c:pt idx="1">
                  <c:v>2219500.0789855844</c:v>
                </c:pt>
                <c:pt idx="2">
                  <c:v>3352267.523822709</c:v>
                </c:pt>
                <c:pt idx="3">
                  <c:v>4286369.1970828269</c:v>
                </c:pt>
                <c:pt idx="4">
                  <c:v>5614420.2699351842</c:v>
                </c:pt>
                <c:pt idx="5">
                  <c:v>7941086.3243328016</c:v>
                </c:pt>
                <c:pt idx="6">
                  <c:v>10287742.245595034</c:v>
                </c:pt>
                <c:pt idx="7">
                  <c:v>13086605.228224959</c:v>
                </c:pt>
                <c:pt idx="8">
                  <c:v>15876948.880974494</c:v>
                </c:pt>
              </c:numCache>
            </c:numRef>
          </c:val>
          <c:smooth val="0"/>
          <c:extLst>
            <c:ext xmlns:c16="http://schemas.microsoft.com/office/drawing/2014/chart" uri="{C3380CC4-5D6E-409C-BE32-E72D297353CC}">
              <c16:uniqueId val="{00000004-6FE8-4482-B918-1681482D830A}"/>
            </c:ext>
          </c:extLst>
        </c:ser>
        <c:dLbls>
          <c:showLegendKey val="0"/>
          <c:showVal val="0"/>
          <c:showCatName val="0"/>
          <c:showSerName val="0"/>
          <c:showPercent val="0"/>
          <c:showBubbleSize val="0"/>
        </c:dLbls>
        <c:smooth val="0"/>
        <c:axId val="310834304"/>
        <c:axId val="310835840"/>
      </c:lineChart>
      <c:catAx>
        <c:axId val="310834304"/>
        <c:scaling>
          <c:orientation val="minMax"/>
        </c:scaling>
        <c:delete val="0"/>
        <c:axPos val="b"/>
        <c:numFmt formatCode="[$-409]mmm\-yy;@" sourceLinked="0"/>
        <c:majorTickMark val="out"/>
        <c:minorTickMark val="none"/>
        <c:tickLblPos val="nextTo"/>
        <c:txPr>
          <a:bodyPr rot="-2700000"/>
          <a:lstStyle/>
          <a:p>
            <a:pPr>
              <a:defRPr>
                <a:latin typeface="Arial" panose="020B0604020202020204" pitchFamily="34" charset="0"/>
                <a:cs typeface="Arial" panose="020B0604020202020204" pitchFamily="34" charset="0"/>
              </a:defRPr>
            </a:pPr>
            <a:endParaRPr lang="en-US"/>
          </a:p>
        </c:txPr>
        <c:crossAx val="310835840"/>
        <c:crosses val="autoZero"/>
        <c:auto val="1"/>
        <c:lblAlgn val="ctr"/>
        <c:lblOffset val="100"/>
        <c:noMultiLvlLbl val="0"/>
      </c:catAx>
      <c:valAx>
        <c:axId val="310835840"/>
        <c:scaling>
          <c:orientation val="minMax"/>
        </c:scaling>
        <c:delete val="0"/>
        <c:axPos val="l"/>
        <c:majorGridlines>
          <c:spPr>
            <a:ln>
              <a:prstDash val="dash"/>
            </a:ln>
          </c:spPr>
        </c:majorGridlines>
        <c:numFmt formatCode="&quot;$&quot;#,##0_);\(&quot;$&quot;#,##0\)"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en-US"/>
          </a:p>
        </c:txPr>
        <c:crossAx val="310834304"/>
        <c:crosses val="autoZero"/>
        <c:crossBetween val="between"/>
      </c:valAx>
      <c:spPr>
        <a:noFill/>
      </c:spPr>
    </c:plotArea>
    <c:legend>
      <c:legendPos val="b"/>
      <c:layout>
        <c:manualLayout>
          <c:xMode val="edge"/>
          <c:yMode val="edge"/>
          <c:x val="0"/>
          <c:y val="0.11234397783610382"/>
          <c:w val="0.99770533679992124"/>
          <c:h val="4.7345435987168269E-2"/>
        </c:manualLayout>
      </c:layout>
      <c:overlay val="0"/>
      <c:txPr>
        <a:bodyPr/>
        <a:lstStyle/>
        <a:p>
          <a:pPr>
            <a:defRPr>
              <a:latin typeface="Arial" panose="020B0604020202020204" pitchFamily="34" charset="0"/>
              <a:cs typeface="Arial" panose="020B0604020202020204" pitchFamily="34" charset="0"/>
            </a:defRPr>
          </a:pPr>
          <a:endParaRPr lang="en-US"/>
        </a:p>
      </c:txPr>
    </c:legend>
    <c:plotVisOnly val="1"/>
    <c:dispBlanksAs val="gap"/>
    <c:showDLblsOverMax val="0"/>
  </c:chart>
  <c:spPr>
    <a:noFill/>
    <a:ln>
      <a:noFill/>
    </a:ln>
  </c:spPr>
  <c:externalData r:id="rId2">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2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3">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ata9.xml.rels><?xml version="1.0" encoding="UTF-8" standalone="yes"?>
<Relationships xmlns="http://schemas.openxmlformats.org/package/2006/relationships"><Relationship Id="rId2" Type="http://schemas.openxmlformats.org/officeDocument/2006/relationships/image" Target="../media/image81.svg"/><Relationship Id="rId1" Type="http://schemas.openxmlformats.org/officeDocument/2006/relationships/image" Target="../media/image80.png"/></Relationships>
</file>

<file path=ppt/diagrams/_rels/drawing7.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s>
</file>

<file path=ppt/diagrams/_rels/drawing9.xml.rels><?xml version="1.0" encoding="UTF-8" standalone="yes"?>
<Relationships xmlns="http://schemas.openxmlformats.org/package/2006/relationships"><Relationship Id="rId2" Type="http://schemas.openxmlformats.org/officeDocument/2006/relationships/image" Target="../media/image81.svg"/><Relationship Id="rId1" Type="http://schemas.openxmlformats.org/officeDocument/2006/relationships/image" Target="../media/image80.pn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F29DBE-166B-450E-85B7-B5015659E172}" type="doc">
      <dgm:prSet loTypeId="urn:microsoft.com/office/officeart/2005/8/layout/StepDownProcess" loCatId="process" qsTypeId="urn:microsoft.com/office/officeart/2005/8/quickstyle/simple1" qsCatId="simple" csTypeId="urn:microsoft.com/office/officeart/2005/8/colors/accent1_5" csCatId="accent1" phldr="1"/>
      <dgm:spPr/>
      <dgm:t>
        <a:bodyPr/>
        <a:lstStyle/>
        <a:p>
          <a:endParaRPr lang="en-US"/>
        </a:p>
      </dgm:t>
    </dgm:pt>
    <dgm:pt modelId="{16199906-4386-4AD3-88BF-CD9319442661}">
      <dgm:prSet phldrT="[Text]"/>
      <dgm:spPr/>
      <dgm:t>
        <a:bodyPr/>
        <a:lstStyle/>
        <a:p>
          <a:r>
            <a:rPr lang="en-US" dirty="0"/>
            <a:t>May 26</a:t>
          </a:r>
        </a:p>
      </dgm:t>
    </dgm:pt>
    <dgm:pt modelId="{914FE649-CC1F-4832-BA18-12F2310F2742}" type="parTrans" cxnId="{D6D47774-86DE-408A-A230-1E064F57D3ED}">
      <dgm:prSet/>
      <dgm:spPr/>
      <dgm:t>
        <a:bodyPr/>
        <a:lstStyle/>
        <a:p>
          <a:endParaRPr lang="en-US"/>
        </a:p>
      </dgm:t>
    </dgm:pt>
    <dgm:pt modelId="{48D2FE52-6067-4F79-A425-F72646CD529A}" type="sibTrans" cxnId="{D6D47774-86DE-408A-A230-1E064F57D3ED}">
      <dgm:prSet/>
      <dgm:spPr/>
      <dgm:t>
        <a:bodyPr/>
        <a:lstStyle/>
        <a:p>
          <a:endParaRPr lang="en-US"/>
        </a:p>
      </dgm:t>
    </dgm:pt>
    <dgm:pt modelId="{0F391345-885F-409A-A9D5-4C461F892DCB}">
      <dgm:prSet phldrT="[Text]" custT="1"/>
      <dgm:spPr/>
      <dgm:t>
        <a:bodyPr/>
        <a:lstStyle/>
        <a:p>
          <a:r>
            <a:rPr lang="en-US" sz="1800" kern="1200" dirty="0">
              <a:solidFill>
                <a:schemeClr val="tx1"/>
              </a:solidFill>
              <a:latin typeface="Bahnschrift SemiLight Condensed" panose="020B0502040204020203" pitchFamily="34" charset="0"/>
              <a:ea typeface="+mn-ea"/>
              <a:cs typeface="Arial" pitchFamily="34" charset="0"/>
            </a:rPr>
            <a:t>Operating Budget Overview</a:t>
          </a:r>
        </a:p>
      </dgm:t>
    </dgm:pt>
    <dgm:pt modelId="{DD775277-28CC-49A5-9045-FFBC758ABEA9}" type="parTrans" cxnId="{C158C573-636A-4F4E-B6C6-2FB63A47DF23}">
      <dgm:prSet/>
      <dgm:spPr/>
      <dgm:t>
        <a:bodyPr/>
        <a:lstStyle/>
        <a:p>
          <a:endParaRPr lang="en-US"/>
        </a:p>
      </dgm:t>
    </dgm:pt>
    <dgm:pt modelId="{2FEC2D89-9D2B-4091-8F70-6E406BF89318}" type="sibTrans" cxnId="{C158C573-636A-4F4E-B6C6-2FB63A47DF23}">
      <dgm:prSet/>
      <dgm:spPr/>
      <dgm:t>
        <a:bodyPr/>
        <a:lstStyle/>
        <a:p>
          <a:endParaRPr lang="en-US"/>
        </a:p>
      </dgm:t>
    </dgm:pt>
    <dgm:pt modelId="{DABB5441-3707-4AE7-9F76-8F4F683EE17A}">
      <dgm:prSet phldrT="[Text]"/>
      <dgm:spPr/>
      <dgm:t>
        <a:bodyPr/>
        <a:lstStyle/>
        <a:p>
          <a:r>
            <a:rPr lang="en-US" dirty="0"/>
            <a:t>June 9</a:t>
          </a:r>
        </a:p>
      </dgm:t>
    </dgm:pt>
    <dgm:pt modelId="{C8100D7E-D1F7-4340-9753-C873638955A2}" type="parTrans" cxnId="{19F1D746-B3AA-43D9-9947-B4C2564701ED}">
      <dgm:prSet/>
      <dgm:spPr/>
      <dgm:t>
        <a:bodyPr/>
        <a:lstStyle/>
        <a:p>
          <a:endParaRPr lang="en-US"/>
        </a:p>
      </dgm:t>
    </dgm:pt>
    <dgm:pt modelId="{1CAAA03E-88BE-4DB5-9579-DC2038B1EC26}" type="sibTrans" cxnId="{19F1D746-B3AA-43D9-9947-B4C2564701ED}">
      <dgm:prSet/>
      <dgm:spPr/>
      <dgm:t>
        <a:bodyPr/>
        <a:lstStyle/>
        <a:p>
          <a:endParaRPr lang="en-US"/>
        </a:p>
      </dgm:t>
    </dgm:pt>
    <dgm:pt modelId="{E9E9721C-C48C-4847-91EE-67334B0024EE}">
      <dgm:prSet phldrT="[Text]" custT="1"/>
      <dgm:spPr/>
      <dgm:t>
        <a:bodyPr/>
        <a:lstStyle/>
        <a:p>
          <a:r>
            <a:rPr lang="en-US" sz="1800" kern="1200" dirty="0">
              <a:solidFill>
                <a:schemeClr val="tx1"/>
              </a:solidFill>
              <a:latin typeface="Bahnschrift SemiLight Condensed" panose="020B0502040204020203" pitchFamily="34" charset="0"/>
              <a:ea typeface="+mn-ea"/>
              <a:cs typeface="Arial" pitchFamily="34" charset="0"/>
            </a:rPr>
            <a:t>Capital Budget Overview</a:t>
          </a:r>
        </a:p>
      </dgm:t>
    </dgm:pt>
    <dgm:pt modelId="{D271864B-DCE0-462F-B1D4-C634DE36A115}" type="parTrans" cxnId="{244381D4-179D-4C5A-8D33-B4E1B6774592}">
      <dgm:prSet/>
      <dgm:spPr/>
      <dgm:t>
        <a:bodyPr/>
        <a:lstStyle/>
        <a:p>
          <a:endParaRPr lang="en-US"/>
        </a:p>
      </dgm:t>
    </dgm:pt>
    <dgm:pt modelId="{7AA0AC29-25CD-416F-9B6D-D8F6255059E9}" type="sibTrans" cxnId="{244381D4-179D-4C5A-8D33-B4E1B6774592}">
      <dgm:prSet/>
      <dgm:spPr/>
      <dgm:t>
        <a:bodyPr/>
        <a:lstStyle/>
        <a:p>
          <a:endParaRPr lang="en-US"/>
        </a:p>
      </dgm:t>
    </dgm:pt>
    <dgm:pt modelId="{F9A4BC16-3E9A-4C08-B5F0-D673076533F9}">
      <dgm:prSet phldrT="[Text]"/>
      <dgm:spPr/>
      <dgm:t>
        <a:bodyPr/>
        <a:lstStyle/>
        <a:p>
          <a:r>
            <a:rPr lang="en-US" dirty="0"/>
            <a:t>June 16</a:t>
          </a:r>
        </a:p>
      </dgm:t>
    </dgm:pt>
    <dgm:pt modelId="{77211CD1-D6F2-448A-B5E2-93461E7A8CF3}" type="parTrans" cxnId="{93F83120-5BBB-4DDD-AC1C-D9CB2C3E5123}">
      <dgm:prSet/>
      <dgm:spPr/>
      <dgm:t>
        <a:bodyPr/>
        <a:lstStyle/>
        <a:p>
          <a:endParaRPr lang="en-US"/>
        </a:p>
      </dgm:t>
    </dgm:pt>
    <dgm:pt modelId="{4F85785F-B7DB-4842-BDA9-4B0DF93974ED}" type="sibTrans" cxnId="{93F83120-5BBB-4DDD-AC1C-D9CB2C3E5123}">
      <dgm:prSet/>
      <dgm:spPr/>
      <dgm:t>
        <a:bodyPr/>
        <a:lstStyle/>
        <a:p>
          <a:endParaRPr lang="en-US"/>
        </a:p>
      </dgm:t>
    </dgm:pt>
    <dgm:pt modelId="{D6FC90E7-C771-407A-B88E-A9611F499EB4}">
      <dgm:prSet phldrT="[Text]" custT="1"/>
      <dgm:spPr/>
      <dgm:t>
        <a:bodyPr/>
        <a:lstStyle/>
        <a:p>
          <a:r>
            <a:rPr lang="en-US" sz="1800" kern="1200" dirty="0">
              <a:solidFill>
                <a:schemeClr val="tx1"/>
              </a:solidFill>
              <a:latin typeface="Bahnschrift SemiLight Condensed" panose="020B0502040204020203" pitchFamily="34" charset="0"/>
              <a:ea typeface="+mn-ea"/>
              <a:cs typeface="Arial" pitchFamily="34" charset="0"/>
            </a:rPr>
            <a:t>Fee Changes, Policies, Compensation Ordinance, etc.</a:t>
          </a:r>
        </a:p>
      </dgm:t>
    </dgm:pt>
    <dgm:pt modelId="{3FE7624F-6AB7-4BB6-BDD9-D8914432EF46}" type="parTrans" cxnId="{B2F35CB9-95C1-4B92-97AC-B3F99A480D56}">
      <dgm:prSet/>
      <dgm:spPr/>
      <dgm:t>
        <a:bodyPr/>
        <a:lstStyle/>
        <a:p>
          <a:endParaRPr lang="en-US"/>
        </a:p>
      </dgm:t>
    </dgm:pt>
    <dgm:pt modelId="{41DFC7F0-9426-4EC6-837D-25771B49B432}" type="sibTrans" cxnId="{B2F35CB9-95C1-4B92-97AC-B3F99A480D56}">
      <dgm:prSet/>
      <dgm:spPr/>
      <dgm:t>
        <a:bodyPr/>
        <a:lstStyle/>
        <a:p>
          <a:endParaRPr lang="en-US"/>
        </a:p>
      </dgm:t>
    </dgm:pt>
    <dgm:pt modelId="{F7AE16BE-0C8D-47FA-B4A2-C6FA21A78945}">
      <dgm:prSet phldrT="[Text]"/>
      <dgm:spPr/>
      <dgm:t>
        <a:bodyPr/>
        <a:lstStyle/>
        <a:p>
          <a:r>
            <a:rPr lang="en-US" dirty="0"/>
            <a:t>June 23</a:t>
          </a:r>
        </a:p>
      </dgm:t>
    </dgm:pt>
    <dgm:pt modelId="{7DA285AC-DFA4-4D62-AA3B-E601691F5240}" type="parTrans" cxnId="{7A315A4B-EFBA-4805-8C49-F4DC4FF1B69E}">
      <dgm:prSet/>
      <dgm:spPr/>
      <dgm:t>
        <a:bodyPr/>
        <a:lstStyle/>
        <a:p>
          <a:endParaRPr lang="en-US"/>
        </a:p>
      </dgm:t>
    </dgm:pt>
    <dgm:pt modelId="{DCB6A675-2EC7-4609-BF2F-65C6B754DB2D}" type="sibTrans" cxnId="{7A315A4B-EFBA-4805-8C49-F4DC4FF1B69E}">
      <dgm:prSet/>
      <dgm:spPr/>
      <dgm:t>
        <a:bodyPr/>
        <a:lstStyle/>
        <a:p>
          <a:endParaRPr lang="en-US"/>
        </a:p>
      </dgm:t>
    </dgm:pt>
    <dgm:pt modelId="{F3FC2F0E-9767-484F-AA79-CF8C87393779}">
      <dgm:prSet phldrT="[Text]" custT="1"/>
      <dgm:spPr/>
      <dgm:t>
        <a:bodyPr/>
        <a:lstStyle/>
        <a:p>
          <a:r>
            <a:rPr lang="en-US" sz="1800" kern="1200" dirty="0">
              <a:solidFill>
                <a:schemeClr val="tx1"/>
              </a:solidFill>
              <a:latin typeface="Bahnschrift SemiLight Condensed" panose="020B0502040204020203" pitchFamily="34" charset="0"/>
              <a:ea typeface="+mn-ea"/>
              <a:cs typeface="Arial" pitchFamily="34" charset="0"/>
            </a:rPr>
            <a:t>Final Budget Adoption</a:t>
          </a:r>
        </a:p>
      </dgm:t>
    </dgm:pt>
    <dgm:pt modelId="{AE15E5CB-D70B-487A-8DCB-9D737431AD9A}" type="parTrans" cxnId="{783DA95B-B181-4413-AD6B-500822456AD8}">
      <dgm:prSet/>
      <dgm:spPr/>
      <dgm:t>
        <a:bodyPr/>
        <a:lstStyle/>
        <a:p>
          <a:endParaRPr lang="en-US"/>
        </a:p>
      </dgm:t>
    </dgm:pt>
    <dgm:pt modelId="{A5153EA6-B7AB-4C3B-B308-0AD31A0D575D}" type="sibTrans" cxnId="{783DA95B-B181-4413-AD6B-500822456AD8}">
      <dgm:prSet/>
      <dgm:spPr/>
      <dgm:t>
        <a:bodyPr/>
        <a:lstStyle/>
        <a:p>
          <a:endParaRPr lang="en-US"/>
        </a:p>
      </dgm:t>
    </dgm:pt>
    <dgm:pt modelId="{CE6CAA63-E624-485D-A942-C5F0B7E13F9D}" type="pres">
      <dgm:prSet presAssocID="{E9F29DBE-166B-450E-85B7-B5015659E172}" presName="rootnode" presStyleCnt="0">
        <dgm:presLayoutVars>
          <dgm:chMax/>
          <dgm:chPref/>
          <dgm:dir/>
          <dgm:animLvl val="lvl"/>
        </dgm:presLayoutVars>
      </dgm:prSet>
      <dgm:spPr/>
    </dgm:pt>
    <dgm:pt modelId="{AAC13258-F4D4-40F1-AA67-BCCBF7841DCD}" type="pres">
      <dgm:prSet presAssocID="{16199906-4386-4AD3-88BF-CD9319442661}" presName="composite" presStyleCnt="0"/>
      <dgm:spPr/>
    </dgm:pt>
    <dgm:pt modelId="{C258FC61-DFD0-4E3B-A420-342E1CA8126D}" type="pres">
      <dgm:prSet presAssocID="{16199906-4386-4AD3-88BF-CD9319442661}" presName="bentUpArrow1" presStyleLbl="alignImgPlace1" presStyleIdx="0" presStyleCnt="3"/>
      <dgm:spPr/>
    </dgm:pt>
    <dgm:pt modelId="{95628424-6953-4FD7-93E0-11255112EC7E}" type="pres">
      <dgm:prSet presAssocID="{16199906-4386-4AD3-88BF-CD9319442661}" presName="ParentText" presStyleLbl="node1" presStyleIdx="0" presStyleCnt="4">
        <dgm:presLayoutVars>
          <dgm:chMax val="1"/>
          <dgm:chPref val="1"/>
          <dgm:bulletEnabled val="1"/>
        </dgm:presLayoutVars>
      </dgm:prSet>
      <dgm:spPr/>
    </dgm:pt>
    <dgm:pt modelId="{68F54165-F072-4146-B191-55BEA519F739}" type="pres">
      <dgm:prSet presAssocID="{16199906-4386-4AD3-88BF-CD9319442661}" presName="ChildText" presStyleLbl="revTx" presStyleIdx="0" presStyleCnt="4" custScaleX="268421" custLinFactNeighborX="86949" custLinFactNeighborY="0">
        <dgm:presLayoutVars>
          <dgm:chMax val="0"/>
          <dgm:chPref val="0"/>
          <dgm:bulletEnabled val="1"/>
        </dgm:presLayoutVars>
      </dgm:prSet>
      <dgm:spPr/>
    </dgm:pt>
    <dgm:pt modelId="{138EF351-9B3E-4262-A1E8-2BBEB4A9D5FF}" type="pres">
      <dgm:prSet presAssocID="{48D2FE52-6067-4F79-A425-F72646CD529A}" presName="sibTrans" presStyleCnt="0"/>
      <dgm:spPr/>
    </dgm:pt>
    <dgm:pt modelId="{928A9714-0913-42B9-98C0-89D635F14151}" type="pres">
      <dgm:prSet presAssocID="{DABB5441-3707-4AE7-9F76-8F4F683EE17A}" presName="composite" presStyleCnt="0"/>
      <dgm:spPr/>
    </dgm:pt>
    <dgm:pt modelId="{4DFB115F-33C3-4A63-8F6F-BA0FFE740D97}" type="pres">
      <dgm:prSet presAssocID="{DABB5441-3707-4AE7-9F76-8F4F683EE17A}" presName="bentUpArrow1" presStyleLbl="alignImgPlace1" presStyleIdx="1" presStyleCnt="3"/>
      <dgm:spPr/>
    </dgm:pt>
    <dgm:pt modelId="{69563317-7AF9-40A0-96E0-87A1160D1F62}" type="pres">
      <dgm:prSet presAssocID="{DABB5441-3707-4AE7-9F76-8F4F683EE17A}" presName="ParentText" presStyleLbl="node1" presStyleIdx="1" presStyleCnt="4">
        <dgm:presLayoutVars>
          <dgm:chMax val="1"/>
          <dgm:chPref val="1"/>
          <dgm:bulletEnabled val="1"/>
        </dgm:presLayoutVars>
      </dgm:prSet>
      <dgm:spPr/>
    </dgm:pt>
    <dgm:pt modelId="{E2AA05CD-62A2-4E09-9407-4BE906864DC4}" type="pres">
      <dgm:prSet presAssocID="{DABB5441-3707-4AE7-9F76-8F4F683EE17A}" presName="ChildText" presStyleLbl="revTx" presStyleIdx="1" presStyleCnt="4" custScaleX="370351" custLinFactX="34566" custLinFactNeighborX="100000" custLinFactNeighborY="-989">
        <dgm:presLayoutVars>
          <dgm:chMax val="0"/>
          <dgm:chPref val="0"/>
          <dgm:bulletEnabled val="1"/>
        </dgm:presLayoutVars>
      </dgm:prSet>
      <dgm:spPr/>
    </dgm:pt>
    <dgm:pt modelId="{C9A64CF6-BCFE-40E9-A600-C9511FD35EB1}" type="pres">
      <dgm:prSet presAssocID="{1CAAA03E-88BE-4DB5-9579-DC2038B1EC26}" presName="sibTrans" presStyleCnt="0"/>
      <dgm:spPr/>
    </dgm:pt>
    <dgm:pt modelId="{6675D017-3FF5-4F19-97A2-C49E9CC625D8}" type="pres">
      <dgm:prSet presAssocID="{F9A4BC16-3E9A-4C08-B5F0-D673076533F9}" presName="composite" presStyleCnt="0"/>
      <dgm:spPr/>
    </dgm:pt>
    <dgm:pt modelId="{5D9045A3-EC6F-4E2E-9E32-83D3A4AA74FA}" type="pres">
      <dgm:prSet presAssocID="{F9A4BC16-3E9A-4C08-B5F0-D673076533F9}" presName="bentUpArrow1" presStyleLbl="alignImgPlace1" presStyleIdx="2" presStyleCnt="3"/>
      <dgm:spPr/>
    </dgm:pt>
    <dgm:pt modelId="{487E53D8-BE87-4359-AA6C-7E39D42FD6A0}" type="pres">
      <dgm:prSet presAssocID="{F9A4BC16-3E9A-4C08-B5F0-D673076533F9}" presName="ParentText" presStyleLbl="node1" presStyleIdx="2" presStyleCnt="4">
        <dgm:presLayoutVars>
          <dgm:chMax val="1"/>
          <dgm:chPref val="1"/>
          <dgm:bulletEnabled val="1"/>
        </dgm:presLayoutVars>
      </dgm:prSet>
      <dgm:spPr/>
    </dgm:pt>
    <dgm:pt modelId="{A789CBDB-219A-4F4A-A590-CE89A0D73EDB}" type="pres">
      <dgm:prSet presAssocID="{F9A4BC16-3E9A-4C08-B5F0-D673076533F9}" presName="ChildText" presStyleLbl="revTx" presStyleIdx="2" presStyleCnt="4" custScaleX="271427" custScaleY="124097" custLinFactNeighborX="91530" custLinFactNeighborY="3956">
        <dgm:presLayoutVars>
          <dgm:chMax val="0"/>
          <dgm:chPref val="0"/>
          <dgm:bulletEnabled val="1"/>
        </dgm:presLayoutVars>
      </dgm:prSet>
      <dgm:spPr/>
    </dgm:pt>
    <dgm:pt modelId="{D3D58AB5-441A-41EF-8EF7-007ED9F0D076}" type="pres">
      <dgm:prSet presAssocID="{4F85785F-B7DB-4842-BDA9-4B0DF93974ED}" presName="sibTrans" presStyleCnt="0"/>
      <dgm:spPr/>
    </dgm:pt>
    <dgm:pt modelId="{09CCBF0B-166E-486B-A226-5737716CB735}" type="pres">
      <dgm:prSet presAssocID="{F7AE16BE-0C8D-47FA-B4A2-C6FA21A78945}" presName="composite" presStyleCnt="0"/>
      <dgm:spPr/>
    </dgm:pt>
    <dgm:pt modelId="{FBBA8402-1A1D-4863-8449-D573E2BA469E}" type="pres">
      <dgm:prSet presAssocID="{F7AE16BE-0C8D-47FA-B4A2-C6FA21A78945}" presName="ParentText" presStyleLbl="node1" presStyleIdx="3" presStyleCnt="4">
        <dgm:presLayoutVars>
          <dgm:chMax val="1"/>
          <dgm:chPref val="1"/>
          <dgm:bulletEnabled val="1"/>
        </dgm:presLayoutVars>
      </dgm:prSet>
      <dgm:spPr/>
    </dgm:pt>
    <dgm:pt modelId="{FBF3AE8D-F09E-460C-96E3-B0AE19E9C482}" type="pres">
      <dgm:prSet presAssocID="{F7AE16BE-0C8D-47FA-B4A2-C6FA21A78945}" presName="FinalChildText" presStyleLbl="revTx" presStyleIdx="3" presStyleCnt="4" custScaleX="201791" custLinFactNeighborX="57710" custLinFactNeighborY="-989">
        <dgm:presLayoutVars>
          <dgm:chMax val="0"/>
          <dgm:chPref val="0"/>
          <dgm:bulletEnabled val="1"/>
        </dgm:presLayoutVars>
      </dgm:prSet>
      <dgm:spPr/>
    </dgm:pt>
  </dgm:ptLst>
  <dgm:cxnLst>
    <dgm:cxn modelId="{93F83120-5BBB-4DDD-AC1C-D9CB2C3E5123}" srcId="{E9F29DBE-166B-450E-85B7-B5015659E172}" destId="{F9A4BC16-3E9A-4C08-B5F0-D673076533F9}" srcOrd="2" destOrd="0" parTransId="{77211CD1-D6F2-448A-B5E2-93461E7A8CF3}" sibTransId="{4F85785F-B7DB-4842-BDA9-4B0DF93974ED}"/>
    <dgm:cxn modelId="{57746C3D-280E-4451-A7C6-C8EC97CFAF54}" type="presOf" srcId="{0F391345-885F-409A-A9D5-4C461F892DCB}" destId="{68F54165-F072-4146-B191-55BEA519F739}" srcOrd="0" destOrd="0" presId="urn:microsoft.com/office/officeart/2005/8/layout/StepDownProcess"/>
    <dgm:cxn modelId="{783DA95B-B181-4413-AD6B-500822456AD8}" srcId="{F7AE16BE-0C8D-47FA-B4A2-C6FA21A78945}" destId="{F3FC2F0E-9767-484F-AA79-CF8C87393779}" srcOrd="0" destOrd="0" parTransId="{AE15E5CB-D70B-487A-8DCB-9D737431AD9A}" sibTransId="{A5153EA6-B7AB-4C3B-B308-0AD31A0D575D}"/>
    <dgm:cxn modelId="{AFCA7643-D28F-42B0-91D7-02CCCB9FA836}" type="presOf" srcId="{F9A4BC16-3E9A-4C08-B5F0-D673076533F9}" destId="{487E53D8-BE87-4359-AA6C-7E39D42FD6A0}" srcOrd="0" destOrd="0" presId="urn:microsoft.com/office/officeart/2005/8/layout/StepDownProcess"/>
    <dgm:cxn modelId="{19F1D746-B3AA-43D9-9947-B4C2564701ED}" srcId="{E9F29DBE-166B-450E-85B7-B5015659E172}" destId="{DABB5441-3707-4AE7-9F76-8F4F683EE17A}" srcOrd="1" destOrd="0" parTransId="{C8100D7E-D1F7-4340-9753-C873638955A2}" sibTransId="{1CAAA03E-88BE-4DB5-9579-DC2038B1EC26}"/>
    <dgm:cxn modelId="{7A315A4B-EFBA-4805-8C49-F4DC4FF1B69E}" srcId="{E9F29DBE-166B-450E-85B7-B5015659E172}" destId="{F7AE16BE-0C8D-47FA-B4A2-C6FA21A78945}" srcOrd="3" destOrd="0" parTransId="{7DA285AC-DFA4-4D62-AA3B-E601691F5240}" sibTransId="{DCB6A675-2EC7-4609-BF2F-65C6B754DB2D}"/>
    <dgm:cxn modelId="{C158C573-636A-4F4E-B6C6-2FB63A47DF23}" srcId="{16199906-4386-4AD3-88BF-CD9319442661}" destId="{0F391345-885F-409A-A9D5-4C461F892DCB}" srcOrd="0" destOrd="0" parTransId="{DD775277-28CC-49A5-9045-FFBC758ABEA9}" sibTransId="{2FEC2D89-9D2B-4091-8F70-6E406BF89318}"/>
    <dgm:cxn modelId="{D6D47774-86DE-408A-A230-1E064F57D3ED}" srcId="{E9F29DBE-166B-450E-85B7-B5015659E172}" destId="{16199906-4386-4AD3-88BF-CD9319442661}" srcOrd="0" destOrd="0" parTransId="{914FE649-CC1F-4832-BA18-12F2310F2742}" sibTransId="{48D2FE52-6067-4F79-A425-F72646CD529A}"/>
    <dgm:cxn modelId="{9EFC9F79-EC19-465E-86D0-FDC6B6D228A6}" type="presOf" srcId="{E9F29DBE-166B-450E-85B7-B5015659E172}" destId="{CE6CAA63-E624-485D-A942-C5F0B7E13F9D}" srcOrd="0" destOrd="0" presId="urn:microsoft.com/office/officeart/2005/8/layout/StepDownProcess"/>
    <dgm:cxn modelId="{E4118495-1B8A-4748-88AF-1C84F143D872}" type="presOf" srcId="{E9E9721C-C48C-4847-91EE-67334B0024EE}" destId="{E2AA05CD-62A2-4E09-9407-4BE906864DC4}" srcOrd="0" destOrd="0" presId="urn:microsoft.com/office/officeart/2005/8/layout/StepDownProcess"/>
    <dgm:cxn modelId="{6656EAA3-467E-43FA-9B33-D60456074DA6}" type="presOf" srcId="{F7AE16BE-0C8D-47FA-B4A2-C6FA21A78945}" destId="{FBBA8402-1A1D-4863-8449-D573E2BA469E}" srcOrd="0" destOrd="0" presId="urn:microsoft.com/office/officeart/2005/8/layout/StepDownProcess"/>
    <dgm:cxn modelId="{AD9557AC-82D7-4CD1-805D-78898C7BA4FC}" type="presOf" srcId="{D6FC90E7-C771-407A-B88E-A9611F499EB4}" destId="{A789CBDB-219A-4F4A-A590-CE89A0D73EDB}" srcOrd="0" destOrd="0" presId="urn:microsoft.com/office/officeart/2005/8/layout/StepDownProcess"/>
    <dgm:cxn modelId="{0D4FBAB5-C028-4F5E-8B40-9C84E9C2238E}" type="presOf" srcId="{16199906-4386-4AD3-88BF-CD9319442661}" destId="{95628424-6953-4FD7-93E0-11255112EC7E}" srcOrd="0" destOrd="0" presId="urn:microsoft.com/office/officeart/2005/8/layout/StepDownProcess"/>
    <dgm:cxn modelId="{B2F35CB9-95C1-4B92-97AC-B3F99A480D56}" srcId="{F9A4BC16-3E9A-4C08-B5F0-D673076533F9}" destId="{D6FC90E7-C771-407A-B88E-A9611F499EB4}" srcOrd="0" destOrd="0" parTransId="{3FE7624F-6AB7-4BB6-BDD9-D8914432EF46}" sibTransId="{41DFC7F0-9426-4EC6-837D-25771B49B432}"/>
    <dgm:cxn modelId="{4C7646CF-E31E-47C7-86C6-A3828B14A8CA}" type="presOf" srcId="{F3FC2F0E-9767-484F-AA79-CF8C87393779}" destId="{FBF3AE8D-F09E-460C-96E3-B0AE19E9C482}" srcOrd="0" destOrd="0" presId="urn:microsoft.com/office/officeart/2005/8/layout/StepDownProcess"/>
    <dgm:cxn modelId="{244381D4-179D-4C5A-8D33-B4E1B6774592}" srcId="{DABB5441-3707-4AE7-9F76-8F4F683EE17A}" destId="{E9E9721C-C48C-4847-91EE-67334B0024EE}" srcOrd="0" destOrd="0" parTransId="{D271864B-DCE0-462F-B1D4-C634DE36A115}" sibTransId="{7AA0AC29-25CD-416F-9B6D-D8F6255059E9}"/>
    <dgm:cxn modelId="{6082CCFE-A582-48E2-B345-C5265860A219}" type="presOf" srcId="{DABB5441-3707-4AE7-9F76-8F4F683EE17A}" destId="{69563317-7AF9-40A0-96E0-87A1160D1F62}" srcOrd="0" destOrd="0" presId="urn:microsoft.com/office/officeart/2005/8/layout/StepDownProcess"/>
    <dgm:cxn modelId="{7CD3F093-C306-4A82-A874-3A4665CE6A01}" type="presParOf" srcId="{CE6CAA63-E624-485D-A942-C5F0B7E13F9D}" destId="{AAC13258-F4D4-40F1-AA67-BCCBF7841DCD}" srcOrd="0" destOrd="0" presId="urn:microsoft.com/office/officeart/2005/8/layout/StepDownProcess"/>
    <dgm:cxn modelId="{F3F4C268-FA6D-4E8C-836A-6E4A08AC205D}" type="presParOf" srcId="{AAC13258-F4D4-40F1-AA67-BCCBF7841DCD}" destId="{C258FC61-DFD0-4E3B-A420-342E1CA8126D}" srcOrd="0" destOrd="0" presId="urn:microsoft.com/office/officeart/2005/8/layout/StepDownProcess"/>
    <dgm:cxn modelId="{967ACBE8-01D1-4AA0-A106-2C5DD763FF7F}" type="presParOf" srcId="{AAC13258-F4D4-40F1-AA67-BCCBF7841DCD}" destId="{95628424-6953-4FD7-93E0-11255112EC7E}" srcOrd="1" destOrd="0" presId="urn:microsoft.com/office/officeart/2005/8/layout/StepDownProcess"/>
    <dgm:cxn modelId="{D1FA2C68-1CD3-4950-8F2B-476E671525D2}" type="presParOf" srcId="{AAC13258-F4D4-40F1-AA67-BCCBF7841DCD}" destId="{68F54165-F072-4146-B191-55BEA519F739}" srcOrd="2" destOrd="0" presId="urn:microsoft.com/office/officeart/2005/8/layout/StepDownProcess"/>
    <dgm:cxn modelId="{0485DF24-D501-4E42-91F9-ABACA34EA97D}" type="presParOf" srcId="{CE6CAA63-E624-485D-A942-C5F0B7E13F9D}" destId="{138EF351-9B3E-4262-A1E8-2BBEB4A9D5FF}" srcOrd="1" destOrd="0" presId="urn:microsoft.com/office/officeart/2005/8/layout/StepDownProcess"/>
    <dgm:cxn modelId="{5B23464D-4AC3-4696-B61E-7C14398FBA27}" type="presParOf" srcId="{CE6CAA63-E624-485D-A942-C5F0B7E13F9D}" destId="{928A9714-0913-42B9-98C0-89D635F14151}" srcOrd="2" destOrd="0" presId="urn:microsoft.com/office/officeart/2005/8/layout/StepDownProcess"/>
    <dgm:cxn modelId="{DDF0B404-431E-483C-A9E7-457BE71E61E4}" type="presParOf" srcId="{928A9714-0913-42B9-98C0-89D635F14151}" destId="{4DFB115F-33C3-4A63-8F6F-BA0FFE740D97}" srcOrd="0" destOrd="0" presId="urn:microsoft.com/office/officeart/2005/8/layout/StepDownProcess"/>
    <dgm:cxn modelId="{130A3733-0215-47EC-B432-6C02C5A224D4}" type="presParOf" srcId="{928A9714-0913-42B9-98C0-89D635F14151}" destId="{69563317-7AF9-40A0-96E0-87A1160D1F62}" srcOrd="1" destOrd="0" presId="urn:microsoft.com/office/officeart/2005/8/layout/StepDownProcess"/>
    <dgm:cxn modelId="{DEA56ECA-DB8C-4C95-811D-D06DC4459852}" type="presParOf" srcId="{928A9714-0913-42B9-98C0-89D635F14151}" destId="{E2AA05CD-62A2-4E09-9407-4BE906864DC4}" srcOrd="2" destOrd="0" presId="urn:microsoft.com/office/officeart/2005/8/layout/StepDownProcess"/>
    <dgm:cxn modelId="{78201B69-C948-4E3F-9C3F-4973D39518FD}" type="presParOf" srcId="{CE6CAA63-E624-485D-A942-C5F0B7E13F9D}" destId="{C9A64CF6-BCFE-40E9-A600-C9511FD35EB1}" srcOrd="3" destOrd="0" presId="urn:microsoft.com/office/officeart/2005/8/layout/StepDownProcess"/>
    <dgm:cxn modelId="{F52CC0E9-05A5-46A7-B4DC-C6F050C2149B}" type="presParOf" srcId="{CE6CAA63-E624-485D-A942-C5F0B7E13F9D}" destId="{6675D017-3FF5-4F19-97A2-C49E9CC625D8}" srcOrd="4" destOrd="0" presId="urn:microsoft.com/office/officeart/2005/8/layout/StepDownProcess"/>
    <dgm:cxn modelId="{B9B043EA-BCCC-4D3F-8CCE-2B933226120E}" type="presParOf" srcId="{6675D017-3FF5-4F19-97A2-C49E9CC625D8}" destId="{5D9045A3-EC6F-4E2E-9E32-83D3A4AA74FA}" srcOrd="0" destOrd="0" presId="urn:microsoft.com/office/officeart/2005/8/layout/StepDownProcess"/>
    <dgm:cxn modelId="{8CDC6447-3FB1-4209-A897-9D7D0653CCFB}" type="presParOf" srcId="{6675D017-3FF5-4F19-97A2-C49E9CC625D8}" destId="{487E53D8-BE87-4359-AA6C-7E39D42FD6A0}" srcOrd="1" destOrd="0" presId="urn:microsoft.com/office/officeart/2005/8/layout/StepDownProcess"/>
    <dgm:cxn modelId="{DFEA3912-C2AC-4846-A1F6-401CB1ABA397}" type="presParOf" srcId="{6675D017-3FF5-4F19-97A2-C49E9CC625D8}" destId="{A789CBDB-219A-4F4A-A590-CE89A0D73EDB}" srcOrd="2" destOrd="0" presId="urn:microsoft.com/office/officeart/2005/8/layout/StepDownProcess"/>
    <dgm:cxn modelId="{1E564B93-89EE-49DC-94A3-08A37F301C31}" type="presParOf" srcId="{CE6CAA63-E624-485D-A942-C5F0B7E13F9D}" destId="{D3D58AB5-441A-41EF-8EF7-007ED9F0D076}" srcOrd="5" destOrd="0" presId="urn:microsoft.com/office/officeart/2005/8/layout/StepDownProcess"/>
    <dgm:cxn modelId="{BD7BA761-004D-4605-96D1-950281FBCA85}" type="presParOf" srcId="{CE6CAA63-E624-485D-A942-C5F0B7E13F9D}" destId="{09CCBF0B-166E-486B-A226-5737716CB735}" srcOrd="6" destOrd="0" presId="urn:microsoft.com/office/officeart/2005/8/layout/StepDownProcess"/>
    <dgm:cxn modelId="{F193E6D4-06D1-4A29-B54C-FE2F0E59556A}" type="presParOf" srcId="{09CCBF0B-166E-486B-A226-5737716CB735}" destId="{FBBA8402-1A1D-4863-8449-D573E2BA469E}" srcOrd="0" destOrd="0" presId="urn:microsoft.com/office/officeart/2005/8/layout/StepDownProcess"/>
    <dgm:cxn modelId="{D191DE93-EDD2-4566-A790-95F72B37CF93}" type="presParOf" srcId="{09CCBF0B-166E-486B-A226-5737716CB735}" destId="{FBF3AE8D-F09E-460C-96E3-B0AE19E9C482}"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332F63-CCE8-4ACC-9901-DB04AC444125}"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4716E82E-D320-4207-9475-B0EBCA67B02A}">
      <dgm:prSet phldrT="[Text]"/>
      <dgm:spPr/>
      <dgm:t>
        <a:bodyPr/>
        <a:lstStyle/>
        <a:p>
          <a:r>
            <a:rPr lang="en-US" dirty="0"/>
            <a:t>Strategic</a:t>
          </a:r>
        </a:p>
      </dgm:t>
    </dgm:pt>
    <dgm:pt modelId="{FE9FCA05-A5E8-4387-87B7-B79D8A1EE1D5}" type="parTrans" cxnId="{A8DD6251-9B97-46E9-88E9-0FE33E97C12F}">
      <dgm:prSet/>
      <dgm:spPr/>
      <dgm:t>
        <a:bodyPr/>
        <a:lstStyle/>
        <a:p>
          <a:endParaRPr lang="en-US"/>
        </a:p>
      </dgm:t>
    </dgm:pt>
    <dgm:pt modelId="{F3972BF8-AEE6-4317-B46B-8370EF5B20D7}" type="sibTrans" cxnId="{A8DD6251-9B97-46E9-88E9-0FE33E97C12F}">
      <dgm:prSet/>
      <dgm:spPr/>
      <dgm:t>
        <a:bodyPr/>
        <a:lstStyle/>
        <a:p>
          <a:endParaRPr lang="en-US"/>
        </a:p>
      </dgm:t>
    </dgm:pt>
    <dgm:pt modelId="{B9CA8556-0DE9-4771-B699-057EE53DDEA0}">
      <dgm:prSet phldrT="[Text]"/>
      <dgm:spPr/>
      <dgm:t>
        <a:bodyPr/>
        <a:lstStyle/>
        <a:p>
          <a:r>
            <a:rPr lang="en-US" dirty="0"/>
            <a:t>Cost Effective</a:t>
          </a:r>
        </a:p>
      </dgm:t>
    </dgm:pt>
    <dgm:pt modelId="{D37A913F-E987-4707-BA78-FC2350915BEB}" type="parTrans" cxnId="{7BFF3E70-EFFA-497B-96BE-AC5FA87F8C27}">
      <dgm:prSet/>
      <dgm:spPr/>
      <dgm:t>
        <a:bodyPr/>
        <a:lstStyle/>
        <a:p>
          <a:endParaRPr lang="en-US"/>
        </a:p>
      </dgm:t>
    </dgm:pt>
    <dgm:pt modelId="{41E11348-FB86-479D-B07A-6BE1CB0429B8}" type="sibTrans" cxnId="{7BFF3E70-EFFA-497B-96BE-AC5FA87F8C27}">
      <dgm:prSet/>
      <dgm:spPr/>
      <dgm:t>
        <a:bodyPr/>
        <a:lstStyle/>
        <a:p>
          <a:endParaRPr lang="en-US"/>
        </a:p>
      </dgm:t>
    </dgm:pt>
    <dgm:pt modelId="{6A9C6F29-77A6-4544-A504-DC9E04328231}">
      <dgm:prSet phldrT="[Text]"/>
      <dgm:spPr/>
      <dgm:t>
        <a:bodyPr/>
        <a:lstStyle/>
        <a:p>
          <a:r>
            <a:rPr lang="en-US" dirty="0"/>
            <a:t>Inclusive</a:t>
          </a:r>
        </a:p>
      </dgm:t>
    </dgm:pt>
    <dgm:pt modelId="{77D6900E-CCB5-49FA-9A00-DE93B98F4BAA}" type="parTrans" cxnId="{E909F205-07B7-495D-BE86-B9F82622717A}">
      <dgm:prSet/>
      <dgm:spPr/>
      <dgm:t>
        <a:bodyPr/>
        <a:lstStyle/>
        <a:p>
          <a:endParaRPr lang="en-US"/>
        </a:p>
      </dgm:t>
    </dgm:pt>
    <dgm:pt modelId="{C51ACAA2-2F24-49EC-9DB8-D89814A85780}" type="sibTrans" cxnId="{E909F205-07B7-495D-BE86-B9F82622717A}">
      <dgm:prSet/>
      <dgm:spPr/>
      <dgm:t>
        <a:bodyPr/>
        <a:lstStyle/>
        <a:p>
          <a:endParaRPr lang="en-US"/>
        </a:p>
      </dgm:t>
    </dgm:pt>
    <dgm:pt modelId="{2FEC2D4B-36CE-4857-8A97-B65AB6A8F784}">
      <dgm:prSet phldrT="[Text]"/>
      <dgm:spPr/>
      <dgm:t>
        <a:bodyPr/>
        <a:lstStyle/>
        <a:p>
          <a:r>
            <a:rPr lang="en-US" dirty="0"/>
            <a:t>Comprehensive</a:t>
          </a:r>
        </a:p>
      </dgm:t>
    </dgm:pt>
    <dgm:pt modelId="{44D516EA-4C5E-4B8F-BDC1-F9AC3A32E45A}" type="parTrans" cxnId="{E10A3E06-B7FD-4561-8ADC-C1196B1DE11E}">
      <dgm:prSet/>
      <dgm:spPr/>
      <dgm:t>
        <a:bodyPr/>
        <a:lstStyle/>
        <a:p>
          <a:endParaRPr lang="en-US"/>
        </a:p>
      </dgm:t>
    </dgm:pt>
    <dgm:pt modelId="{00291AE0-7C91-4AC0-88A4-B8573B28C7D8}" type="sibTrans" cxnId="{E10A3E06-B7FD-4561-8ADC-C1196B1DE11E}">
      <dgm:prSet/>
      <dgm:spPr/>
      <dgm:t>
        <a:bodyPr/>
        <a:lstStyle/>
        <a:p>
          <a:endParaRPr lang="en-US"/>
        </a:p>
      </dgm:t>
    </dgm:pt>
    <dgm:pt modelId="{E4AFD08C-712A-4259-9575-95CA5489ED09}">
      <dgm:prSet phldrT="[Text]"/>
      <dgm:spPr/>
      <dgm:t>
        <a:bodyPr/>
        <a:lstStyle/>
        <a:p>
          <a:r>
            <a:rPr lang="en-US" dirty="0"/>
            <a:t>Best Practice</a:t>
          </a:r>
        </a:p>
      </dgm:t>
    </dgm:pt>
    <dgm:pt modelId="{F89AA6B6-56DC-4C24-8882-128A8989239B}" type="parTrans" cxnId="{4A542AB9-7687-441D-8B75-49ADB2116DCB}">
      <dgm:prSet/>
      <dgm:spPr/>
      <dgm:t>
        <a:bodyPr/>
        <a:lstStyle/>
        <a:p>
          <a:endParaRPr lang="en-US"/>
        </a:p>
      </dgm:t>
    </dgm:pt>
    <dgm:pt modelId="{0FCCAEED-6998-4D11-A804-7EABEEA3D365}" type="sibTrans" cxnId="{4A542AB9-7687-441D-8B75-49ADB2116DCB}">
      <dgm:prSet/>
      <dgm:spPr/>
      <dgm:t>
        <a:bodyPr/>
        <a:lstStyle/>
        <a:p>
          <a:endParaRPr lang="en-US"/>
        </a:p>
      </dgm:t>
    </dgm:pt>
    <dgm:pt modelId="{9C479D2D-4021-437C-BE91-E28A38D53421}" type="pres">
      <dgm:prSet presAssocID="{11332F63-CCE8-4ACC-9901-DB04AC444125}" presName="Name0" presStyleCnt="0">
        <dgm:presLayoutVars>
          <dgm:dir/>
          <dgm:resizeHandles val="exact"/>
        </dgm:presLayoutVars>
      </dgm:prSet>
      <dgm:spPr/>
    </dgm:pt>
    <dgm:pt modelId="{3E44DDD6-446E-41A6-B421-2FC60ADD8791}" type="pres">
      <dgm:prSet presAssocID="{11332F63-CCE8-4ACC-9901-DB04AC444125}" presName="cycle" presStyleCnt="0"/>
      <dgm:spPr/>
    </dgm:pt>
    <dgm:pt modelId="{B61CD543-301F-4108-BF32-B5D3D5BB55DF}" type="pres">
      <dgm:prSet presAssocID="{4716E82E-D320-4207-9475-B0EBCA67B02A}" presName="nodeFirstNode" presStyleLbl="node1" presStyleIdx="0" presStyleCnt="5">
        <dgm:presLayoutVars>
          <dgm:bulletEnabled val="1"/>
        </dgm:presLayoutVars>
      </dgm:prSet>
      <dgm:spPr/>
    </dgm:pt>
    <dgm:pt modelId="{EF833FE0-2876-4011-92F2-8CFD867EC70B}" type="pres">
      <dgm:prSet presAssocID="{F3972BF8-AEE6-4317-B46B-8370EF5B20D7}" presName="sibTransFirstNode" presStyleLbl="bgShp" presStyleIdx="0" presStyleCnt="1"/>
      <dgm:spPr/>
    </dgm:pt>
    <dgm:pt modelId="{B82BD78E-4E84-4CDF-8693-B76B9C4FB4B4}" type="pres">
      <dgm:prSet presAssocID="{B9CA8556-0DE9-4771-B699-057EE53DDEA0}" presName="nodeFollowingNodes" presStyleLbl="node1" presStyleIdx="1" presStyleCnt="5">
        <dgm:presLayoutVars>
          <dgm:bulletEnabled val="1"/>
        </dgm:presLayoutVars>
      </dgm:prSet>
      <dgm:spPr/>
    </dgm:pt>
    <dgm:pt modelId="{5C0C54EB-077A-4B31-B794-C813142E46A1}" type="pres">
      <dgm:prSet presAssocID="{6A9C6F29-77A6-4544-A504-DC9E04328231}" presName="nodeFollowingNodes" presStyleLbl="node1" presStyleIdx="2" presStyleCnt="5">
        <dgm:presLayoutVars>
          <dgm:bulletEnabled val="1"/>
        </dgm:presLayoutVars>
      </dgm:prSet>
      <dgm:spPr/>
    </dgm:pt>
    <dgm:pt modelId="{A6C48AEC-61A3-4F88-B7CC-2EBF05D94249}" type="pres">
      <dgm:prSet presAssocID="{2FEC2D4B-36CE-4857-8A97-B65AB6A8F784}" presName="nodeFollowingNodes" presStyleLbl="node1" presStyleIdx="3" presStyleCnt="5">
        <dgm:presLayoutVars>
          <dgm:bulletEnabled val="1"/>
        </dgm:presLayoutVars>
      </dgm:prSet>
      <dgm:spPr/>
    </dgm:pt>
    <dgm:pt modelId="{DDF4B2D5-84B5-4758-9772-F75DEDF4FC97}" type="pres">
      <dgm:prSet presAssocID="{E4AFD08C-712A-4259-9575-95CA5489ED09}" presName="nodeFollowingNodes" presStyleLbl="node1" presStyleIdx="4" presStyleCnt="5">
        <dgm:presLayoutVars>
          <dgm:bulletEnabled val="1"/>
        </dgm:presLayoutVars>
      </dgm:prSet>
      <dgm:spPr/>
    </dgm:pt>
  </dgm:ptLst>
  <dgm:cxnLst>
    <dgm:cxn modelId="{E909F205-07B7-495D-BE86-B9F82622717A}" srcId="{11332F63-CCE8-4ACC-9901-DB04AC444125}" destId="{6A9C6F29-77A6-4544-A504-DC9E04328231}" srcOrd="2" destOrd="0" parTransId="{77D6900E-CCB5-49FA-9A00-DE93B98F4BAA}" sibTransId="{C51ACAA2-2F24-49EC-9DB8-D89814A85780}"/>
    <dgm:cxn modelId="{E10A3E06-B7FD-4561-8ADC-C1196B1DE11E}" srcId="{11332F63-CCE8-4ACC-9901-DB04AC444125}" destId="{2FEC2D4B-36CE-4857-8A97-B65AB6A8F784}" srcOrd="3" destOrd="0" parTransId="{44D516EA-4C5E-4B8F-BDC1-F9AC3A32E45A}" sibTransId="{00291AE0-7C91-4AC0-88A4-B8573B28C7D8}"/>
    <dgm:cxn modelId="{33BE7F37-DA21-4DCF-AB18-AD13D22CBEDF}" type="presOf" srcId="{2FEC2D4B-36CE-4857-8A97-B65AB6A8F784}" destId="{A6C48AEC-61A3-4F88-B7CC-2EBF05D94249}" srcOrd="0" destOrd="0" presId="urn:microsoft.com/office/officeart/2005/8/layout/cycle3"/>
    <dgm:cxn modelId="{2170E966-840F-4336-8FCF-931D1CC60825}" type="presOf" srcId="{11332F63-CCE8-4ACC-9901-DB04AC444125}" destId="{9C479D2D-4021-437C-BE91-E28A38D53421}" srcOrd="0" destOrd="0" presId="urn:microsoft.com/office/officeart/2005/8/layout/cycle3"/>
    <dgm:cxn modelId="{7BFF3E70-EFFA-497B-96BE-AC5FA87F8C27}" srcId="{11332F63-CCE8-4ACC-9901-DB04AC444125}" destId="{B9CA8556-0DE9-4771-B699-057EE53DDEA0}" srcOrd="1" destOrd="0" parTransId="{D37A913F-E987-4707-BA78-FC2350915BEB}" sibTransId="{41E11348-FB86-479D-B07A-6BE1CB0429B8}"/>
    <dgm:cxn modelId="{A8DD6251-9B97-46E9-88E9-0FE33E97C12F}" srcId="{11332F63-CCE8-4ACC-9901-DB04AC444125}" destId="{4716E82E-D320-4207-9475-B0EBCA67B02A}" srcOrd="0" destOrd="0" parTransId="{FE9FCA05-A5E8-4387-87B7-B79D8A1EE1D5}" sibTransId="{F3972BF8-AEE6-4317-B46B-8370EF5B20D7}"/>
    <dgm:cxn modelId="{02E26E59-587E-4E36-96CC-203C2322B53F}" type="presOf" srcId="{6A9C6F29-77A6-4544-A504-DC9E04328231}" destId="{5C0C54EB-077A-4B31-B794-C813142E46A1}" srcOrd="0" destOrd="0" presId="urn:microsoft.com/office/officeart/2005/8/layout/cycle3"/>
    <dgm:cxn modelId="{007A0B7D-7F9F-4C5D-A2B4-B8EFCA3DBF3F}" type="presOf" srcId="{B9CA8556-0DE9-4771-B699-057EE53DDEA0}" destId="{B82BD78E-4E84-4CDF-8693-B76B9C4FB4B4}" srcOrd="0" destOrd="0" presId="urn:microsoft.com/office/officeart/2005/8/layout/cycle3"/>
    <dgm:cxn modelId="{9CE60B7F-0877-48D4-B5AA-AF4831261373}" type="presOf" srcId="{E4AFD08C-712A-4259-9575-95CA5489ED09}" destId="{DDF4B2D5-84B5-4758-9772-F75DEDF4FC97}" srcOrd="0" destOrd="0" presId="urn:microsoft.com/office/officeart/2005/8/layout/cycle3"/>
    <dgm:cxn modelId="{CC014D83-55D8-475A-A203-EB21E78BABA4}" type="presOf" srcId="{F3972BF8-AEE6-4317-B46B-8370EF5B20D7}" destId="{EF833FE0-2876-4011-92F2-8CFD867EC70B}" srcOrd="0" destOrd="0" presId="urn:microsoft.com/office/officeart/2005/8/layout/cycle3"/>
    <dgm:cxn modelId="{DF88C8AE-B4C6-445F-A1BB-8450B29CCA34}" type="presOf" srcId="{4716E82E-D320-4207-9475-B0EBCA67B02A}" destId="{B61CD543-301F-4108-BF32-B5D3D5BB55DF}" srcOrd="0" destOrd="0" presId="urn:microsoft.com/office/officeart/2005/8/layout/cycle3"/>
    <dgm:cxn modelId="{4A542AB9-7687-441D-8B75-49ADB2116DCB}" srcId="{11332F63-CCE8-4ACC-9901-DB04AC444125}" destId="{E4AFD08C-712A-4259-9575-95CA5489ED09}" srcOrd="4" destOrd="0" parTransId="{F89AA6B6-56DC-4C24-8882-128A8989239B}" sibTransId="{0FCCAEED-6998-4D11-A804-7EABEEA3D365}"/>
    <dgm:cxn modelId="{4F3928E5-EED2-406C-842D-9234D9793F6B}" type="presParOf" srcId="{9C479D2D-4021-437C-BE91-E28A38D53421}" destId="{3E44DDD6-446E-41A6-B421-2FC60ADD8791}" srcOrd="0" destOrd="0" presId="urn:microsoft.com/office/officeart/2005/8/layout/cycle3"/>
    <dgm:cxn modelId="{0D245077-3B97-474B-92DD-BF249964E426}" type="presParOf" srcId="{3E44DDD6-446E-41A6-B421-2FC60ADD8791}" destId="{B61CD543-301F-4108-BF32-B5D3D5BB55DF}" srcOrd="0" destOrd="0" presId="urn:microsoft.com/office/officeart/2005/8/layout/cycle3"/>
    <dgm:cxn modelId="{79A5D42E-42C1-4716-8251-90066F4ED985}" type="presParOf" srcId="{3E44DDD6-446E-41A6-B421-2FC60ADD8791}" destId="{EF833FE0-2876-4011-92F2-8CFD867EC70B}" srcOrd="1" destOrd="0" presId="urn:microsoft.com/office/officeart/2005/8/layout/cycle3"/>
    <dgm:cxn modelId="{549F3FB6-7924-4BA7-AD0D-4DE8A248483B}" type="presParOf" srcId="{3E44DDD6-446E-41A6-B421-2FC60ADD8791}" destId="{B82BD78E-4E84-4CDF-8693-B76B9C4FB4B4}" srcOrd="2" destOrd="0" presId="urn:microsoft.com/office/officeart/2005/8/layout/cycle3"/>
    <dgm:cxn modelId="{C3B349A3-99A0-4329-89DF-3F3E9BCF1109}" type="presParOf" srcId="{3E44DDD6-446E-41A6-B421-2FC60ADD8791}" destId="{5C0C54EB-077A-4B31-B794-C813142E46A1}" srcOrd="3" destOrd="0" presId="urn:microsoft.com/office/officeart/2005/8/layout/cycle3"/>
    <dgm:cxn modelId="{7F7C94EC-C495-486C-92FE-426646821934}" type="presParOf" srcId="{3E44DDD6-446E-41A6-B421-2FC60ADD8791}" destId="{A6C48AEC-61A3-4F88-B7CC-2EBF05D94249}" srcOrd="4" destOrd="0" presId="urn:microsoft.com/office/officeart/2005/8/layout/cycle3"/>
    <dgm:cxn modelId="{8BAF1A2A-DA76-415A-A4F9-94FB6ABE766D}" type="presParOf" srcId="{3E44DDD6-446E-41A6-B421-2FC60ADD8791}" destId="{DDF4B2D5-84B5-4758-9772-F75DEDF4FC9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419BB6-405A-46B0-8CA9-56F3C6ADE17B}"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6B090BC1-7D8D-4BDE-B59B-6441C3A026CA}">
      <dgm:prSet phldrT="[Text]"/>
      <dgm:spPr/>
      <dgm:t>
        <a:bodyPr/>
        <a:lstStyle/>
        <a:p>
          <a:r>
            <a:rPr lang="en-US" b="1" dirty="0"/>
            <a:t>FY21</a:t>
          </a:r>
          <a:r>
            <a:rPr lang="en-US" dirty="0"/>
            <a:t> – Driven by Covid/Global Recession</a:t>
          </a:r>
        </a:p>
      </dgm:t>
    </dgm:pt>
    <dgm:pt modelId="{F97FE968-D744-4159-8676-168617D36FE0}" type="parTrans" cxnId="{B2444F34-14B6-4621-AF19-EE4C9E15719D}">
      <dgm:prSet/>
      <dgm:spPr/>
      <dgm:t>
        <a:bodyPr/>
        <a:lstStyle/>
        <a:p>
          <a:endParaRPr lang="en-US"/>
        </a:p>
      </dgm:t>
    </dgm:pt>
    <dgm:pt modelId="{177184A1-F544-46A8-834A-63CE4B08B759}" type="sibTrans" cxnId="{B2444F34-14B6-4621-AF19-EE4C9E15719D}">
      <dgm:prSet/>
      <dgm:spPr/>
      <dgm:t>
        <a:bodyPr/>
        <a:lstStyle/>
        <a:p>
          <a:endParaRPr lang="en-US"/>
        </a:p>
      </dgm:t>
    </dgm:pt>
    <dgm:pt modelId="{A9C5596A-DF93-40BD-B03E-71CE5F078C4C}">
      <dgm:prSet phldrT="[Text]"/>
      <dgm:spPr/>
      <dgm:t>
        <a:bodyPr/>
        <a:lstStyle/>
        <a:p>
          <a:r>
            <a:rPr lang="en-US" b="1" dirty="0"/>
            <a:t>FY22</a:t>
          </a:r>
          <a:r>
            <a:rPr lang="en-US" dirty="0"/>
            <a:t> – Cautious &amp; Conservative Increases</a:t>
          </a:r>
        </a:p>
      </dgm:t>
    </dgm:pt>
    <dgm:pt modelId="{09D4DD1C-4F8F-46F5-AE1C-500182604BB3}" type="parTrans" cxnId="{8A00E06C-40EC-4660-A9ED-D4AAEFF38E44}">
      <dgm:prSet/>
      <dgm:spPr/>
      <dgm:t>
        <a:bodyPr/>
        <a:lstStyle/>
        <a:p>
          <a:endParaRPr lang="en-US"/>
        </a:p>
      </dgm:t>
    </dgm:pt>
    <dgm:pt modelId="{E8AA6804-4FED-427E-A7FB-2C98C8D919FA}" type="sibTrans" cxnId="{8A00E06C-40EC-4660-A9ED-D4AAEFF38E44}">
      <dgm:prSet/>
      <dgm:spPr/>
      <dgm:t>
        <a:bodyPr/>
        <a:lstStyle/>
        <a:p>
          <a:endParaRPr lang="en-US"/>
        </a:p>
      </dgm:t>
    </dgm:pt>
    <dgm:pt modelId="{76E1AB89-20BD-4905-ABAC-0F8017379A09}">
      <dgm:prSet phldrT="[Text]"/>
      <dgm:spPr/>
      <dgm:t>
        <a:bodyPr/>
        <a:lstStyle/>
        <a:p>
          <a:r>
            <a:rPr lang="en-US" dirty="0"/>
            <a:t>Restoring critical cuts from previous fiscal year</a:t>
          </a:r>
        </a:p>
      </dgm:t>
    </dgm:pt>
    <dgm:pt modelId="{1ECD45A4-CB70-491E-B741-4E4930F81360}" type="parTrans" cxnId="{22626137-31E5-4D70-A40B-31271A5311E4}">
      <dgm:prSet/>
      <dgm:spPr/>
      <dgm:t>
        <a:bodyPr/>
        <a:lstStyle/>
        <a:p>
          <a:endParaRPr lang="en-US"/>
        </a:p>
      </dgm:t>
    </dgm:pt>
    <dgm:pt modelId="{29B4F218-670F-4F5C-A228-E725477EA781}" type="sibTrans" cxnId="{22626137-31E5-4D70-A40B-31271A5311E4}">
      <dgm:prSet/>
      <dgm:spPr/>
      <dgm:t>
        <a:bodyPr/>
        <a:lstStyle/>
        <a:p>
          <a:endParaRPr lang="en-US"/>
        </a:p>
      </dgm:t>
    </dgm:pt>
    <dgm:pt modelId="{D1EAEA0A-5D9B-4D10-AC1E-C1434EE2EDB4}">
      <dgm:prSet phldrT="[Text]"/>
      <dgm:spPr/>
      <dgm:t>
        <a:bodyPr/>
        <a:lstStyle/>
        <a:p>
          <a:r>
            <a:rPr lang="en-US" b="1" dirty="0"/>
            <a:t>FY23</a:t>
          </a:r>
          <a:r>
            <a:rPr lang="en-US" dirty="0"/>
            <a:t> – Stabilization </a:t>
          </a:r>
          <a:r>
            <a:rPr lang="en-US" dirty="0" err="1"/>
            <a:t>Mindest</a:t>
          </a:r>
          <a:endParaRPr lang="en-US" dirty="0"/>
        </a:p>
      </dgm:t>
    </dgm:pt>
    <dgm:pt modelId="{2815921A-12FA-467F-B15C-505733191BCA}" type="parTrans" cxnId="{A471DD6C-3F2B-4681-8C32-180E3970EA8B}">
      <dgm:prSet/>
      <dgm:spPr/>
      <dgm:t>
        <a:bodyPr/>
        <a:lstStyle/>
        <a:p>
          <a:endParaRPr lang="en-US"/>
        </a:p>
      </dgm:t>
    </dgm:pt>
    <dgm:pt modelId="{5C70F745-C42D-4978-8F7E-4DCD032BAC2A}" type="sibTrans" cxnId="{A471DD6C-3F2B-4681-8C32-180E3970EA8B}">
      <dgm:prSet/>
      <dgm:spPr/>
      <dgm:t>
        <a:bodyPr/>
        <a:lstStyle/>
        <a:p>
          <a:endParaRPr lang="en-US"/>
        </a:p>
      </dgm:t>
    </dgm:pt>
    <dgm:pt modelId="{3ED00D5A-796E-4923-A24B-9959E968653A}">
      <dgm:prSet phldrT="[Text]"/>
      <dgm:spPr/>
      <dgm:t>
        <a:bodyPr/>
        <a:lstStyle/>
        <a:p>
          <a:r>
            <a:rPr lang="en-US" dirty="0"/>
            <a:t>Historic Sales Tax Highs</a:t>
          </a:r>
        </a:p>
      </dgm:t>
    </dgm:pt>
    <dgm:pt modelId="{21A5F3F8-2E86-42CC-9C2E-015DEFD0F57E}" type="parTrans" cxnId="{10AB496B-D2E6-4139-B93E-33AABE4F264A}">
      <dgm:prSet/>
      <dgm:spPr/>
      <dgm:t>
        <a:bodyPr/>
        <a:lstStyle/>
        <a:p>
          <a:endParaRPr lang="en-US"/>
        </a:p>
      </dgm:t>
    </dgm:pt>
    <dgm:pt modelId="{60C434E0-57E7-49EB-B656-A5AF3AD5595F}" type="sibTrans" cxnId="{10AB496B-D2E6-4139-B93E-33AABE4F264A}">
      <dgm:prSet/>
      <dgm:spPr/>
      <dgm:t>
        <a:bodyPr/>
        <a:lstStyle/>
        <a:p>
          <a:endParaRPr lang="en-US"/>
        </a:p>
      </dgm:t>
    </dgm:pt>
    <dgm:pt modelId="{E3CCC8D4-A5BD-4254-9145-59A32AE0B6CF}">
      <dgm:prSet phldrT="[Text]"/>
      <dgm:spPr/>
      <dgm:t>
        <a:bodyPr/>
        <a:lstStyle/>
        <a:p>
          <a:r>
            <a:rPr lang="en-US" dirty="0"/>
            <a:t>Operating Cuts</a:t>
          </a:r>
        </a:p>
      </dgm:t>
    </dgm:pt>
    <dgm:pt modelId="{97CCF2D8-19A3-4CFB-8C93-CD7186F5EFAC}" type="parTrans" cxnId="{B59A2634-C587-4FC6-A033-6D1BB9B656A3}">
      <dgm:prSet/>
      <dgm:spPr/>
      <dgm:t>
        <a:bodyPr/>
        <a:lstStyle/>
        <a:p>
          <a:endParaRPr lang="en-US"/>
        </a:p>
      </dgm:t>
    </dgm:pt>
    <dgm:pt modelId="{E425842E-5394-453B-B3E4-0250187ACEC8}" type="sibTrans" cxnId="{B59A2634-C587-4FC6-A033-6D1BB9B656A3}">
      <dgm:prSet/>
      <dgm:spPr/>
      <dgm:t>
        <a:bodyPr/>
        <a:lstStyle/>
        <a:p>
          <a:endParaRPr lang="en-US"/>
        </a:p>
      </dgm:t>
    </dgm:pt>
    <dgm:pt modelId="{DFEDA91D-840F-44F3-9631-EE15B8C3796D}">
      <dgm:prSet phldrT="[Text]"/>
      <dgm:spPr/>
      <dgm:t>
        <a:bodyPr/>
        <a:lstStyle/>
        <a:p>
          <a:r>
            <a:rPr lang="en-US" dirty="0"/>
            <a:t>Hiring freezes</a:t>
          </a:r>
        </a:p>
      </dgm:t>
    </dgm:pt>
    <dgm:pt modelId="{31616228-404C-4A7F-B82F-9D676793A33F}" type="parTrans" cxnId="{41F1E99A-211D-4A71-B6FB-311ECC025080}">
      <dgm:prSet/>
      <dgm:spPr/>
      <dgm:t>
        <a:bodyPr/>
        <a:lstStyle/>
        <a:p>
          <a:endParaRPr lang="en-US"/>
        </a:p>
      </dgm:t>
    </dgm:pt>
    <dgm:pt modelId="{80D640E7-A6F5-437E-8D67-509F0DBC900F}" type="sibTrans" cxnId="{41F1E99A-211D-4A71-B6FB-311ECC025080}">
      <dgm:prSet/>
      <dgm:spPr/>
      <dgm:t>
        <a:bodyPr/>
        <a:lstStyle/>
        <a:p>
          <a:endParaRPr lang="en-US"/>
        </a:p>
      </dgm:t>
    </dgm:pt>
    <dgm:pt modelId="{8063999E-5CED-4855-A3BE-5E8E0D049C47}">
      <dgm:prSet phldrT="[Text]"/>
      <dgm:spPr/>
      <dgm:t>
        <a:bodyPr/>
        <a:lstStyle/>
        <a:p>
          <a:r>
            <a:rPr lang="en-US" dirty="0"/>
            <a:t>Capital Deferrals</a:t>
          </a:r>
        </a:p>
      </dgm:t>
    </dgm:pt>
    <dgm:pt modelId="{0BF0E4DE-B31C-4574-B090-01EDAA6886ED}" type="parTrans" cxnId="{68528B81-113D-4048-A6BB-CE7228685CFD}">
      <dgm:prSet/>
      <dgm:spPr/>
      <dgm:t>
        <a:bodyPr/>
        <a:lstStyle/>
        <a:p>
          <a:endParaRPr lang="en-US"/>
        </a:p>
      </dgm:t>
    </dgm:pt>
    <dgm:pt modelId="{E8773CB9-97BC-400F-9BB5-B3F66751878B}" type="sibTrans" cxnId="{68528B81-113D-4048-A6BB-CE7228685CFD}">
      <dgm:prSet/>
      <dgm:spPr/>
      <dgm:t>
        <a:bodyPr/>
        <a:lstStyle/>
        <a:p>
          <a:endParaRPr lang="en-US"/>
        </a:p>
      </dgm:t>
    </dgm:pt>
    <dgm:pt modelId="{516F1A52-75BB-4D83-81F2-8D816A16BE08}">
      <dgm:prSet phldrT="[Text]"/>
      <dgm:spPr/>
      <dgm:t>
        <a:bodyPr/>
        <a:lstStyle/>
        <a:p>
          <a:r>
            <a:rPr lang="en-US" dirty="0"/>
            <a:t>Community Demand for Services</a:t>
          </a:r>
        </a:p>
      </dgm:t>
    </dgm:pt>
    <dgm:pt modelId="{1D31E3DD-A413-41A9-8C31-5A4CDF024009}" type="parTrans" cxnId="{A9B0FD7F-543B-4091-9235-D5B1B998EBB7}">
      <dgm:prSet/>
      <dgm:spPr/>
      <dgm:t>
        <a:bodyPr/>
        <a:lstStyle/>
        <a:p>
          <a:endParaRPr lang="en-US"/>
        </a:p>
      </dgm:t>
    </dgm:pt>
    <dgm:pt modelId="{E108E0F2-AF59-477D-9E6C-5E8377621371}" type="sibTrans" cxnId="{A9B0FD7F-543B-4091-9235-D5B1B998EBB7}">
      <dgm:prSet/>
      <dgm:spPr/>
      <dgm:t>
        <a:bodyPr/>
        <a:lstStyle/>
        <a:p>
          <a:endParaRPr lang="en-US"/>
        </a:p>
      </dgm:t>
    </dgm:pt>
    <dgm:pt modelId="{94BCEB84-EDFD-4421-A0D3-E7E4A30163EC}">
      <dgm:prSet phldrT="[Text]"/>
      <dgm:spPr/>
      <dgm:t>
        <a:bodyPr/>
        <a:lstStyle/>
        <a:p>
          <a:r>
            <a:rPr lang="en-US" dirty="0"/>
            <a:t>Inflation (cost-of-doing business increases)</a:t>
          </a:r>
        </a:p>
      </dgm:t>
    </dgm:pt>
    <dgm:pt modelId="{CCEFA752-3BFC-4202-9633-9DA9CE225C68}" type="parTrans" cxnId="{99B07375-D8D5-4BCF-9136-387C8CF19467}">
      <dgm:prSet/>
      <dgm:spPr/>
      <dgm:t>
        <a:bodyPr/>
        <a:lstStyle/>
        <a:p>
          <a:endParaRPr lang="en-US"/>
        </a:p>
      </dgm:t>
    </dgm:pt>
    <dgm:pt modelId="{4C128CA5-1BC9-4C99-B7A8-CFD8E047AB0F}" type="sibTrans" cxnId="{99B07375-D8D5-4BCF-9136-387C8CF19467}">
      <dgm:prSet/>
      <dgm:spPr/>
      <dgm:t>
        <a:bodyPr/>
        <a:lstStyle/>
        <a:p>
          <a:endParaRPr lang="en-US"/>
        </a:p>
      </dgm:t>
    </dgm:pt>
    <dgm:pt modelId="{CDEE83EE-D756-432C-BFD1-6DA283FC0397}">
      <dgm:prSet phldrT="[Text]"/>
      <dgm:spPr/>
      <dgm:t>
        <a:bodyPr/>
        <a:lstStyle/>
        <a:p>
          <a:endParaRPr lang="en-US" dirty="0"/>
        </a:p>
      </dgm:t>
    </dgm:pt>
    <dgm:pt modelId="{8566644D-8835-4A55-9BCB-70498C18EC2A}" type="parTrans" cxnId="{28A115AA-84EE-4059-8449-4DA3FC377787}">
      <dgm:prSet/>
      <dgm:spPr/>
      <dgm:t>
        <a:bodyPr/>
        <a:lstStyle/>
        <a:p>
          <a:endParaRPr lang="en-US"/>
        </a:p>
      </dgm:t>
    </dgm:pt>
    <dgm:pt modelId="{71BF09E8-DB78-48A1-9C55-42743476C1AA}" type="sibTrans" cxnId="{28A115AA-84EE-4059-8449-4DA3FC377787}">
      <dgm:prSet/>
      <dgm:spPr/>
      <dgm:t>
        <a:bodyPr/>
        <a:lstStyle/>
        <a:p>
          <a:endParaRPr lang="en-US"/>
        </a:p>
      </dgm:t>
    </dgm:pt>
    <dgm:pt modelId="{FC73E659-C9E0-45EA-A967-BD98134BFEF4}">
      <dgm:prSet phldrT="[Text]"/>
      <dgm:spPr/>
      <dgm:t>
        <a:bodyPr/>
        <a:lstStyle/>
        <a:p>
          <a:r>
            <a:rPr lang="en-US" dirty="0"/>
            <a:t>Competitive Pay &amp; Benefits</a:t>
          </a:r>
        </a:p>
      </dgm:t>
    </dgm:pt>
    <dgm:pt modelId="{150065C8-2794-474C-941A-60CFD6062725}" type="parTrans" cxnId="{480D4D77-C207-426A-83DE-1392B7E5DF79}">
      <dgm:prSet/>
      <dgm:spPr/>
      <dgm:t>
        <a:bodyPr/>
        <a:lstStyle/>
        <a:p>
          <a:endParaRPr lang="en-US"/>
        </a:p>
      </dgm:t>
    </dgm:pt>
    <dgm:pt modelId="{EE6AEBF5-3220-453C-A541-EC196BD1F7C2}" type="sibTrans" cxnId="{480D4D77-C207-426A-83DE-1392B7E5DF79}">
      <dgm:prSet/>
      <dgm:spPr/>
      <dgm:t>
        <a:bodyPr/>
        <a:lstStyle/>
        <a:p>
          <a:endParaRPr lang="en-US"/>
        </a:p>
      </dgm:t>
    </dgm:pt>
    <dgm:pt modelId="{2AEDE08B-D6FB-40B4-B82B-A857AFE5A74F}">
      <dgm:prSet phldrT="[Text]"/>
      <dgm:spPr/>
      <dgm:t>
        <a:bodyPr/>
        <a:lstStyle/>
        <a:p>
          <a:r>
            <a:rPr lang="en-US" dirty="0"/>
            <a:t>Competitive Pay &amp; Benefits</a:t>
          </a:r>
        </a:p>
      </dgm:t>
    </dgm:pt>
    <dgm:pt modelId="{10111D92-5674-41F5-98A2-DCE849FAB174}" type="parTrans" cxnId="{D87E6AC3-20D8-40D9-925E-B3F67E800AD8}">
      <dgm:prSet/>
      <dgm:spPr/>
      <dgm:t>
        <a:bodyPr/>
        <a:lstStyle/>
        <a:p>
          <a:endParaRPr lang="en-US"/>
        </a:p>
      </dgm:t>
    </dgm:pt>
    <dgm:pt modelId="{757A38F1-0566-4BF2-8D05-C4B197268FD6}" type="sibTrans" cxnId="{D87E6AC3-20D8-40D9-925E-B3F67E800AD8}">
      <dgm:prSet/>
      <dgm:spPr/>
      <dgm:t>
        <a:bodyPr/>
        <a:lstStyle/>
        <a:p>
          <a:endParaRPr lang="en-US"/>
        </a:p>
      </dgm:t>
    </dgm:pt>
    <dgm:pt modelId="{FDE10E77-C6CC-49C7-9460-FB588428DB03}" type="pres">
      <dgm:prSet presAssocID="{61419BB6-405A-46B0-8CA9-56F3C6ADE17B}" presName="linearFlow" presStyleCnt="0">
        <dgm:presLayoutVars>
          <dgm:dir/>
          <dgm:animLvl val="lvl"/>
          <dgm:resizeHandles val="exact"/>
        </dgm:presLayoutVars>
      </dgm:prSet>
      <dgm:spPr/>
    </dgm:pt>
    <dgm:pt modelId="{BB481D4E-9EFE-49D1-B333-6E3B270BA674}" type="pres">
      <dgm:prSet presAssocID="{6B090BC1-7D8D-4BDE-B59B-6441C3A026CA}" presName="composite" presStyleCnt="0"/>
      <dgm:spPr/>
    </dgm:pt>
    <dgm:pt modelId="{814DD2AC-6EF0-49D1-96CF-7521F165494C}" type="pres">
      <dgm:prSet presAssocID="{6B090BC1-7D8D-4BDE-B59B-6441C3A026CA}" presName="parTx" presStyleLbl="node1" presStyleIdx="0" presStyleCnt="3">
        <dgm:presLayoutVars>
          <dgm:chMax val="0"/>
          <dgm:chPref val="0"/>
          <dgm:bulletEnabled val="1"/>
        </dgm:presLayoutVars>
      </dgm:prSet>
      <dgm:spPr/>
    </dgm:pt>
    <dgm:pt modelId="{DD67D989-A924-4149-BC8B-37A2A8708D7A}" type="pres">
      <dgm:prSet presAssocID="{6B090BC1-7D8D-4BDE-B59B-6441C3A026CA}" presName="parSh" presStyleLbl="node1" presStyleIdx="0" presStyleCnt="3"/>
      <dgm:spPr/>
    </dgm:pt>
    <dgm:pt modelId="{905F4FFA-DDF0-47AF-9122-026B80111A24}" type="pres">
      <dgm:prSet presAssocID="{6B090BC1-7D8D-4BDE-B59B-6441C3A026CA}" presName="desTx" presStyleLbl="fgAcc1" presStyleIdx="0" presStyleCnt="3">
        <dgm:presLayoutVars>
          <dgm:bulletEnabled val="1"/>
        </dgm:presLayoutVars>
      </dgm:prSet>
      <dgm:spPr/>
    </dgm:pt>
    <dgm:pt modelId="{131807A4-F02B-4AD8-B64B-4E7823D9F254}" type="pres">
      <dgm:prSet presAssocID="{177184A1-F544-46A8-834A-63CE4B08B759}" presName="sibTrans" presStyleLbl="sibTrans2D1" presStyleIdx="0" presStyleCnt="2"/>
      <dgm:spPr/>
    </dgm:pt>
    <dgm:pt modelId="{01879819-C236-4165-8293-4FF0EAC93915}" type="pres">
      <dgm:prSet presAssocID="{177184A1-F544-46A8-834A-63CE4B08B759}" presName="connTx" presStyleLbl="sibTrans2D1" presStyleIdx="0" presStyleCnt="2"/>
      <dgm:spPr/>
    </dgm:pt>
    <dgm:pt modelId="{8B0226D3-F77E-4EDF-B6D3-338AF735B50A}" type="pres">
      <dgm:prSet presAssocID="{A9C5596A-DF93-40BD-B03E-71CE5F078C4C}" presName="composite" presStyleCnt="0"/>
      <dgm:spPr/>
    </dgm:pt>
    <dgm:pt modelId="{BABEB5A0-83D0-464A-9917-7BC510B36C46}" type="pres">
      <dgm:prSet presAssocID="{A9C5596A-DF93-40BD-B03E-71CE5F078C4C}" presName="parTx" presStyleLbl="node1" presStyleIdx="0" presStyleCnt="3">
        <dgm:presLayoutVars>
          <dgm:chMax val="0"/>
          <dgm:chPref val="0"/>
          <dgm:bulletEnabled val="1"/>
        </dgm:presLayoutVars>
      </dgm:prSet>
      <dgm:spPr/>
    </dgm:pt>
    <dgm:pt modelId="{15420153-5350-4EF5-8767-60AA713B1E11}" type="pres">
      <dgm:prSet presAssocID="{A9C5596A-DF93-40BD-B03E-71CE5F078C4C}" presName="parSh" presStyleLbl="node1" presStyleIdx="1" presStyleCnt="3"/>
      <dgm:spPr/>
    </dgm:pt>
    <dgm:pt modelId="{6F22F06A-03D7-4667-998C-0408A82227C1}" type="pres">
      <dgm:prSet presAssocID="{A9C5596A-DF93-40BD-B03E-71CE5F078C4C}" presName="desTx" presStyleLbl="fgAcc1" presStyleIdx="1" presStyleCnt="3">
        <dgm:presLayoutVars>
          <dgm:bulletEnabled val="1"/>
        </dgm:presLayoutVars>
      </dgm:prSet>
      <dgm:spPr/>
    </dgm:pt>
    <dgm:pt modelId="{24CC69D4-3B3F-4718-9FC1-69762E5D57BC}" type="pres">
      <dgm:prSet presAssocID="{E8AA6804-4FED-427E-A7FB-2C98C8D919FA}" presName="sibTrans" presStyleLbl="sibTrans2D1" presStyleIdx="1" presStyleCnt="2"/>
      <dgm:spPr/>
    </dgm:pt>
    <dgm:pt modelId="{FA1B520D-C940-4B51-988D-5BBE7C7B1F53}" type="pres">
      <dgm:prSet presAssocID="{E8AA6804-4FED-427E-A7FB-2C98C8D919FA}" presName="connTx" presStyleLbl="sibTrans2D1" presStyleIdx="1" presStyleCnt="2"/>
      <dgm:spPr/>
    </dgm:pt>
    <dgm:pt modelId="{12C25413-0DF5-4896-B7DF-1409B98FD57D}" type="pres">
      <dgm:prSet presAssocID="{D1EAEA0A-5D9B-4D10-AC1E-C1434EE2EDB4}" presName="composite" presStyleCnt="0"/>
      <dgm:spPr/>
    </dgm:pt>
    <dgm:pt modelId="{987F751F-1312-442B-9822-731094DF2F26}" type="pres">
      <dgm:prSet presAssocID="{D1EAEA0A-5D9B-4D10-AC1E-C1434EE2EDB4}" presName="parTx" presStyleLbl="node1" presStyleIdx="1" presStyleCnt="3">
        <dgm:presLayoutVars>
          <dgm:chMax val="0"/>
          <dgm:chPref val="0"/>
          <dgm:bulletEnabled val="1"/>
        </dgm:presLayoutVars>
      </dgm:prSet>
      <dgm:spPr/>
    </dgm:pt>
    <dgm:pt modelId="{ED7DEE33-2273-41E9-B594-05873846901A}" type="pres">
      <dgm:prSet presAssocID="{D1EAEA0A-5D9B-4D10-AC1E-C1434EE2EDB4}" presName="parSh" presStyleLbl="node1" presStyleIdx="2" presStyleCnt="3"/>
      <dgm:spPr/>
    </dgm:pt>
    <dgm:pt modelId="{5D0D484F-7050-45C3-87CE-4EFE49FED2A9}" type="pres">
      <dgm:prSet presAssocID="{D1EAEA0A-5D9B-4D10-AC1E-C1434EE2EDB4}" presName="desTx" presStyleLbl="fgAcc1" presStyleIdx="2" presStyleCnt="3">
        <dgm:presLayoutVars>
          <dgm:bulletEnabled val="1"/>
        </dgm:presLayoutVars>
      </dgm:prSet>
      <dgm:spPr/>
    </dgm:pt>
  </dgm:ptLst>
  <dgm:cxnLst>
    <dgm:cxn modelId="{70C57012-8C10-4351-93C6-E92DE8E88F6D}" type="presOf" srcId="{D1EAEA0A-5D9B-4D10-AC1E-C1434EE2EDB4}" destId="{987F751F-1312-442B-9822-731094DF2F26}" srcOrd="0" destOrd="0" presId="urn:microsoft.com/office/officeart/2005/8/layout/process3"/>
    <dgm:cxn modelId="{24CECF22-DB1C-4C48-96E3-B9A3CA586188}" type="presOf" srcId="{DFEDA91D-840F-44F3-9631-EE15B8C3796D}" destId="{905F4FFA-DDF0-47AF-9122-026B80111A24}" srcOrd="0" destOrd="1" presId="urn:microsoft.com/office/officeart/2005/8/layout/process3"/>
    <dgm:cxn modelId="{36494829-B70C-4FD5-B5A1-8C9327D65023}" type="presOf" srcId="{61419BB6-405A-46B0-8CA9-56F3C6ADE17B}" destId="{FDE10E77-C6CC-49C7-9460-FB588428DB03}" srcOrd="0" destOrd="0" presId="urn:microsoft.com/office/officeart/2005/8/layout/process3"/>
    <dgm:cxn modelId="{401D9829-8DCC-43CA-BBC8-353C2D5AABB8}" type="presOf" srcId="{94BCEB84-EDFD-4421-A0D3-E7E4A30163EC}" destId="{5D0D484F-7050-45C3-87CE-4EFE49FED2A9}" srcOrd="0" destOrd="2" presId="urn:microsoft.com/office/officeart/2005/8/layout/process3"/>
    <dgm:cxn modelId="{B59A2634-C587-4FC6-A033-6D1BB9B656A3}" srcId="{6B090BC1-7D8D-4BDE-B59B-6441C3A026CA}" destId="{E3CCC8D4-A5BD-4254-9145-59A32AE0B6CF}" srcOrd="0" destOrd="0" parTransId="{97CCF2D8-19A3-4CFB-8C93-CD7186F5EFAC}" sibTransId="{E425842E-5394-453B-B3E4-0250187ACEC8}"/>
    <dgm:cxn modelId="{B2444F34-14B6-4621-AF19-EE4C9E15719D}" srcId="{61419BB6-405A-46B0-8CA9-56F3C6ADE17B}" destId="{6B090BC1-7D8D-4BDE-B59B-6441C3A026CA}" srcOrd="0" destOrd="0" parTransId="{F97FE968-D744-4159-8676-168617D36FE0}" sibTransId="{177184A1-F544-46A8-834A-63CE4B08B759}"/>
    <dgm:cxn modelId="{22626137-31E5-4D70-A40B-31271A5311E4}" srcId="{A9C5596A-DF93-40BD-B03E-71CE5F078C4C}" destId="{76E1AB89-20BD-4905-ABAC-0F8017379A09}" srcOrd="0" destOrd="0" parTransId="{1ECD45A4-CB70-491E-B741-4E4930F81360}" sibTransId="{29B4F218-670F-4F5C-A228-E725477EA781}"/>
    <dgm:cxn modelId="{8917BC3C-5CE5-4E65-A132-917F402C84E3}" type="presOf" srcId="{E8AA6804-4FED-427E-A7FB-2C98C8D919FA}" destId="{24CC69D4-3B3F-4718-9FC1-69762E5D57BC}" srcOrd="0" destOrd="0" presId="urn:microsoft.com/office/officeart/2005/8/layout/process3"/>
    <dgm:cxn modelId="{3F9D6B3D-93C9-4BC3-9450-542AEC995044}" type="presOf" srcId="{FC73E659-C9E0-45EA-A967-BD98134BFEF4}" destId="{5D0D484F-7050-45C3-87CE-4EFE49FED2A9}" srcOrd="0" destOrd="3" presId="urn:microsoft.com/office/officeart/2005/8/layout/process3"/>
    <dgm:cxn modelId="{2F90713E-E708-4136-A105-54072CBEC219}" type="presOf" srcId="{177184A1-F544-46A8-834A-63CE4B08B759}" destId="{01879819-C236-4165-8293-4FF0EAC93915}" srcOrd="1" destOrd="0" presId="urn:microsoft.com/office/officeart/2005/8/layout/process3"/>
    <dgm:cxn modelId="{B2180B43-0ED4-43E7-80C1-7032BA9E2A72}" type="presOf" srcId="{E8AA6804-4FED-427E-A7FB-2C98C8D919FA}" destId="{FA1B520D-C940-4B51-988D-5BBE7C7B1F53}" srcOrd="1" destOrd="0" presId="urn:microsoft.com/office/officeart/2005/8/layout/process3"/>
    <dgm:cxn modelId="{A7B0DD44-DB3B-450A-A5E4-FAB6D8F3735A}" type="presOf" srcId="{3ED00D5A-796E-4923-A24B-9959E968653A}" destId="{5D0D484F-7050-45C3-87CE-4EFE49FED2A9}" srcOrd="0" destOrd="0" presId="urn:microsoft.com/office/officeart/2005/8/layout/process3"/>
    <dgm:cxn modelId="{FE4B5168-9347-4244-B8B7-40785D71D202}" type="presOf" srcId="{CDEE83EE-D756-432C-BFD1-6DA283FC0397}" destId="{5D0D484F-7050-45C3-87CE-4EFE49FED2A9}" srcOrd="0" destOrd="4" presId="urn:microsoft.com/office/officeart/2005/8/layout/process3"/>
    <dgm:cxn modelId="{10AB496B-D2E6-4139-B93E-33AABE4F264A}" srcId="{D1EAEA0A-5D9B-4D10-AC1E-C1434EE2EDB4}" destId="{3ED00D5A-796E-4923-A24B-9959E968653A}" srcOrd="0" destOrd="0" parTransId="{21A5F3F8-2E86-42CC-9C2E-015DEFD0F57E}" sibTransId="{60C434E0-57E7-49EB-B656-A5AF3AD5595F}"/>
    <dgm:cxn modelId="{A471DD6C-3F2B-4681-8C32-180E3970EA8B}" srcId="{61419BB6-405A-46B0-8CA9-56F3C6ADE17B}" destId="{D1EAEA0A-5D9B-4D10-AC1E-C1434EE2EDB4}" srcOrd="2" destOrd="0" parTransId="{2815921A-12FA-467F-B15C-505733191BCA}" sibTransId="{5C70F745-C42D-4978-8F7E-4DCD032BAC2A}"/>
    <dgm:cxn modelId="{8A00E06C-40EC-4660-A9ED-D4AAEFF38E44}" srcId="{61419BB6-405A-46B0-8CA9-56F3C6ADE17B}" destId="{A9C5596A-DF93-40BD-B03E-71CE5F078C4C}" srcOrd="1" destOrd="0" parTransId="{09D4DD1C-4F8F-46F5-AE1C-500182604BB3}" sibTransId="{E8AA6804-4FED-427E-A7FB-2C98C8D919FA}"/>
    <dgm:cxn modelId="{D5F1176E-B15B-46A8-8185-76E5EEC9394B}" type="presOf" srcId="{6B090BC1-7D8D-4BDE-B59B-6441C3A026CA}" destId="{814DD2AC-6EF0-49D1-96CF-7521F165494C}" srcOrd="0" destOrd="0" presId="urn:microsoft.com/office/officeart/2005/8/layout/process3"/>
    <dgm:cxn modelId="{99B07375-D8D5-4BCF-9136-387C8CF19467}" srcId="{D1EAEA0A-5D9B-4D10-AC1E-C1434EE2EDB4}" destId="{94BCEB84-EDFD-4421-A0D3-E7E4A30163EC}" srcOrd="2" destOrd="0" parTransId="{CCEFA752-3BFC-4202-9633-9DA9CE225C68}" sibTransId="{4C128CA5-1BC9-4C99-B7A8-CFD8E047AB0F}"/>
    <dgm:cxn modelId="{480D4D77-C207-426A-83DE-1392B7E5DF79}" srcId="{D1EAEA0A-5D9B-4D10-AC1E-C1434EE2EDB4}" destId="{FC73E659-C9E0-45EA-A967-BD98134BFEF4}" srcOrd="3" destOrd="0" parTransId="{150065C8-2794-474C-941A-60CFD6062725}" sibTransId="{EE6AEBF5-3220-453C-A541-EC196BD1F7C2}"/>
    <dgm:cxn modelId="{A9B0FD7F-543B-4091-9235-D5B1B998EBB7}" srcId="{D1EAEA0A-5D9B-4D10-AC1E-C1434EE2EDB4}" destId="{516F1A52-75BB-4D83-81F2-8D816A16BE08}" srcOrd="1" destOrd="0" parTransId="{1D31E3DD-A413-41A9-8C31-5A4CDF024009}" sibTransId="{E108E0F2-AF59-477D-9E6C-5E8377621371}"/>
    <dgm:cxn modelId="{68528B81-113D-4048-A6BB-CE7228685CFD}" srcId="{6B090BC1-7D8D-4BDE-B59B-6441C3A026CA}" destId="{8063999E-5CED-4855-A3BE-5E8E0D049C47}" srcOrd="2" destOrd="0" parTransId="{0BF0E4DE-B31C-4574-B090-01EDAA6886ED}" sibTransId="{E8773CB9-97BC-400F-9BB5-B3F66751878B}"/>
    <dgm:cxn modelId="{1F23799A-C08C-43AF-9C3F-F7DC276F3F18}" type="presOf" srcId="{2AEDE08B-D6FB-40B4-B82B-A857AFE5A74F}" destId="{6F22F06A-03D7-4667-998C-0408A82227C1}" srcOrd="0" destOrd="1" presId="urn:microsoft.com/office/officeart/2005/8/layout/process3"/>
    <dgm:cxn modelId="{41F1E99A-211D-4A71-B6FB-311ECC025080}" srcId="{6B090BC1-7D8D-4BDE-B59B-6441C3A026CA}" destId="{DFEDA91D-840F-44F3-9631-EE15B8C3796D}" srcOrd="1" destOrd="0" parTransId="{31616228-404C-4A7F-B82F-9D676793A33F}" sibTransId="{80D640E7-A6F5-437E-8D67-509F0DBC900F}"/>
    <dgm:cxn modelId="{8A1BB19C-DFBE-49C2-B61E-3E6A647E0398}" type="presOf" srcId="{177184A1-F544-46A8-834A-63CE4B08B759}" destId="{131807A4-F02B-4AD8-B64B-4E7823D9F254}" srcOrd="0" destOrd="0" presId="urn:microsoft.com/office/officeart/2005/8/layout/process3"/>
    <dgm:cxn modelId="{28A115AA-84EE-4059-8449-4DA3FC377787}" srcId="{D1EAEA0A-5D9B-4D10-AC1E-C1434EE2EDB4}" destId="{CDEE83EE-D756-432C-BFD1-6DA283FC0397}" srcOrd="4" destOrd="0" parTransId="{8566644D-8835-4A55-9BCB-70498C18EC2A}" sibTransId="{71BF09E8-DB78-48A1-9C55-42743476C1AA}"/>
    <dgm:cxn modelId="{D326D5B4-B0B8-4CA5-B30F-939F97F87262}" type="presOf" srcId="{76E1AB89-20BD-4905-ABAC-0F8017379A09}" destId="{6F22F06A-03D7-4667-998C-0408A82227C1}" srcOrd="0" destOrd="0" presId="urn:microsoft.com/office/officeart/2005/8/layout/process3"/>
    <dgm:cxn modelId="{D87E6AC3-20D8-40D9-925E-B3F67E800AD8}" srcId="{A9C5596A-DF93-40BD-B03E-71CE5F078C4C}" destId="{2AEDE08B-D6FB-40B4-B82B-A857AFE5A74F}" srcOrd="1" destOrd="0" parTransId="{10111D92-5674-41F5-98A2-DCE849FAB174}" sibTransId="{757A38F1-0566-4BF2-8D05-C4B197268FD6}"/>
    <dgm:cxn modelId="{9B9120C4-667E-4682-9490-6F6A60C8C09B}" type="presOf" srcId="{6B090BC1-7D8D-4BDE-B59B-6441C3A026CA}" destId="{DD67D989-A924-4149-BC8B-37A2A8708D7A}" srcOrd="1" destOrd="0" presId="urn:microsoft.com/office/officeart/2005/8/layout/process3"/>
    <dgm:cxn modelId="{F36BD8C8-CD87-4AC8-A774-A1BAAF415856}" type="presOf" srcId="{516F1A52-75BB-4D83-81F2-8D816A16BE08}" destId="{5D0D484F-7050-45C3-87CE-4EFE49FED2A9}" srcOrd="0" destOrd="1" presId="urn:microsoft.com/office/officeart/2005/8/layout/process3"/>
    <dgm:cxn modelId="{785434DA-6CB8-4455-9679-62BB07419CFC}" type="presOf" srcId="{A9C5596A-DF93-40BD-B03E-71CE5F078C4C}" destId="{BABEB5A0-83D0-464A-9917-7BC510B36C46}" srcOrd="0" destOrd="0" presId="urn:microsoft.com/office/officeart/2005/8/layout/process3"/>
    <dgm:cxn modelId="{B6EDAEDB-1C22-4780-91D0-1D3D281E7334}" type="presOf" srcId="{8063999E-5CED-4855-A3BE-5E8E0D049C47}" destId="{905F4FFA-DDF0-47AF-9122-026B80111A24}" srcOrd="0" destOrd="2" presId="urn:microsoft.com/office/officeart/2005/8/layout/process3"/>
    <dgm:cxn modelId="{B83B2DDF-DAE1-436F-BF50-4F5123A2EE5A}" type="presOf" srcId="{E3CCC8D4-A5BD-4254-9145-59A32AE0B6CF}" destId="{905F4FFA-DDF0-47AF-9122-026B80111A24}" srcOrd="0" destOrd="0" presId="urn:microsoft.com/office/officeart/2005/8/layout/process3"/>
    <dgm:cxn modelId="{BADB22EC-21D8-4FA4-A180-1887828B69EE}" type="presOf" srcId="{A9C5596A-DF93-40BD-B03E-71CE5F078C4C}" destId="{15420153-5350-4EF5-8767-60AA713B1E11}" srcOrd="1" destOrd="0" presId="urn:microsoft.com/office/officeart/2005/8/layout/process3"/>
    <dgm:cxn modelId="{767D32FE-63F5-4177-8203-D3479C2D194F}" type="presOf" srcId="{D1EAEA0A-5D9B-4D10-AC1E-C1434EE2EDB4}" destId="{ED7DEE33-2273-41E9-B594-05873846901A}" srcOrd="1" destOrd="0" presId="urn:microsoft.com/office/officeart/2005/8/layout/process3"/>
    <dgm:cxn modelId="{2ECEA71F-8535-48F0-9D96-BA93835C84F7}" type="presParOf" srcId="{FDE10E77-C6CC-49C7-9460-FB588428DB03}" destId="{BB481D4E-9EFE-49D1-B333-6E3B270BA674}" srcOrd="0" destOrd="0" presId="urn:microsoft.com/office/officeart/2005/8/layout/process3"/>
    <dgm:cxn modelId="{5247EC86-7052-42DE-91E2-D9F099AD765D}" type="presParOf" srcId="{BB481D4E-9EFE-49D1-B333-6E3B270BA674}" destId="{814DD2AC-6EF0-49D1-96CF-7521F165494C}" srcOrd="0" destOrd="0" presId="urn:microsoft.com/office/officeart/2005/8/layout/process3"/>
    <dgm:cxn modelId="{9655A6BF-FC24-41B0-BD82-31F293D011A2}" type="presParOf" srcId="{BB481D4E-9EFE-49D1-B333-6E3B270BA674}" destId="{DD67D989-A924-4149-BC8B-37A2A8708D7A}" srcOrd="1" destOrd="0" presId="urn:microsoft.com/office/officeart/2005/8/layout/process3"/>
    <dgm:cxn modelId="{1140C444-E8FF-490B-B33C-9A16D22DDD77}" type="presParOf" srcId="{BB481D4E-9EFE-49D1-B333-6E3B270BA674}" destId="{905F4FFA-DDF0-47AF-9122-026B80111A24}" srcOrd="2" destOrd="0" presId="urn:microsoft.com/office/officeart/2005/8/layout/process3"/>
    <dgm:cxn modelId="{02243DB6-6E88-46B5-9D47-B221D961AB36}" type="presParOf" srcId="{FDE10E77-C6CC-49C7-9460-FB588428DB03}" destId="{131807A4-F02B-4AD8-B64B-4E7823D9F254}" srcOrd="1" destOrd="0" presId="urn:microsoft.com/office/officeart/2005/8/layout/process3"/>
    <dgm:cxn modelId="{7F325BDB-5CFF-42D4-87EC-1875A9C97A4E}" type="presParOf" srcId="{131807A4-F02B-4AD8-B64B-4E7823D9F254}" destId="{01879819-C236-4165-8293-4FF0EAC93915}" srcOrd="0" destOrd="0" presId="urn:microsoft.com/office/officeart/2005/8/layout/process3"/>
    <dgm:cxn modelId="{38B04CFC-4255-4C05-BF2C-476A6B727C8D}" type="presParOf" srcId="{FDE10E77-C6CC-49C7-9460-FB588428DB03}" destId="{8B0226D3-F77E-4EDF-B6D3-338AF735B50A}" srcOrd="2" destOrd="0" presId="urn:microsoft.com/office/officeart/2005/8/layout/process3"/>
    <dgm:cxn modelId="{FFD5C6CC-759F-453E-BF9E-FAAE6367B576}" type="presParOf" srcId="{8B0226D3-F77E-4EDF-B6D3-338AF735B50A}" destId="{BABEB5A0-83D0-464A-9917-7BC510B36C46}" srcOrd="0" destOrd="0" presId="urn:microsoft.com/office/officeart/2005/8/layout/process3"/>
    <dgm:cxn modelId="{9E63281B-B84E-474D-9341-166825A352D4}" type="presParOf" srcId="{8B0226D3-F77E-4EDF-B6D3-338AF735B50A}" destId="{15420153-5350-4EF5-8767-60AA713B1E11}" srcOrd="1" destOrd="0" presId="urn:microsoft.com/office/officeart/2005/8/layout/process3"/>
    <dgm:cxn modelId="{618E7487-69DB-4A9E-B159-BA219B68930B}" type="presParOf" srcId="{8B0226D3-F77E-4EDF-B6D3-338AF735B50A}" destId="{6F22F06A-03D7-4667-998C-0408A82227C1}" srcOrd="2" destOrd="0" presId="urn:microsoft.com/office/officeart/2005/8/layout/process3"/>
    <dgm:cxn modelId="{02D739C5-5C02-4695-B3B7-76E8ACFCA4CE}" type="presParOf" srcId="{FDE10E77-C6CC-49C7-9460-FB588428DB03}" destId="{24CC69D4-3B3F-4718-9FC1-69762E5D57BC}" srcOrd="3" destOrd="0" presId="urn:microsoft.com/office/officeart/2005/8/layout/process3"/>
    <dgm:cxn modelId="{273AB83B-C8CB-4BDC-82A4-C366198A4AEE}" type="presParOf" srcId="{24CC69D4-3B3F-4718-9FC1-69762E5D57BC}" destId="{FA1B520D-C940-4B51-988D-5BBE7C7B1F53}" srcOrd="0" destOrd="0" presId="urn:microsoft.com/office/officeart/2005/8/layout/process3"/>
    <dgm:cxn modelId="{F3F8BA18-60E1-464E-BE6B-06D94C24EDEF}" type="presParOf" srcId="{FDE10E77-C6CC-49C7-9460-FB588428DB03}" destId="{12C25413-0DF5-4896-B7DF-1409B98FD57D}" srcOrd="4" destOrd="0" presId="urn:microsoft.com/office/officeart/2005/8/layout/process3"/>
    <dgm:cxn modelId="{B76B11E8-BBCB-42EE-9316-6D47C9AB60F3}" type="presParOf" srcId="{12C25413-0DF5-4896-B7DF-1409B98FD57D}" destId="{987F751F-1312-442B-9822-731094DF2F26}" srcOrd="0" destOrd="0" presId="urn:microsoft.com/office/officeart/2005/8/layout/process3"/>
    <dgm:cxn modelId="{5DF461B7-B951-42B0-BC9F-44631C0A6D9F}" type="presParOf" srcId="{12C25413-0DF5-4896-B7DF-1409B98FD57D}" destId="{ED7DEE33-2273-41E9-B594-05873846901A}" srcOrd="1" destOrd="0" presId="urn:microsoft.com/office/officeart/2005/8/layout/process3"/>
    <dgm:cxn modelId="{1E43A458-7752-4D50-BEC7-35BDF6F21B4E}" type="presParOf" srcId="{12C25413-0DF5-4896-B7DF-1409B98FD57D}" destId="{5D0D484F-7050-45C3-87CE-4EFE49FED2A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9580B-0444-4641-9AE9-D44D80B2432C}" type="doc">
      <dgm:prSet loTypeId="urn:microsoft.com/office/officeart/2005/8/layout/lProcess2" loCatId="list" qsTypeId="urn:microsoft.com/office/officeart/2005/8/quickstyle/simple1" qsCatId="simple" csTypeId="urn:microsoft.com/office/officeart/2005/8/colors/accent5_2" csCatId="accent5" phldr="1"/>
      <dgm:spPr/>
      <dgm:t>
        <a:bodyPr/>
        <a:lstStyle/>
        <a:p>
          <a:endParaRPr lang="en-US"/>
        </a:p>
      </dgm:t>
    </dgm:pt>
    <dgm:pt modelId="{CA38969C-CE55-43D7-9617-36119DFA2AA8}">
      <dgm:prSet phldrT="[Text]"/>
      <dgm:spPr/>
      <dgm:t>
        <a:bodyPr/>
        <a:lstStyle/>
        <a:p>
          <a:r>
            <a:rPr lang="en-US" b="1" dirty="0">
              <a:latin typeface="Bahnschrift Light SemiCondensed" panose="020B0502040204020203" pitchFamily="34" charset="0"/>
            </a:rPr>
            <a:t>Council</a:t>
          </a:r>
        </a:p>
      </dgm:t>
    </dgm:pt>
    <dgm:pt modelId="{2DD4237D-0A5A-4FA2-A39F-82AA982D8865}" type="parTrans" cxnId="{11C77F66-ED48-4956-955C-DCE8A5729CFA}">
      <dgm:prSet/>
      <dgm:spPr/>
      <dgm:t>
        <a:bodyPr/>
        <a:lstStyle/>
        <a:p>
          <a:endParaRPr lang="en-US">
            <a:latin typeface="Bahnschrift Light SemiCondensed" panose="020B0502040204020203" pitchFamily="34" charset="0"/>
          </a:endParaRPr>
        </a:p>
      </dgm:t>
    </dgm:pt>
    <dgm:pt modelId="{D4A41C89-C11C-4C8C-82C6-7494C9315E55}" type="sibTrans" cxnId="{11C77F66-ED48-4956-955C-DCE8A5729CFA}">
      <dgm:prSet/>
      <dgm:spPr/>
      <dgm:t>
        <a:bodyPr/>
        <a:lstStyle/>
        <a:p>
          <a:endParaRPr lang="en-US">
            <a:latin typeface="Bahnschrift Light SemiCondensed" panose="020B0502040204020203" pitchFamily="34" charset="0"/>
          </a:endParaRPr>
        </a:p>
      </dgm:t>
    </dgm:pt>
    <dgm:pt modelId="{7B34E8E2-6C1C-45C8-BC38-91B9CCE571DB}">
      <dgm:prSet phldrT="[Text]"/>
      <dgm:spPr/>
      <dgm:t>
        <a:bodyPr/>
        <a:lstStyle/>
        <a:p>
          <a:r>
            <a:rPr lang="en-US" dirty="0">
              <a:latin typeface="Bahnschrift Light SemiCondensed" panose="020B0502040204020203" pitchFamily="34" charset="0"/>
            </a:rPr>
            <a:t>Define Priorities/Goals</a:t>
          </a:r>
        </a:p>
      </dgm:t>
    </dgm:pt>
    <dgm:pt modelId="{4FDCFA57-722B-4FAB-9647-265349AB20AA}" type="parTrans" cxnId="{6CDF73B1-7378-4008-A991-FF659AA50C84}">
      <dgm:prSet/>
      <dgm:spPr/>
      <dgm:t>
        <a:bodyPr/>
        <a:lstStyle/>
        <a:p>
          <a:endParaRPr lang="en-US">
            <a:latin typeface="Bahnschrift Light SemiCondensed" panose="020B0502040204020203" pitchFamily="34" charset="0"/>
          </a:endParaRPr>
        </a:p>
      </dgm:t>
    </dgm:pt>
    <dgm:pt modelId="{5C6F190C-26E6-40D8-BECE-0D85B5B70FD4}" type="sibTrans" cxnId="{6CDF73B1-7378-4008-A991-FF659AA50C84}">
      <dgm:prSet/>
      <dgm:spPr/>
      <dgm:t>
        <a:bodyPr/>
        <a:lstStyle/>
        <a:p>
          <a:endParaRPr lang="en-US">
            <a:latin typeface="Bahnschrift Light SemiCondensed" panose="020B0502040204020203" pitchFamily="34" charset="0"/>
          </a:endParaRPr>
        </a:p>
      </dgm:t>
    </dgm:pt>
    <dgm:pt modelId="{3F572B1F-8787-4E48-B95F-CEF77EE156F2}">
      <dgm:prSet phldrT="[Text]"/>
      <dgm:spPr/>
      <dgm:t>
        <a:bodyPr/>
        <a:lstStyle/>
        <a:p>
          <a:r>
            <a:rPr lang="en-US" dirty="0">
              <a:latin typeface="Bahnschrift Light SemiCondensed" panose="020B0502040204020203" pitchFamily="34" charset="0"/>
            </a:rPr>
            <a:t>Focus on Policy/Outcomes</a:t>
          </a:r>
        </a:p>
      </dgm:t>
    </dgm:pt>
    <dgm:pt modelId="{354AB135-9E12-4A2D-8A37-4278A90D3B36}" type="parTrans" cxnId="{98F14C51-F9FD-4580-8F5F-4FF38C1EF1AC}">
      <dgm:prSet/>
      <dgm:spPr/>
      <dgm:t>
        <a:bodyPr/>
        <a:lstStyle/>
        <a:p>
          <a:endParaRPr lang="en-US">
            <a:latin typeface="Bahnschrift Light SemiCondensed" panose="020B0502040204020203" pitchFamily="34" charset="0"/>
          </a:endParaRPr>
        </a:p>
      </dgm:t>
    </dgm:pt>
    <dgm:pt modelId="{0F19A7CD-15D7-447D-A571-3EA0DF4B331A}" type="sibTrans" cxnId="{98F14C51-F9FD-4580-8F5F-4FF38C1EF1AC}">
      <dgm:prSet/>
      <dgm:spPr/>
      <dgm:t>
        <a:bodyPr/>
        <a:lstStyle/>
        <a:p>
          <a:endParaRPr lang="en-US">
            <a:latin typeface="Bahnschrift Light SemiCondensed" panose="020B0502040204020203" pitchFamily="34" charset="0"/>
          </a:endParaRPr>
        </a:p>
      </dgm:t>
    </dgm:pt>
    <dgm:pt modelId="{3FED5285-BFFE-4737-B820-3A4FD4DE558B}">
      <dgm:prSet phldrT="[Text]"/>
      <dgm:spPr/>
      <dgm:t>
        <a:bodyPr/>
        <a:lstStyle/>
        <a:p>
          <a:r>
            <a:rPr lang="en-US" b="1" dirty="0">
              <a:latin typeface="Bahnschrift Light SemiCondensed" panose="020B0502040204020203" pitchFamily="34" charset="0"/>
            </a:rPr>
            <a:t>Managers</a:t>
          </a:r>
        </a:p>
      </dgm:t>
    </dgm:pt>
    <dgm:pt modelId="{14481915-B10C-47E6-B157-963889ECB570}" type="parTrans" cxnId="{A4543FD4-C586-47B1-8452-AC6DDCC85581}">
      <dgm:prSet/>
      <dgm:spPr/>
      <dgm:t>
        <a:bodyPr/>
        <a:lstStyle/>
        <a:p>
          <a:endParaRPr lang="en-US">
            <a:latin typeface="Bahnschrift Light SemiCondensed" panose="020B0502040204020203" pitchFamily="34" charset="0"/>
          </a:endParaRPr>
        </a:p>
      </dgm:t>
    </dgm:pt>
    <dgm:pt modelId="{251D21C3-82D9-478B-AC54-37CC13CA6303}" type="sibTrans" cxnId="{A4543FD4-C586-47B1-8452-AC6DDCC85581}">
      <dgm:prSet/>
      <dgm:spPr/>
      <dgm:t>
        <a:bodyPr/>
        <a:lstStyle/>
        <a:p>
          <a:endParaRPr lang="en-US">
            <a:latin typeface="Bahnschrift Light SemiCondensed" panose="020B0502040204020203" pitchFamily="34" charset="0"/>
          </a:endParaRPr>
        </a:p>
      </dgm:t>
    </dgm:pt>
    <dgm:pt modelId="{5009ACE0-E8A1-4D9C-9C0C-DE784B50A980}">
      <dgm:prSet phldrT="[Text]"/>
      <dgm:spPr/>
      <dgm:t>
        <a:bodyPr/>
        <a:lstStyle/>
        <a:p>
          <a:r>
            <a:rPr lang="en-US" dirty="0">
              <a:latin typeface="Bahnschrift Light SemiCondensed" panose="020B0502040204020203" pitchFamily="34" charset="0"/>
            </a:rPr>
            <a:t>Design Budget Requests based on Council Goals</a:t>
          </a:r>
        </a:p>
      </dgm:t>
    </dgm:pt>
    <dgm:pt modelId="{65271658-E4F7-46DF-90D2-6F208ED99165}" type="parTrans" cxnId="{C1691DEC-5C20-462A-A9E0-F2211E72A778}">
      <dgm:prSet/>
      <dgm:spPr/>
      <dgm:t>
        <a:bodyPr/>
        <a:lstStyle/>
        <a:p>
          <a:endParaRPr lang="en-US">
            <a:latin typeface="Bahnschrift Light SemiCondensed" panose="020B0502040204020203" pitchFamily="34" charset="0"/>
          </a:endParaRPr>
        </a:p>
      </dgm:t>
    </dgm:pt>
    <dgm:pt modelId="{205DE878-EE85-450B-8ADE-5E6D01CB2051}" type="sibTrans" cxnId="{C1691DEC-5C20-462A-A9E0-F2211E72A778}">
      <dgm:prSet/>
      <dgm:spPr/>
      <dgm:t>
        <a:bodyPr/>
        <a:lstStyle/>
        <a:p>
          <a:endParaRPr lang="en-US">
            <a:latin typeface="Bahnschrift Light SemiCondensed" panose="020B0502040204020203" pitchFamily="34" charset="0"/>
          </a:endParaRPr>
        </a:p>
      </dgm:t>
    </dgm:pt>
    <dgm:pt modelId="{B4A37678-E94F-4323-919F-58F2397B5B75}">
      <dgm:prSet phldrT="[Text]"/>
      <dgm:spPr/>
      <dgm:t>
        <a:bodyPr/>
        <a:lstStyle/>
        <a:p>
          <a:r>
            <a:rPr lang="en-US" b="1" dirty="0">
              <a:latin typeface="Bahnschrift Light SemiCondensed" panose="020B0502040204020203" pitchFamily="34" charset="0"/>
            </a:rPr>
            <a:t>Executive/Budget</a:t>
          </a:r>
        </a:p>
      </dgm:t>
    </dgm:pt>
    <dgm:pt modelId="{ECFCCF8C-9B02-4858-95ED-99256FA50BF4}" type="parTrans" cxnId="{FE96FDAA-7D76-427A-93C3-45DE3958BB41}">
      <dgm:prSet/>
      <dgm:spPr/>
      <dgm:t>
        <a:bodyPr/>
        <a:lstStyle/>
        <a:p>
          <a:endParaRPr lang="en-US">
            <a:latin typeface="Bahnschrift Light SemiCondensed" panose="020B0502040204020203" pitchFamily="34" charset="0"/>
          </a:endParaRPr>
        </a:p>
      </dgm:t>
    </dgm:pt>
    <dgm:pt modelId="{9C5F7341-F4E5-442E-9FE1-1CE2CD1F20FC}" type="sibTrans" cxnId="{FE96FDAA-7D76-427A-93C3-45DE3958BB41}">
      <dgm:prSet/>
      <dgm:spPr/>
      <dgm:t>
        <a:bodyPr/>
        <a:lstStyle/>
        <a:p>
          <a:endParaRPr lang="en-US">
            <a:latin typeface="Bahnschrift Light SemiCondensed" panose="020B0502040204020203" pitchFamily="34" charset="0"/>
          </a:endParaRPr>
        </a:p>
      </dgm:t>
    </dgm:pt>
    <dgm:pt modelId="{C5FCDC79-DD8B-425E-8949-23DB9810EC76}">
      <dgm:prSet phldrT="[Text]"/>
      <dgm:spPr/>
      <dgm:t>
        <a:bodyPr/>
        <a:lstStyle/>
        <a:p>
          <a:r>
            <a:rPr lang="en-US" dirty="0">
              <a:latin typeface="Bahnschrift Light SemiCondensed" panose="020B0502040204020203" pitchFamily="34" charset="0"/>
            </a:rPr>
            <a:t>Evaluate Priorities from an Organization-wide Perspective</a:t>
          </a:r>
        </a:p>
      </dgm:t>
    </dgm:pt>
    <dgm:pt modelId="{BE1638C4-B0E8-46BE-A92F-7CECB7CA109E}" type="parTrans" cxnId="{E6DC8A85-86D9-42E1-B572-30288EB1B225}">
      <dgm:prSet/>
      <dgm:spPr/>
      <dgm:t>
        <a:bodyPr/>
        <a:lstStyle/>
        <a:p>
          <a:endParaRPr lang="en-US">
            <a:latin typeface="Bahnschrift Light SemiCondensed" panose="020B0502040204020203" pitchFamily="34" charset="0"/>
          </a:endParaRPr>
        </a:p>
      </dgm:t>
    </dgm:pt>
    <dgm:pt modelId="{ED26C578-6CE5-4F40-9BD0-F69D5ECE3534}" type="sibTrans" cxnId="{E6DC8A85-86D9-42E1-B572-30288EB1B225}">
      <dgm:prSet/>
      <dgm:spPr/>
      <dgm:t>
        <a:bodyPr/>
        <a:lstStyle/>
        <a:p>
          <a:endParaRPr lang="en-US">
            <a:latin typeface="Bahnschrift Light SemiCondensed" panose="020B0502040204020203" pitchFamily="34" charset="0"/>
          </a:endParaRPr>
        </a:p>
      </dgm:t>
    </dgm:pt>
    <dgm:pt modelId="{91046B6E-1F72-42EC-BA89-31D431223B5C}">
      <dgm:prSet phldrT="[Text]"/>
      <dgm:spPr/>
      <dgm:t>
        <a:bodyPr/>
        <a:lstStyle/>
        <a:p>
          <a:r>
            <a:rPr lang="en-US" dirty="0">
              <a:latin typeface="Bahnschrift Light SemiCondensed" panose="020B0502040204020203" pitchFamily="34" charset="0"/>
            </a:rPr>
            <a:t>Recommend Budget to Council based on Council Pillars/Priorities</a:t>
          </a:r>
        </a:p>
      </dgm:t>
    </dgm:pt>
    <dgm:pt modelId="{7B8EB626-886D-41A9-BB41-5BB7321877A9}" type="parTrans" cxnId="{DAABDED0-B502-467D-A612-B8B769BB4F6D}">
      <dgm:prSet/>
      <dgm:spPr/>
      <dgm:t>
        <a:bodyPr/>
        <a:lstStyle/>
        <a:p>
          <a:endParaRPr lang="en-US">
            <a:latin typeface="Bahnschrift Light SemiCondensed" panose="020B0502040204020203" pitchFamily="34" charset="0"/>
          </a:endParaRPr>
        </a:p>
      </dgm:t>
    </dgm:pt>
    <dgm:pt modelId="{7FAC9E8E-7D8B-4210-AA6E-80639F8A89B5}" type="sibTrans" cxnId="{DAABDED0-B502-467D-A612-B8B769BB4F6D}">
      <dgm:prSet/>
      <dgm:spPr/>
      <dgm:t>
        <a:bodyPr/>
        <a:lstStyle/>
        <a:p>
          <a:endParaRPr lang="en-US">
            <a:latin typeface="Bahnschrift Light SemiCondensed" panose="020B0502040204020203" pitchFamily="34" charset="0"/>
          </a:endParaRPr>
        </a:p>
      </dgm:t>
    </dgm:pt>
    <dgm:pt modelId="{DAEB1630-8290-44B2-BB88-F0004745DECC}">
      <dgm:prSet phldrT="[Text]"/>
      <dgm:spPr/>
      <dgm:t>
        <a:bodyPr/>
        <a:lstStyle/>
        <a:p>
          <a:r>
            <a:rPr lang="en-US" dirty="0">
              <a:latin typeface="Bahnschrift Light SemiCondensed" panose="020B0502040204020203" pitchFamily="34" charset="0"/>
            </a:rPr>
            <a:t>Anticipate Department Needs/Costs</a:t>
          </a:r>
        </a:p>
      </dgm:t>
    </dgm:pt>
    <dgm:pt modelId="{94B5377C-6AF0-4E77-9D60-6E52131E31E0}" type="parTrans" cxnId="{A40C868E-B6C1-43F1-B11B-C87E8663BBF5}">
      <dgm:prSet/>
      <dgm:spPr/>
      <dgm:t>
        <a:bodyPr/>
        <a:lstStyle/>
        <a:p>
          <a:endParaRPr lang="en-US"/>
        </a:p>
      </dgm:t>
    </dgm:pt>
    <dgm:pt modelId="{5393228E-97ED-47C0-A5F2-D9437F18EB14}" type="sibTrans" cxnId="{A40C868E-B6C1-43F1-B11B-C87E8663BBF5}">
      <dgm:prSet/>
      <dgm:spPr/>
      <dgm:t>
        <a:bodyPr/>
        <a:lstStyle/>
        <a:p>
          <a:endParaRPr lang="en-US"/>
        </a:p>
      </dgm:t>
    </dgm:pt>
    <dgm:pt modelId="{F400EDBF-8859-43D7-91AC-FD194C6A53E2}" type="pres">
      <dgm:prSet presAssocID="{4339580B-0444-4641-9AE9-D44D80B2432C}" presName="theList" presStyleCnt="0">
        <dgm:presLayoutVars>
          <dgm:dir/>
          <dgm:animLvl val="lvl"/>
          <dgm:resizeHandles val="exact"/>
        </dgm:presLayoutVars>
      </dgm:prSet>
      <dgm:spPr/>
    </dgm:pt>
    <dgm:pt modelId="{870FD936-9168-44F3-AA0E-636299ADF863}" type="pres">
      <dgm:prSet presAssocID="{CA38969C-CE55-43D7-9617-36119DFA2AA8}" presName="compNode" presStyleCnt="0"/>
      <dgm:spPr/>
    </dgm:pt>
    <dgm:pt modelId="{BF0773FF-FD19-4258-954B-52C54316B445}" type="pres">
      <dgm:prSet presAssocID="{CA38969C-CE55-43D7-9617-36119DFA2AA8}" presName="aNode" presStyleLbl="bgShp" presStyleIdx="0" presStyleCnt="3"/>
      <dgm:spPr/>
    </dgm:pt>
    <dgm:pt modelId="{734C0DAC-3D25-4B3E-A06A-93C36688DA09}" type="pres">
      <dgm:prSet presAssocID="{CA38969C-CE55-43D7-9617-36119DFA2AA8}" presName="textNode" presStyleLbl="bgShp" presStyleIdx="0" presStyleCnt="3"/>
      <dgm:spPr/>
    </dgm:pt>
    <dgm:pt modelId="{D15A45FE-FFE9-4F1F-8BF0-969699AE5EEE}" type="pres">
      <dgm:prSet presAssocID="{CA38969C-CE55-43D7-9617-36119DFA2AA8}" presName="compChildNode" presStyleCnt="0"/>
      <dgm:spPr/>
    </dgm:pt>
    <dgm:pt modelId="{E1249797-A34F-45A4-8CE1-B3772BEF7E74}" type="pres">
      <dgm:prSet presAssocID="{CA38969C-CE55-43D7-9617-36119DFA2AA8}" presName="theInnerList" presStyleCnt="0"/>
      <dgm:spPr/>
    </dgm:pt>
    <dgm:pt modelId="{3216A74E-CCA7-43EF-B843-37DF853DCD37}" type="pres">
      <dgm:prSet presAssocID="{7B34E8E2-6C1C-45C8-BC38-91B9CCE571DB}" presName="childNode" presStyleLbl="node1" presStyleIdx="0" presStyleCnt="6">
        <dgm:presLayoutVars>
          <dgm:bulletEnabled val="1"/>
        </dgm:presLayoutVars>
      </dgm:prSet>
      <dgm:spPr/>
    </dgm:pt>
    <dgm:pt modelId="{ED780BD7-6D57-4F31-90E8-2E993D5D3D32}" type="pres">
      <dgm:prSet presAssocID="{7B34E8E2-6C1C-45C8-BC38-91B9CCE571DB}" presName="aSpace2" presStyleCnt="0"/>
      <dgm:spPr/>
    </dgm:pt>
    <dgm:pt modelId="{F6067B28-E242-45DC-AD44-D5B5401C0EC1}" type="pres">
      <dgm:prSet presAssocID="{3F572B1F-8787-4E48-B95F-CEF77EE156F2}" presName="childNode" presStyleLbl="node1" presStyleIdx="1" presStyleCnt="6">
        <dgm:presLayoutVars>
          <dgm:bulletEnabled val="1"/>
        </dgm:presLayoutVars>
      </dgm:prSet>
      <dgm:spPr/>
    </dgm:pt>
    <dgm:pt modelId="{07C8DA5B-F38C-469C-9445-3208EA120695}" type="pres">
      <dgm:prSet presAssocID="{CA38969C-CE55-43D7-9617-36119DFA2AA8}" presName="aSpace" presStyleCnt="0"/>
      <dgm:spPr/>
    </dgm:pt>
    <dgm:pt modelId="{C1AD0162-5904-4BD0-B4EC-DB246E17BF4F}" type="pres">
      <dgm:prSet presAssocID="{3FED5285-BFFE-4737-B820-3A4FD4DE558B}" presName="compNode" presStyleCnt="0"/>
      <dgm:spPr/>
    </dgm:pt>
    <dgm:pt modelId="{EDE2DB98-71E4-45FA-B939-9878FA8CB72E}" type="pres">
      <dgm:prSet presAssocID="{3FED5285-BFFE-4737-B820-3A4FD4DE558B}" presName="aNode" presStyleLbl="bgShp" presStyleIdx="1" presStyleCnt="3"/>
      <dgm:spPr/>
    </dgm:pt>
    <dgm:pt modelId="{579E89CC-4A1D-4454-AFA3-6C2866DD1EFD}" type="pres">
      <dgm:prSet presAssocID="{3FED5285-BFFE-4737-B820-3A4FD4DE558B}" presName="textNode" presStyleLbl="bgShp" presStyleIdx="1" presStyleCnt="3"/>
      <dgm:spPr/>
    </dgm:pt>
    <dgm:pt modelId="{6EDE8ED3-7C4F-4974-800F-A41938863275}" type="pres">
      <dgm:prSet presAssocID="{3FED5285-BFFE-4737-B820-3A4FD4DE558B}" presName="compChildNode" presStyleCnt="0"/>
      <dgm:spPr/>
    </dgm:pt>
    <dgm:pt modelId="{E01995A7-F257-41FD-B5F2-167154F8B467}" type="pres">
      <dgm:prSet presAssocID="{3FED5285-BFFE-4737-B820-3A4FD4DE558B}" presName="theInnerList" presStyleCnt="0"/>
      <dgm:spPr/>
    </dgm:pt>
    <dgm:pt modelId="{C09983D1-5286-4B8E-9433-221753A38527}" type="pres">
      <dgm:prSet presAssocID="{DAEB1630-8290-44B2-BB88-F0004745DECC}" presName="childNode" presStyleLbl="node1" presStyleIdx="2" presStyleCnt="6">
        <dgm:presLayoutVars>
          <dgm:bulletEnabled val="1"/>
        </dgm:presLayoutVars>
      </dgm:prSet>
      <dgm:spPr/>
    </dgm:pt>
    <dgm:pt modelId="{BF9F6D6D-00B9-4905-A8E6-4B625681F0BF}" type="pres">
      <dgm:prSet presAssocID="{DAEB1630-8290-44B2-BB88-F0004745DECC}" presName="aSpace2" presStyleCnt="0"/>
      <dgm:spPr/>
    </dgm:pt>
    <dgm:pt modelId="{8D903929-3A80-4E5E-B64C-ADF8F21EB074}" type="pres">
      <dgm:prSet presAssocID="{5009ACE0-E8A1-4D9C-9C0C-DE784B50A980}" presName="childNode" presStyleLbl="node1" presStyleIdx="3" presStyleCnt="6">
        <dgm:presLayoutVars>
          <dgm:bulletEnabled val="1"/>
        </dgm:presLayoutVars>
      </dgm:prSet>
      <dgm:spPr/>
    </dgm:pt>
    <dgm:pt modelId="{27F0DCD8-8B50-414E-B92A-14BB34E3BBE5}" type="pres">
      <dgm:prSet presAssocID="{3FED5285-BFFE-4737-B820-3A4FD4DE558B}" presName="aSpace" presStyleCnt="0"/>
      <dgm:spPr/>
    </dgm:pt>
    <dgm:pt modelId="{F2A3E271-24CF-4860-BCB6-67BF1FD94C81}" type="pres">
      <dgm:prSet presAssocID="{B4A37678-E94F-4323-919F-58F2397B5B75}" presName="compNode" presStyleCnt="0"/>
      <dgm:spPr/>
    </dgm:pt>
    <dgm:pt modelId="{10317B8E-9E81-491A-B87D-AE9616DBB4C9}" type="pres">
      <dgm:prSet presAssocID="{B4A37678-E94F-4323-919F-58F2397B5B75}" presName="aNode" presStyleLbl="bgShp" presStyleIdx="2" presStyleCnt="3"/>
      <dgm:spPr/>
    </dgm:pt>
    <dgm:pt modelId="{54BCA37B-3F2C-4D46-86E7-80DA275C0FF0}" type="pres">
      <dgm:prSet presAssocID="{B4A37678-E94F-4323-919F-58F2397B5B75}" presName="textNode" presStyleLbl="bgShp" presStyleIdx="2" presStyleCnt="3"/>
      <dgm:spPr/>
    </dgm:pt>
    <dgm:pt modelId="{3AC0795B-3B8D-488E-A21B-5147D1996EC2}" type="pres">
      <dgm:prSet presAssocID="{B4A37678-E94F-4323-919F-58F2397B5B75}" presName="compChildNode" presStyleCnt="0"/>
      <dgm:spPr/>
    </dgm:pt>
    <dgm:pt modelId="{07C4DA02-E2A6-477F-AD82-986C01B6D33D}" type="pres">
      <dgm:prSet presAssocID="{B4A37678-E94F-4323-919F-58F2397B5B75}" presName="theInnerList" presStyleCnt="0"/>
      <dgm:spPr/>
    </dgm:pt>
    <dgm:pt modelId="{9C1C8F33-F252-425A-B002-4F664005C49E}" type="pres">
      <dgm:prSet presAssocID="{C5FCDC79-DD8B-425E-8949-23DB9810EC76}" presName="childNode" presStyleLbl="node1" presStyleIdx="4" presStyleCnt="6">
        <dgm:presLayoutVars>
          <dgm:bulletEnabled val="1"/>
        </dgm:presLayoutVars>
      </dgm:prSet>
      <dgm:spPr/>
    </dgm:pt>
    <dgm:pt modelId="{84D5D803-D62E-4BD2-8C70-4BEA9FE581F7}" type="pres">
      <dgm:prSet presAssocID="{C5FCDC79-DD8B-425E-8949-23DB9810EC76}" presName="aSpace2" presStyleCnt="0"/>
      <dgm:spPr/>
    </dgm:pt>
    <dgm:pt modelId="{385FB00D-5B54-4F07-9A95-4309F1DA2DA5}" type="pres">
      <dgm:prSet presAssocID="{91046B6E-1F72-42EC-BA89-31D431223B5C}" presName="childNode" presStyleLbl="node1" presStyleIdx="5" presStyleCnt="6">
        <dgm:presLayoutVars>
          <dgm:bulletEnabled val="1"/>
        </dgm:presLayoutVars>
      </dgm:prSet>
      <dgm:spPr/>
    </dgm:pt>
  </dgm:ptLst>
  <dgm:cxnLst>
    <dgm:cxn modelId="{DB618306-89E9-4A55-A42E-EFF019CC756A}" type="presOf" srcId="{B4A37678-E94F-4323-919F-58F2397B5B75}" destId="{10317B8E-9E81-491A-B87D-AE9616DBB4C9}" srcOrd="0" destOrd="0" presId="urn:microsoft.com/office/officeart/2005/8/layout/lProcess2"/>
    <dgm:cxn modelId="{6D532320-B285-4F1B-A349-BC800F0B67C6}" type="presOf" srcId="{7B34E8E2-6C1C-45C8-BC38-91B9CCE571DB}" destId="{3216A74E-CCA7-43EF-B843-37DF853DCD37}" srcOrd="0" destOrd="0" presId="urn:microsoft.com/office/officeart/2005/8/layout/lProcess2"/>
    <dgm:cxn modelId="{11C77F66-ED48-4956-955C-DCE8A5729CFA}" srcId="{4339580B-0444-4641-9AE9-D44D80B2432C}" destId="{CA38969C-CE55-43D7-9617-36119DFA2AA8}" srcOrd="0" destOrd="0" parTransId="{2DD4237D-0A5A-4FA2-A39F-82AA982D8865}" sibTransId="{D4A41C89-C11C-4C8C-82C6-7494C9315E55}"/>
    <dgm:cxn modelId="{D532376B-8671-401E-A90F-E7974AC93A47}" type="presOf" srcId="{CA38969C-CE55-43D7-9617-36119DFA2AA8}" destId="{734C0DAC-3D25-4B3E-A06A-93C36688DA09}" srcOrd="1" destOrd="0" presId="urn:microsoft.com/office/officeart/2005/8/layout/lProcess2"/>
    <dgm:cxn modelId="{98F14C51-F9FD-4580-8F5F-4FF38C1EF1AC}" srcId="{CA38969C-CE55-43D7-9617-36119DFA2AA8}" destId="{3F572B1F-8787-4E48-B95F-CEF77EE156F2}" srcOrd="1" destOrd="0" parTransId="{354AB135-9E12-4A2D-8A37-4278A90D3B36}" sibTransId="{0F19A7CD-15D7-447D-A571-3EA0DF4B331A}"/>
    <dgm:cxn modelId="{DD006C52-59D4-4EEA-AED1-2C273658FDDE}" type="presOf" srcId="{DAEB1630-8290-44B2-BB88-F0004745DECC}" destId="{C09983D1-5286-4B8E-9433-221753A38527}" srcOrd="0" destOrd="0" presId="urn:microsoft.com/office/officeart/2005/8/layout/lProcess2"/>
    <dgm:cxn modelId="{2E7EF173-069F-406D-B482-661BCFFB6804}" type="presOf" srcId="{5009ACE0-E8A1-4D9C-9C0C-DE784B50A980}" destId="{8D903929-3A80-4E5E-B64C-ADF8F21EB074}" srcOrd="0" destOrd="0" presId="urn:microsoft.com/office/officeart/2005/8/layout/lProcess2"/>
    <dgm:cxn modelId="{4D16A07C-3D60-43AC-99F9-41E4F3E478B8}" type="presOf" srcId="{3FED5285-BFFE-4737-B820-3A4FD4DE558B}" destId="{579E89CC-4A1D-4454-AFA3-6C2866DD1EFD}" srcOrd="1" destOrd="0" presId="urn:microsoft.com/office/officeart/2005/8/layout/lProcess2"/>
    <dgm:cxn modelId="{E6DC8A85-86D9-42E1-B572-30288EB1B225}" srcId="{B4A37678-E94F-4323-919F-58F2397B5B75}" destId="{C5FCDC79-DD8B-425E-8949-23DB9810EC76}" srcOrd="0" destOrd="0" parTransId="{BE1638C4-B0E8-46BE-A92F-7CECB7CA109E}" sibTransId="{ED26C578-6CE5-4F40-9BD0-F69D5ECE3534}"/>
    <dgm:cxn modelId="{A40C868E-B6C1-43F1-B11B-C87E8663BBF5}" srcId="{3FED5285-BFFE-4737-B820-3A4FD4DE558B}" destId="{DAEB1630-8290-44B2-BB88-F0004745DECC}" srcOrd="0" destOrd="0" parTransId="{94B5377C-6AF0-4E77-9D60-6E52131E31E0}" sibTransId="{5393228E-97ED-47C0-A5F2-D9437F18EB14}"/>
    <dgm:cxn modelId="{15241CAA-04D3-4512-A109-DD22946C8CF2}" type="presOf" srcId="{4339580B-0444-4641-9AE9-D44D80B2432C}" destId="{F400EDBF-8859-43D7-91AC-FD194C6A53E2}" srcOrd="0" destOrd="0" presId="urn:microsoft.com/office/officeart/2005/8/layout/lProcess2"/>
    <dgm:cxn modelId="{FE96FDAA-7D76-427A-93C3-45DE3958BB41}" srcId="{4339580B-0444-4641-9AE9-D44D80B2432C}" destId="{B4A37678-E94F-4323-919F-58F2397B5B75}" srcOrd="2" destOrd="0" parTransId="{ECFCCF8C-9B02-4858-95ED-99256FA50BF4}" sibTransId="{9C5F7341-F4E5-442E-9FE1-1CE2CD1F20FC}"/>
    <dgm:cxn modelId="{6CDF73B1-7378-4008-A991-FF659AA50C84}" srcId="{CA38969C-CE55-43D7-9617-36119DFA2AA8}" destId="{7B34E8E2-6C1C-45C8-BC38-91B9CCE571DB}" srcOrd="0" destOrd="0" parTransId="{4FDCFA57-722B-4FAB-9647-265349AB20AA}" sibTransId="{5C6F190C-26E6-40D8-BECE-0D85B5B70FD4}"/>
    <dgm:cxn modelId="{DAABDED0-B502-467D-A612-B8B769BB4F6D}" srcId="{B4A37678-E94F-4323-919F-58F2397B5B75}" destId="{91046B6E-1F72-42EC-BA89-31D431223B5C}" srcOrd="1" destOrd="0" parTransId="{7B8EB626-886D-41A9-BB41-5BB7321877A9}" sibTransId="{7FAC9E8E-7D8B-4210-AA6E-80639F8A89B5}"/>
    <dgm:cxn modelId="{A4543FD4-C586-47B1-8452-AC6DDCC85581}" srcId="{4339580B-0444-4641-9AE9-D44D80B2432C}" destId="{3FED5285-BFFE-4737-B820-3A4FD4DE558B}" srcOrd="1" destOrd="0" parTransId="{14481915-B10C-47E6-B157-963889ECB570}" sibTransId="{251D21C3-82D9-478B-AC54-37CC13CA6303}"/>
    <dgm:cxn modelId="{46F490D7-4E53-40E6-8DA6-A09160332809}" type="presOf" srcId="{91046B6E-1F72-42EC-BA89-31D431223B5C}" destId="{385FB00D-5B54-4F07-9A95-4309F1DA2DA5}" srcOrd="0" destOrd="0" presId="urn:microsoft.com/office/officeart/2005/8/layout/lProcess2"/>
    <dgm:cxn modelId="{FFB6FAD9-9C5D-4702-9845-356995F42523}" type="presOf" srcId="{3F572B1F-8787-4E48-B95F-CEF77EE156F2}" destId="{F6067B28-E242-45DC-AD44-D5B5401C0EC1}" srcOrd="0" destOrd="0" presId="urn:microsoft.com/office/officeart/2005/8/layout/lProcess2"/>
    <dgm:cxn modelId="{1136F3E3-93FA-4A87-B722-D0229C13CC54}" type="presOf" srcId="{B4A37678-E94F-4323-919F-58F2397B5B75}" destId="{54BCA37B-3F2C-4D46-86E7-80DA275C0FF0}" srcOrd="1" destOrd="0" presId="urn:microsoft.com/office/officeart/2005/8/layout/lProcess2"/>
    <dgm:cxn modelId="{684604E5-B783-4429-987B-5A385547B25C}" type="presOf" srcId="{3FED5285-BFFE-4737-B820-3A4FD4DE558B}" destId="{EDE2DB98-71E4-45FA-B939-9878FA8CB72E}" srcOrd="0" destOrd="0" presId="urn:microsoft.com/office/officeart/2005/8/layout/lProcess2"/>
    <dgm:cxn modelId="{A750E9E5-8A85-45BF-8DC9-44B808AC1161}" type="presOf" srcId="{CA38969C-CE55-43D7-9617-36119DFA2AA8}" destId="{BF0773FF-FD19-4258-954B-52C54316B445}" srcOrd="0" destOrd="0" presId="urn:microsoft.com/office/officeart/2005/8/layout/lProcess2"/>
    <dgm:cxn modelId="{C1691DEC-5C20-462A-A9E0-F2211E72A778}" srcId="{3FED5285-BFFE-4737-B820-3A4FD4DE558B}" destId="{5009ACE0-E8A1-4D9C-9C0C-DE784B50A980}" srcOrd="1" destOrd="0" parTransId="{65271658-E4F7-46DF-90D2-6F208ED99165}" sibTransId="{205DE878-EE85-450B-8ADE-5E6D01CB2051}"/>
    <dgm:cxn modelId="{981466EE-9A77-4DCA-B2C5-CBDA9D9CEE8B}" type="presOf" srcId="{C5FCDC79-DD8B-425E-8949-23DB9810EC76}" destId="{9C1C8F33-F252-425A-B002-4F664005C49E}" srcOrd="0" destOrd="0" presId="urn:microsoft.com/office/officeart/2005/8/layout/lProcess2"/>
    <dgm:cxn modelId="{891DA5A8-A29F-4DBC-A757-61587D5F8374}" type="presParOf" srcId="{F400EDBF-8859-43D7-91AC-FD194C6A53E2}" destId="{870FD936-9168-44F3-AA0E-636299ADF863}" srcOrd="0" destOrd="0" presId="urn:microsoft.com/office/officeart/2005/8/layout/lProcess2"/>
    <dgm:cxn modelId="{3158300E-8582-4543-AC6C-910E78F5D528}" type="presParOf" srcId="{870FD936-9168-44F3-AA0E-636299ADF863}" destId="{BF0773FF-FD19-4258-954B-52C54316B445}" srcOrd="0" destOrd="0" presId="urn:microsoft.com/office/officeart/2005/8/layout/lProcess2"/>
    <dgm:cxn modelId="{88857689-5358-4814-8B89-23FFDC67B6F3}" type="presParOf" srcId="{870FD936-9168-44F3-AA0E-636299ADF863}" destId="{734C0DAC-3D25-4B3E-A06A-93C36688DA09}" srcOrd="1" destOrd="0" presId="urn:microsoft.com/office/officeart/2005/8/layout/lProcess2"/>
    <dgm:cxn modelId="{6945ACBA-D9DC-4618-8D8C-04CFA34988A4}" type="presParOf" srcId="{870FD936-9168-44F3-AA0E-636299ADF863}" destId="{D15A45FE-FFE9-4F1F-8BF0-969699AE5EEE}" srcOrd="2" destOrd="0" presId="urn:microsoft.com/office/officeart/2005/8/layout/lProcess2"/>
    <dgm:cxn modelId="{8030EA8B-961C-4AD7-9893-236088C8DBD0}" type="presParOf" srcId="{D15A45FE-FFE9-4F1F-8BF0-969699AE5EEE}" destId="{E1249797-A34F-45A4-8CE1-B3772BEF7E74}" srcOrd="0" destOrd="0" presId="urn:microsoft.com/office/officeart/2005/8/layout/lProcess2"/>
    <dgm:cxn modelId="{C6FC3EFB-3B7E-42C7-8BDD-E9083FFB7E96}" type="presParOf" srcId="{E1249797-A34F-45A4-8CE1-B3772BEF7E74}" destId="{3216A74E-CCA7-43EF-B843-37DF853DCD37}" srcOrd="0" destOrd="0" presId="urn:microsoft.com/office/officeart/2005/8/layout/lProcess2"/>
    <dgm:cxn modelId="{D6CA73B3-72C3-4028-A893-4432A5FC319F}" type="presParOf" srcId="{E1249797-A34F-45A4-8CE1-B3772BEF7E74}" destId="{ED780BD7-6D57-4F31-90E8-2E993D5D3D32}" srcOrd="1" destOrd="0" presId="urn:microsoft.com/office/officeart/2005/8/layout/lProcess2"/>
    <dgm:cxn modelId="{7750102A-3008-439F-AD45-F8711D844B78}" type="presParOf" srcId="{E1249797-A34F-45A4-8CE1-B3772BEF7E74}" destId="{F6067B28-E242-45DC-AD44-D5B5401C0EC1}" srcOrd="2" destOrd="0" presId="urn:microsoft.com/office/officeart/2005/8/layout/lProcess2"/>
    <dgm:cxn modelId="{B3DA56A9-FC17-473E-9EC6-4460FA079CB2}" type="presParOf" srcId="{F400EDBF-8859-43D7-91AC-FD194C6A53E2}" destId="{07C8DA5B-F38C-469C-9445-3208EA120695}" srcOrd="1" destOrd="0" presId="urn:microsoft.com/office/officeart/2005/8/layout/lProcess2"/>
    <dgm:cxn modelId="{C848423E-B1C5-4174-B889-561A48A7F3C4}" type="presParOf" srcId="{F400EDBF-8859-43D7-91AC-FD194C6A53E2}" destId="{C1AD0162-5904-4BD0-B4EC-DB246E17BF4F}" srcOrd="2" destOrd="0" presId="urn:microsoft.com/office/officeart/2005/8/layout/lProcess2"/>
    <dgm:cxn modelId="{406B623E-0590-46DA-9FF4-EAA0C38DBD3C}" type="presParOf" srcId="{C1AD0162-5904-4BD0-B4EC-DB246E17BF4F}" destId="{EDE2DB98-71E4-45FA-B939-9878FA8CB72E}" srcOrd="0" destOrd="0" presId="urn:microsoft.com/office/officeart/2005/8/layout/lProcess2"/>
    <dgm:cxn modelId="{918FD0D3-A85D-495F-A815-95C30311BD9E}" type="presParOf" srcId="{C1AD0162-5904-4BD0-B4EC-DB246E17BF4F}" destId="{579E89CC-4A1D-4454-AFA3-6C2866DD1EFD}" srcOrd="1" destOrd="0" presId="urn:microsoft.com/office/officeart/2005/8/layout/lProcess2"/>
    <dgm:cxn modelId="{913B80AC-F324-4950-A5C6-B0002929913E}" type="presParOf" srcId="{C1AD0162-5904-4BD0-B4EC-DB246E17BF4F}" destId="{6EDE8ED3-7C4F-4974-800F-A41938863275}" srcOrd="2" destOrd="0" presId="urn:microsoft.com/office/officeart/2005/8/layout/lProcess2"/>
    <dgm:cxn modelId="{C56720F2-451A-4828-8376-205B447721EE}" type="presParOf" srcId="{6EDE8ED3-7C4F-4974-800F-A41938863275}" destId="{E01995A7-F257-41FD-B5F2-167154F8B467}" srcOrd="0" destOrd="0" presId="urn:microsoft.com/office/officeart/2005/8/layout/lProcess2"/>
    <dgm:cxn modelId="{8D6431BB-9CA5-4535-8161-7491A2F0E4BF}" type="presParOf" srcId="{E01995A7-F257-41FD-B5F2-167154F8B467}" destId="{C09983D1-5286-4B8E-9433-221753A38527}" srcOrd="0" destOrd="0" presId="urn:microsoft.com/office/officeart/2005/8/layout/lProcess2"/>
    <dgm:cxn modelId="{52CCDEA8-97A1-4304-ADC3-8D0A0D273A2A}" type="presParOf" srcId="{E01995A7-F257-41FD-B5F2-167154F8B467}" destId="{BF9F6D6D-00B9-4905-A8E6-4B625681F0BF}" srcOrd="1" destOrd="0" presId="urn:microsoft.com/office/officeart/2005/8/layout/lProcess2"/>
    <dgm:cxn modelId="{FD8F2FF2-4F02-4393-BF5A-EAC76F4D3B54}" type="presParOf" srcId="{E01995A7-F257-41FD-B5F2-167154F8B467}" destId="{8D903929-3A80-4E5E-B64C-ADF8F21EB074}" srcOrd="2" destOrd="0" presId="urn:microsoft.com/office/officeart/2005/8/layout/lProcess2"/>
    <dgm:cxn modelId="{D3D7DE0F-3DF6-47CB-B6AE-8D21BE93811A}" type="presParOf" srcId="{F400EDBF-8859-43D7-91AC-FD194C6A53E2}" destId="{27F0DCD8-8B50-414E-B92A-14BB34E3BBE5}" srcOrd="3" destOrd="0" presId="urn:microsoft.com/office/officeart/2005/8/layout/lProcess2"/>
    <dgm:cxn modelId="{65CA57D9-8D18-4351-9802-BA7D3D21ACD4}" type="presParOf" srcId="{F400EDBF-8859-43D7-91AC-FD194C6A53E2}" destId="{F2A3E271-24CF-4860-BCB6-67BF1FD94C81}" srcOrd="4" destOrd="0" presId="urn:microsoft.com/office/officeart/2005/8/layout/lProcess2"/>
    <dgm:cxn modelId="{41240C41-0F59-4EF6-8F6E-C8F7A1AA26F3}" type="presParOf" srcId="{F2A3E271-24CF-4860-BCB6-67BF1FD94C81}" destId="{10317B8E-9E81-491A-B87D-AE9616DBB4C9}" srcOrd="0" destOrd="0" presId="urn:microsoft.com/office/officeart/2005/8/layout/lProcess2"/>
    <dgm:cxn modelId="{C490763B-8962-4FAC-BF5E-66525778177B}" type="presParOf" srcId="{F2A3E271-24CF-4860-BCB6-67BF1FD94C81}" destId="{54BCA37B-3F2C-4D46-86E7-80DA275C0FF0}" srcOrd="1" destOrd="0" presId="urn:microsoft.com/office/officeart/2005/8/layout/lProcess2"/>
    <dgm:cxn modelId="{8A5A30DE-6CED-44D4-BDAD-FBA8DACBEC11}" type="presParOf" srcId="{F2A3E271-24CF-4860-BCB6-67BF1FD94C81}" destId="{3AC0795B-3B8D-488E-A21B-5147D1996EC2}" srcOrd="2" destOrd="0" presId="urn:microsoft.com/office/officeart/2005/8/layout/lProcess2"/>
    <dgm:cxn modelId="{97B45CC3-54F4-48D7-903D-958B71DC4C49}" type="presParOf" srcId="{3AC0795B-3B8D-488E-A21B-5147D1996EC2}" destId="{07C4DA02-E2A6-477F-AD82-986C01B6D33D}" srcOrd="0" destOrd="0" presId="urn:microsoft.com/office/officeart/2005/8/layout/lProcess2"/>
    <dgm:cxn modelId="{943CA713-BE30-4D66-9311-2BAEFB787EBF}" type="presParOf" srcId="{07C4DA02-E2A6-477F-AD82-986C01B6D33D}" destId="{9C1C8F33-F252-425A-B002-4F664005C49E}" srcOrd="0" destOrd="0" presId="urn:microsoft.com/office/officeart/2005/8/layout/lProcess2"/>
    <dgm:cxn modelId="{F9781974-803A-454B-A224-F25BEA2310E3}" type="presParOf" srcId="{07C4DA02-E2A6-477F-AD82-986C01B6D33D}" destId="{84D5D803-D62E-4BD2-8C70-4BEA9FE581F7}" srcOrd="1" destOrd="0" presId="urn:microsoft.com/office/officeart/2005/8/layout/lProcess2"/>
    <dgm:cxn modelId="{56D091AC-729B-4E27-81EB-68D7C3F2DA89}" type="presParOf" srcId="{07C4DA02-E2A6-477F-AD82-986C01B6D33D}" destId="{385FB00D-5B54-4F07-9A95-4309F1DA2DA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0ACD18-8BCF-4A49-9D18-9F26810DB73A}" type="doc">
      <dgm:prSet loTypeId="urn:microsoft.com/office/officeart/2005/8/layout/matrix2" loCatId="matrix" qsTypeId="urn:microsoft.com/office/officeart/2005/8/quickstyle/simple2" qsCatId="simple" csTypeId="urn:microsoft.com/office/officeart/2005/8/colors/accent1_5" csCatId="accent1" phldr="1"/>
      <dgm:spPr/>
      <dgm:t>
        <a:bodyPr/>
        <a:lstStyle/>
        <a:p>
          <a:endParaRPr lang="en-US"/>
        </a:p>
      </dgm:t>
    </dgm:pt>
    <dgm:pt modelId="{BC4FF8B7-C0ED-46D8-AF74-AC6EAB4811D7}">
      <dgm:prSet phldrT="[Text]" custT="1"/>
      <dgm:spPr/>
      <dgm:t>
        <a:bodyPr/>
        <a:lstStyle/>
        <a:p>
          <a:r>
            <a:rPr lang="en-US" sz="1600" dirty="0">
              <a:latin typeface="Eras Demi ITC" pitchFamily="34" charset="0"/>
            </a:rPr>
            <a:t>TRANSPORTATION</a:t>
          </a:r>
        </a:p>
      </dgm:t>
    </dgm:pt>
    <dgm:pt modelId="{B658E024-3715-4903-B2B8-B41FD5DE471F}" type="parTrans" cxnId="{F47C5B76-9AFF-4425-9987-538F6A595EF0}">
      <dgm:prSet/>
      <dgm:spPr/>
      <dgm:t>
        <a:bodyPr/>
        <a:lstStyle/>
        <a:p>
          <a:endParaRPr lang="en-US" sz="2000"/>
        </a:p>
      </dgm:t>
    </dgm:pt>
    <dgm:pt modelId="{86B12DEB-D1E0-46CF-9FB8-91BFA62748DA}" type="sibTrans" cxnId="{F47C5B76-9AFF-4425-9987-538F6A595EF0}">
      <dgm:prSet/>
      <dgm:spPr/>
      <dgm:t>
        <a:bodyPr/>
        <a:lstStyle/>
        <a:p>
          <a:endParaRPr lang="en-US" sz="2000"/>
        </a:p>
      </dgm:t>
    </dgm:pt>
    <dgm:pt modelId="{8DBD408E-B1C7-4D10-855D-4B76BDE92002}">
      <dgm:prSet phldrT="[Text]" custT="1"/>
      <dgm:spPr/>
      <dgm:t>
        <a:bodyPr/>
        <a:lstStyle/>
        <a:p>
          <a:r>
            <a:rPr lang="en-US" sz="1800" b="1" dirty="0">
              <a:latin typeface="Eras Demi ITC" pitchFamily="34" charset="0"/>
            </a:rPr>
            <a:t>ENVIRONMENT</a:t>
          </a:r>
        </a:p>
      </dgm:t>
    </dgm:pt>
    <dgm:pt modelId="{605C22A7-9706-4E9B-AB74-738088B70804}" type="parTrans" cxnId="{3AE4FE72-814B-4FD4-97EF-E9F4CCA5188E}">
      <dgm:prSet/>
      <dgm:spPr/>
      <dgm:t>
        <a:bodyPr/>
        <a:lstStyle/>
        <a:p>
          <a:endParaRPr lang="en-US" sz="2000"/>
        </a:p>
      </dgm:t>
    </dgm:pt>
    <dgm:pt modelId="{D2D93475-C8A8-4910-B21A-4DE6CACD6B95}" type="sibTrans" cxnId="{3AE4FE72-814B-4FD4-97EF-E9F4CCA5188E}">
      <dgm:prSet/>
      <dgm:spPr/>
      <dgm:t>
        <a:bodyPr/>
        <a:lstStyle/>
        <a:p>
          <a:endParaRPr lang="en-US" sz="2000"/>
        </a:p>
      </dgm:t>
    </dgm:pt>
    <dgm:pt modelId="{8D9E20DD-AFA3-4312-9DD7-3D9D0DD75619}">
      <dgm:prSet phldrT="[Text]" custT="1"/>
      <dgm:spPr/>
      <dgm:t>
        <a:bodyPr/>
        <a:lstStyle/>
        <a:p>
          <a:r>
            <a:rPr lang="en-US" sz="2000" b="1" dirty="0">
              <a:latin typeface="Eras Demi ITC" pitchFamily="34" charset="0"/>
            </a:rPr>
            <a:t>EQUITY</a:t>
          </a:r>
        </a:p>
      </dgm:t>
    </dgm:pt>
    <dgm:pt modelId="{2A3F1FDB-CFF7-4EA2-8C1C-D50CADB4F899}" type="parTrans" cxnId="{CBCABC2A-7090-4960-9929-7036870D3B16}">
      <dgm:prSet/>
      <dgm:spPr/>
      <dgm:t>
        <a:bodyPr/>
        <a:lstStyle/>
        <a:p>
          <a:endParaRPr lang="en-US" sz="2000"/>
        </a:p>
      </dgm:t>
    </dgm:pt>
    <dgm:pt modelId="{E14EF1B3-2163-41D1-BDAB-E20F9BB35C55}" type="sibTrans" cxnId="{CBCABC2A-7090-4960-9929-7036870D3B16}">
      <dgm:prSet/>
      <dgm:spPr/>
      <dgm:t>
        <a:bodyPr/>
        <a:lstStyle/>
        <a:p>
          <a:endParaRPr lang="en-US" sz="2000"/>
        </a:p>
      </dgm:t>
    </dgm:pt>
    <dgm:pt modelId="{DB881D34-D934-448E-A426-D53122DFAADF}">
      <dgm:prSet phldrT="[Text]" custT="1"/>
      <dgm:spPr/>
      <dgm:t>
        <a:bodyPr/>
        <a:lstStyle/>
        <a:p>
          <a:r>
            <a:rPr lang="en-US" sz="2000" b="1" dirty="0">
              <a:latin typeface="Eras Demi ITC" pitchFamily="34" charset="0"/>
            </a:rPr>
            <a:t>HOUSING</a:t>
          </a:r>
        </a:p>
      </dgm:t>
    </dgm:pt>
    <dgm:pt modelId="{0206E483-4DC3-40F2-BF24-D0868B2620F9}" type="parTrans" cxnId="{8E6A3A2D-4AFD-464C-AB95-3A9FF690BF46}">
      <dgm:prSet/>
      <dgm:spPr/>
      <dgm:t>
        <a:bodyPr/>
        <a:lstStyle/>
        <a:p>
          <a:endParaRPr lang="en-US" sz="2000"/>
        </a:p>
      </dgm:t>
    </dgm:pt>
    <dgm:pt modelId="{9B5C3AD2-0B01-476D-B5CD-9007ECAB7B50}" type="sibTrans" cxnId="{8E6A3A2D-4AFD-464C-AB95-3A9FF690BF46}">
      <dgm:prSet/>
      <dgm:spPr/>
      <dgm:t>
        <a:bodyPr/>
        <a:lstStyle/>
        <a:p>
          <a:endParaRPr lang="en-US" sz="2000"/>
        </a:p>
      </dgm:t>
    </dgm:pt>
    <dgm:pt modelId="{0329085D-B286-4830-838C-EEF028D78EBA}" type="pres">
      <dgm:prSet presAssocID="{1D0ACD18-8BCF-4A49-9D18-9F26810DB73A}" presName="matrix" presStyleCnt="0">
        <dgm:presLayoutVars>
          <dgm:chMax val="1"/>
          <dgm:dir/>
          <dgm:resizeHandles val="exact"/>
        </dgm:presLayoutVars>
      </dgm:prSet>
      <dgm:spPr/>
    </dgm:pt>
    <dgm:pt modelId="{9E2D7152-B556-437F-AD44-C6E7B4A9399F}" type="pres">
      <dgm:prSet presAssocID="{1D0ACD18-8BCF-4A49-9D18-9F26810DB73A}" presName="axisShape" presStyleLbl="bgShp" presStyleIdx="0" presStyleCnt="1"/>
      <dgm:spPr/>
    </dgm:pt>
    <dgm:pt modelId="{3324471D-764A-406A-AC4E-68984E2ECE34}" type="pres">
      <dgm:prSet presAssocID="{1D0ACD18-8BCF-4A49-9D18-9F26810DB73A}" presName="rect1" presStyleLbl="node1" presStyleIdx="0" presStyleCnt="4">
        <dgm:presLayoutVars>
          <dgm:chMax val="0"/>
          <dgm:chPref val="0"/>
          <dgm:bulletEnabled val="1"/>
        </dgm:presLayoutVars>
      </dgm:prSet>
      <dgm:spPr/>
    </dgm:pt>
    <dgm:pt modelId="{3DE16998-A56A-48EB-9182-832354D86369}" type="pres">
      <dgm:prSet presAssocID="{1D0ACD18-8BCF-4A49-9D18-9F26810DB73A}" presName="rect2" presStyleLbl="node1" presStyleIdx="1" presStyleCnt="4">
        <dgm:presLayoutVars>
          <dgm:chMax val="0"/>
          <dgm:chPref val="0"/>
          <dgm:bulletEnabled val="1"/>
        </dgm:presLayoutVars>
      </dgm:prSet>
      <dgm:spPr/>
    </dgm:pt>
    <dgm:pt modelId="{3DE18B68-DC89-49BC-830F-43639E7544F1}" type="pres">
      <dgm:prSet presAssocID="{1D0ACD18-8BCF-4A49-9D18-9F26810DB73A}" presName="rect3" presStyleLbl="node1" presStyleIdx="2" presStyleCnt="4">
        <dgm:presLayoutVars>
          <dgm:chMax val="0"/>
          <dgm:chPref val="0"/>
          <dgm:bulletEnabled val="1"/>
        </dgm:presLayoutVars>
      </dgm:prSet>
      <dgm:spPr/>
    </dgm:pt>
    <dgm:pt modelId="{2C9C28FE-25D8-4FCD-9720-8A518D422331}" type="pres">
      <dgm:prSet presAssocID="{1D0ACD18-8BCF-4A49-9D18-9F26810DB73A}" presName="rect4" presStyleLbl="node1" presStyleIdx="3" presStyleCnt="4">
        <dgm:presLayoutVars>
          <dgm:chMax val="0"/>
          <dgm:chPref val="0"/>
          <dgm:bulletEnabled val="1"/>
        </dgm:presLayoutVars>
      </dgm:prSet>
      <dgm:spPr/>
    </dgm:pt>
  </dgm:ptLst>
  <dgm:cxnLst>
    <dgm:cxn modelId="{CBCABC2A-7090-4960-9929-7036870D3B16}" srcId="{1D0ACD18-8BCF-4A49-9D18-9F26810DB73A}" destId="{8D9E20DD-AFA3-4312-9DD7-3D9D0DD75619}" srcOrd="2" destOrd="0" parTransId="{2A3F1FDB-CFF7-4EA2-8C1C-D50CADB4F899}" sibTransId="{E14EF1B3-2163-41D1-BDAB-E20F9BB35C55}"/>
    <dgm:cxn modelId="{B806142D-3B7C-4F9D-ABBC-6976EC7FCEA5}" type="presOf" srcId="{8D9E20DD-AFA3-4312-9DD7-3D9D0DD75619}" destId="{3DE18B68-DC89-49BC-830F-43639E7544F1}" srcOrd="0" destOrd="0" presId="urn:microsoft.com/office/officeart/2005/8/layout/matrix2"/>
    <dgm:cxn modelId="{8E6A3A2D-4AFD-464C-AB95-3A9FF690BF46}" srcId="{1D0ACD18-8BCF-4A49-9D18-9F26810DB73A}" destId="{DB881D34-D934-448E-A426-D53122DFAADF}" srcOrd="3" destOrd="0" parTransId="{0206E483-4DC3-40F2-BF24-D0868B2620F9}" sibTransId="{9B5C3AD2-0B01-476D-B5CD-9007ECAB7B50}"/>
    <dgm:cxn modelId="{3AE4FE72-814B-4FD4-97EF-E9F4CCA5188E}" srcId="{1D0ACD18-8BCF-4A49-9D18-9F26810DB73A}" destId="{8DBD408E-B1C7-4D10-855D-4B76BDE92002}" srcOrd="1" destOrd="0" parTransId="{605C22A7-9706-4E9B-AB74-738088B70804}" sibTransId="{D2D93475-C8A8-4910-B21A-4DE6CACD6B95}"/>
    <dgm:cxn modelId="{F47C5B76-9AFF-4425-9987-538F6A595EF0}" srcId="{1D0ACD18-8BCF-4A49-9D18-9F26810DB73A}" destId="{BC4FF8B7-C0ED-46D8-AF74-AC6EAB4811D7}" srcOrd="0" destOrd="0" parTransId="{B658E024-3715-4903-B2B8-B41FD5DE471F}" sibTransId="{86B12DEB-D1E0-46CF-9FB8-91BFA62748DA}"/>
    <dgm:cxn modelId="{14A0BBA1-ED9F-4E54-A162-21772B40304E}" type="presOf" srcId="{DB881D34-D934-448E-A426-D53122DFAADF}" destId="{2C9C28FE-25D8-4FCD-9720-8A518D422331}" srcOrd="0" destOrd="0" presId="urn:microsoft.com/office/officeart/2005/8/layout/matrix2"/>
    <dgm:cxn modelId="{FE6B6ABD-827A-4EF2-9BC7-6C5834492946}" type="presOf" srcId="{1D0ACD18-8BCF-4A49-9D18-9F26810DB73A}" destId="{0329085D-B286-4830-838C-EEF028D78EBA}" srcOrd="0" destOrd="0" presId="urn:microsoft.com/office/officeart/2005/8/layout/matrix2"/>
    <dgm:cxn modelId="{863CA3EB-5A6B-4540-838A-894CDA0E2E6D}" type="presOf" srcId="{BC4FF8B7-C0ED-46D8-AF74-AC6EAB4811D7}" destId="{3324471D-764A-406A-AC4E-68984E2ECE34}" srcOrd="0" destOrd="0" presId="urn:microsoft.com/office/officeart/2005/8/layout/matrix2"/>
    <dgm:cxn modelId="{9F4FF6FF-5557-4E9C-B15C-BE7400362E23}" type="presOf" srcId="{8DBD408E-B1C7-4D10-855D-4B76BDE92002}" destId="{3DE16998-A56A-48EB-9182-832354D86369}" srcOrd="0" destOrd="0" presId="urn:microsoft.com/office/officeart/2005/8/layout/matrix2"/>
    <dgm:cxn modelId="{CDB3E048-30DF-4F01-919C-0C6AB4045288}" type="presParOf" srcId="{0329085D-B286-4830-838C-EEF028D78EBA}" destId="{9E2D7152-B556-437F-AD44-C6E7B4A9399F}" srcOrd="0" destOrd="0" presId="urn:microsoft.com/office/officeart/2005/8/layout/matrix2"/>
    <dgm:cxn modelId="{55CE4A45-C372-4D37-9881-D52F8D7BE07C}" type="presParOf" srcId="{0329085D-B286-4830-838C-EEF028D78EBA}" destId="{3324471D-764A-406A-AC4E-68984E2ECE34}" srcOrd="1" destOrd="0" presId="urn:microsoft.com/office/officeart/2005/8/layout/matrix2"/>
    <dgm:cxn modelId="{ED7A7565-109E-4119-B190-DDF0D408D245}" type="presParOf" srcId="{0329085D-B286-4830-838C-EEF028D78EBA}" destId="{3DE16998-A56A-48EB-9182-832354D86369}" srcOrd="2" destOrd="0" presId="urn:microsoft.com/office/officeart/2005/8/layout/matrix2"/>
    <dgm:cxn modelId="{1023BC2B-92E0-4257-892E-5090978A479B}" type="presParOf" srcId="{0329085D-B286-4830-838C-EEF028D78EBA}" destId="{3DE18B68-DC89-49BC-830F-43639E7544F1}" srcOrd="3" destOrd="0" presId="urn:microsoft.com/office/officeart/2005/8/layout/matrix2"/>
    <dgm:cxn modelId="{0B752ED6-D940-489C-A588-40A09B0831EE}" type="presParOf" srcId="{0329085D-B286-4830-838C-EEF028D78EBA}" destId="{2C9C28FE-25D8-4FCD-9720-8A518D422331}"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0ACD18-8BCF-4A49-9D18-9F26810DB73A}" type="doc">
      <dgm:prSet loTypeId="urn:microsoft.com/office/officeart/2005/8/layout/cycle4" loCatId="matrix" qsTypeId="urn:microsoft.com/office/officeart/2005/8/quickstyle/simple2" qsCatId="simple" csTypeId="urn:microsoft.com/office/officeart/2005/8/colors/accent6_3" csCatId="accent6" phldr="1"/>
      <dgm:spPr/>
      <dgm:t>
        <a:bodyPr/>
        <a:lstStyle/>
        <a:p>
          <a:endParaRPr lang="en-US"/>
        </a:p>
      </dgm:t>
    </dgm:pt>
    <dgm:pt modelId="{BC4FF8B7-C0ED-46D8-AF74-AC6EAB4811D7}">
      <dgm:prSet phldrT="[Text]" custT="1"/>
      <dgm:spPr/>
      <dgm:t>
        <a:bodyPr/>
        <a:lstStyle/>
        <a:p>
          <a:r>
            <a:rPr lang="en-US" sz="2000" dirty="0">
              <a:latin typeface="Eras Demi ITC" pitchFamily="34" charset="0"/>
            </a:rPr>
            <a:t>Resort Economy Mitigation</a:t>
          </a:r>
        </a:p>
      </dgm:t>
    </dgm:pt>
    <dgm:pt modelId="{B658E024-3715-4903-B2B8-B41FD5DE471F}" type="parTrans" cxnId="{F47C5B76-9AFF-4425-9987-538F6A595EF0}">
      <dgm:prSet/>
      <dgm:spPr/>
      <dgm:t>
        <a:bodyPr/>
        <a:lstStyle/>
        <a:p>
          <a:endParaRPr lang="en-US" sz="2000"/>
        </a:p>
      </dgm:t>
    </dgm:pt>
    <dgm:pt modelId="{86B12DEB-D1E0-46CF-9FB8-91BFA62748DA}" type="sibTrans" cxnId="{F47C5B76-9AFF-4425-9987-538F6A595EF0}">
      <dgm:prSet/>
      <dgm:spPr/>
      <dgm:t>
        <a:bodyPr/>
        <a:lstStyle/>
        <a:p>
          <a:endParaRPr lang="en-US" sz="2000"/>
        </a:p>
      </dgm:t>
    </dgm:pt>
    <dgm:pt modelId="{8DBD408E-B1C7-4D10-855D-4B76BDE92002}">
      <dgm:prSet phldrT="[Text]" custT="1"/>
      <dgm:spPr/>
      <dgm:t>
        <a:bodyPr/>
        <a:lstStyle/>
        <a:p>
          <a:r>
            <a:rPr lang="en-US" sz="1800" b="1" dirty="0">
              <a:latin typeface="Eras Demi ITC" pitchFamily="34" charset="0"/>
            </a:rPr>
            <a:t>Neighborhood Reinvestment</a:t>
          </a:r>
        </a:p>
      </dgm:t>
    </dgm:pt>
    <dgm:pt modelId="{605C22A7-9706-4E9B-AB74-738088B70804}" type="parTrans" cxnId="{3AE4FE72-814B-4FD4-97EF-E9F4CCA5188E}">
      <dgm:prSet/>
      <dgm:spPr/>
      <dgm:t>
        <a:bodyPr/>
        <a:lstStyle/>
        <a:p>
          <a:endParaRPr lang="en-US" sz="2000"/>
        </a:p>
      </dgm:t>
    </dgm:pt>
    <dgm:pt modelId="{D2D93475-C8A8-4910-B21A-4DE6CACD6B95}" type="sibTrans" cxnId="{3AE4FE72-814B-4FD4-97EF-E9F4CCA5188E}">
      <dgm:prSet/>
      <dgm:spPr/>
      <dgm:t>
        <a:bodyPr/>
        <a:lstStyle/>
        <a:p>
          <a:endParaRPr lang="en-US" sz="2000"/>
        </a:p>
      </dgm:t>
    </dgm:pt>
    <dgm:pt modelId="{8D9E20DD-AFA3-4312-9DD7-3D9D0DD75619}">
      <dgm:prSet phldrT="[Text]" custT="1"/>
      <dgm:spPr/>
      <dgm:t>
        <a:bodyPr/>
        <a:lstStyle/>
        <a:p>
          <a:r>
            <a:rPr lang="en-US" sz="1800" b="1" dirty="0">
              <a:latin typeface="Eras Demi ITC" pitchFamily="34" charset="0"/>
            </a:rPr>
            <a:t>Organizational Infrastructure</a:t>
          </a:r>
        </a:p>
      </dgm:t>
    </dgm:pt>
    <dgm:pt modelId="{2A3F1FDB-CFF7-4EA2-8C1C-D50CADB4F899}" type="parTrans" cxnId="{CBCABC2A-7090-4960-9929-7036870D3B16}">
      <dgm:prSet/>
      <dgm:spPr/>
      <dgm:t>
        <a:bodyPr/>
        <a:lstStyle/>
        <a:p>
          <a:endParaRPr lang="en-US" sz="2000"/>
        </a:p>
      </dgm:t>
    </dgm:pt>
    <dgm:pt modelId="{E14EF1B3-2163-41D1-BDAB-E20F9BB35C55}" type="sibTrans" cxnId="{CBCABC2A-7090-4960-9929-7036870D3B16}">
      <dgm:prSet/>
      <dgm:spPr/>
      <dgm:t>
        <a:bodyPr/>
        <a:lstStyle/>
        <a:p>
          <a:endParaRPr lang="en-US" sz="2000"/>
        </a:p>
      </dgm:t>
    </dgm:pt>
    <dgm:pt modelId="{DB881D34-D934-448E-A426-D53122DFAADF}">
      <dgm:prSet phldrT="[Text]" custT="1"/>
      <dgm:spPr/>
      <dgm:t>
        <a:bodyPr/>
        <a:lstStyle/>
        <a:p>
          <a:r>
            <a:rPr lang="en-US" sz="2000" b="1" dirty="0">
              <a:latin typeface="Eras Demi ITC" pitchFamily="34" charset="0"/>
            </a:rPr>
            <a:t>Workforce Support</a:t>
          </a:r>
        </a:p>
      </dgm:t>
    </dgm:pt>
    <dgm:pt modelId="{0206E483-4DC3-40F2-BF24-D0868B2620F9}" type="parTrans" cxnId="{8E6A3A2D-4AFD-464C-AB95-3A9FF690BF46}">
      <dgm:prSet/>
      <dgm:spPr/>
      <dgm:t>
        <a:bodyPr/>
        <a:lstStyle/>
        <a:p>
          <a:endParaRPr lang="en-US" sz="2000"/>
        </a:p>
      </dgm:t>
    </dgm:pt>
    <dgm:pt modelId="{9B5C3AD2-0B01-476D-B5CD-9007ECAB7B50}" type="sibTrans" cxnId="{8E6A3A2D-4AFD-464C-AB95-3A9FF690BF46}">
      <dgm:prSet/>
      <dgm:spPr/>
      <dgm:t>
        <a:bodyPr/>
        <a:lstStyle/>
        <a:p>
          <a:endParaRPr lang="en-US" sz="2000"/>
        </a:p>
      </dgm:t>
    </dgm:pt>
    <dgm:pt modelId="{80500A70-6FDB-48BB-B76B-12EF8A99EF82}" type="pres">
      <dgm:prSet presAssocID="{1D0ACD18-8BCF-4A49-9D18-9F26810DB73A}" presName="cycleMatrixDiagram" presStyleCnt="0">
        <dgm:presLayoutVars>
          <dgm:chMax val="1"/>
          <dgm:dir/>
          <dgm:animLvl val="lvl"/>
          <dgm:resizeHandles val="exact"/>
        </dgm:presLayoutVars>
      </dgm:prSet>
      <dgm:spPr/>
    </dgm:pt>
    <dgm:pt modelId="{42F13CB3-1CCD-439F-AFA9-B98266A276D1}" type="pres">
      <dgm:prSet presAssocID="{1D0ACD18-8BCF-4A49-9D18-9F26810DB73A}" presName="children" presStyleCnt="0"/>
      <dgm:spPr/>
    </dgm:pt>
    <dgm:pt modelId="{B00A1D22-046D-4525-AF35-5066A56655AA}" type="pres">
      <dgm:prSet presAssocID="{1D0ACD18-8BCF-4A49-9D18-9F26810DB73A}" presName="childPlaceholder" presStyleCnt="0"/>
      <dgm:spPr/>
    </dgm:pt>
    <dgm:pt modelId="{B7CF37D7-F732-4806-A0F7-37F74BFF64C4}" type="pres">
      <dgm:prSet presAssocID="{1D0ACD18-8BCF-4A49-9D18-9F26810DB73A}" presName="circle" presStyleCnt="0"/>
      <dgm:spPr/>
    </dgm:pt>
    <dgm:pt modelId="{DE988C4E-69A1-4097-93DC-FD42CCA281F7}" type="pres">
      <dgm:prSet presAssocID="{1D0ACD18-8BCF-4A49-9D18-9F26810DB73A}" presName="quadrant1" presStyleLbl="node1" presStyleIdx="0" presStyleCnt="4">
        <dgm:presLayoutVars>
          <dgm:chMax val="1"/>
          <dgm:bulletEnabled val="1"/>
        </dgm:presLayoutVars>
      </dgm:prSet>
      <dgm:spPr/>
    </dgm:pt>
    <dgm:pt modelId="{64E05A6F-E62E-45F5-A614-C1AD54085C01}" type="pres">
      <dgm:prSet presAssocID="{1D0ACD18-8BCF-4A49-9D18-9F26810DB73A}" presName="quadrant2" presStyleLbl="node1" presStyleIdx="1" presStyleCnt="4">
        <dgm:presLayoutVars>
          <dgm:chMax val="1"/>
          <dgm:bulletEnabled val="1"/>
        </dgm:presLayoutVars>
      </dgm:prSet>
      <dgm:spPr/>
    </dgm:pt>
    <dgm:pt modelId="{92A72C48-275C-49D9-84E0-02DC609F1A6E}" type="pres">
      <dgm:prSet presAssocID="{1D0ACD18-8BCF-4A49-9D18-9F26810DB73A}" presName="quadrant3" presStyleLbl="node1" presStyleIdx="2" presStyleCnt="4">
        <dgm:presLayoutVars>
          <dgm:chMax val="1"/>
          <dgm:bulletEnabled val="1"/>
        </dgm:presLayoutVars>
      </dgm:prSet>
      <dgm:spPr/>
    </dgm:pt>
    <dgm:pt modelId="{3D351470-7C14-469B-AA61-16BE9DD2A3F0}" type="pres">
      <dgm:prSet presAssocID="{1D0ACD18-8BCF-4A49-9D18-9F26810DB73A}" presName="quadrant4" presStyleLbl="node1" presStyleIdx="3" presStyleCnt="4">
        <dgm:presLayoutVars>
          <dgm:chMax val="1"/>
          <dgm:bulletEnabled val="1"/>
        </dgm:presLayoutVars>
      </dgm:prSet>
      <dgm:spPr/>
    </dgm:pt>
    <dgm:pt modelId="{90BDA1A1-593B-4B3D-8F93-B1CB0F3BC5C7}" type="pres">
      <dgm:prSet presAssocID="{1D0ACD18-8BCF-4A49-9D18-9F26810DB73A}" presName="quadrantPlaceholder" presStyleCnt="0"/>
      <dgm:spPr/>
    </dgm:pt>
    <dgm:pt modelId="{9733CCD5-8FF2-4067-AE15-370DDB17889B}" type="pres">
      <dgm:prSet presAssocID="{1D0ACD18-8BCF-4A49-9D18-9F26810DB73A}" presName="center1" presStyleLbl="fgShp" presStyleIdx="0" presStyleCnt="2"/>
      <dgm:spPr/>
    </dgm:pt>
    <dgm:pt modelId="{9FFB75E3-C8B4-4882-8F8A-403ADEF40852}" type="pres">
      <dgm:prSet presAssocID="{1D0ACD18-8BCF-4A49-9D18-9F26810DB73A}" presName="center2" presStyleLbl="fgShp" presStyleIdx="1" presStyleCnt="2"/>
      <dgm:spPr/>
    </dgm:pt>
  </dgm:ptLst>
  <dgm:cxnLst>
    <dgm:cxn modelId="{CBCABC2A-7090-4960-9929-7036870D3B16}" srcId="{1D0ACD18-8BCF-4A49-9D18-9F26810DB73A}" destId="{8D9E20DD-AFA3-4312-9DD7-3D9D0DD75619}" srcOrd="2" destOrd="0" parTransId="{2A3F1FDB-CFF7-4EA2-8C1C-D50CADB4F899}" sibTransId="{E14EF1B3-2163-41D1-BDAB-E20F9BB35C55}"/>
    <dgm:cxn modelId="{8E6A3A2D-4AFD-464C-AB95-3A9FF690BF46}" srcId="{1D0ACD18-8BCF-4A49-9D18-9F26810DB73A}" destId="{DB881D34-D934-448E-A426-D53122DFAADF}" srcOrd="3" destOrd="0" parTransId="{0206E483-4DC3-40F2-BF24-D0868B2620F9}" sibTransId="{9B5C3AD2-0B01-476D-B5CD-9007ECAB7B50}"/>
    <dgm:cxn modelId="{5E036230-FD03-4155-8678-35CFE931807D}" type="presOf" srcId="{8DBD408E-B1C7-4D10-855D-4B76BDE92002}" destId="{64E05A6F-E62E-45F5-A614-C1AD54085C01}" srcOrd="0" destOrd="0" presId="urn:microsoft.com/office/officeart/2005/8/layout/cycle4"/>
    <dgm:cxn modelId="{ADC67A63-2315-4DAD-A5AB-C5387F540974}" type="presOf" srcId="{DB881D34-D934-448E-A426-D53122DFAADF}" destId="{3D351470-7C14-469B-AA61-16BE9DD2A3F0}" srcOrd="0" destOrd="0" presId="urn:microsoft.com/office/officeart/2005/8/layout/cycle4"/>
    <dgm:cxn modelId="{3AE4FE72-814B-4FD4-97EF-E9F4CCA5188E}" srcId="{1D0ACD18-8BCF-4A49-9D18-9F26810DB73A}" destId="{8DBD408E-B1C7-4D10-855D-4B76BDE92002}" srcOrd="1" destOrd="0" parTransId="{605C22A7-9706-4E9B-AB74-738088B70804}" sibTransId="{D2D93475-C8A8-4910-B21A-4DE6CACD6B95}"/>
    <dgm:cxn modelId="{F47C5B76-9AFF-4425-9987-538F6A595EF0}" srcId="{1D0ACD18-8BCF-4A49-9D18-9F26810DB73A}" destId="{BC4FF8B7-C0ED-46D8-AF74-AC6EAB4811D7}" srcOrd="0" destOrd="0" parTransId="{B658E024-3715-4903-B2B8-B41FD5DE471F}" sibTransId="{86B12DEB-D1E0-46CF-9FB8-91BFA62748DA}"/>
    <dgm:cxn modelId="{FD2ADAB4-47BC-4380-ACA1-C26CEA17E73F}" type="presOf" srcId="{8D9E20DD-AFA3-4312-9DD7-3D9D0DD75619}" destId="{92A72C48-275C-49D9-84E0-02DC609F1A6E}" srcOrd="0" destOrd="0" presId="urn:microsoft.com/office/officeart/2005/8/layout/cycle4"/>
    <dgm:cxn modelId="{AEAB54CA-1042-43BB-A111-66DB7CD0517A}" type="presOf" srcId="{1D0ACD18-8BCF-4A49-9D18-9F26810DB73A}" destId="{80500A70-6FDB-48BB-B76B-12EF8A99EF82}" srcOrd="0" destOrd="0" presId="urn:microsoft.com/office/officeart/2005/8/layout/cycle4"/>
    <dgm:cxn modelId="{CFA583F2-BEAD-4C06-B82B-3518DAFD4B36}" type="presOf" srcId="{BC4FF8B7-C0ED-46D8-AF74-AC6EAB4811D7}" destId="{DE988C4E-69A1-4097-93DC-FD42CCA281F7}" srcOrd="0" destOrd="0" presId="urn:microsoft.com/office/officeart/2005/8/layout/cycle4"/>
    <dgm:cxn modelId="{DE68F18E-DE21-47AE-BF02-A6EB1BE91DD9}" type="presParOf" srcId="{80500A70-6FDB-48BB-B76B-12EF8A99EF82}" destId="{42F13CB3-1CCD-439F-AFA9-B98266A276D1}" srcOrd="0" destOrd="0" presId="urn:microsoft.com/office/officeart/2005/8/layout/cycle4"/>
    <dgm:cxn modelId="{292CEE7A-8139-45C7-82D0-FECF2A03A496}" type="presParOf" srcId="{42F13CB3-1CCD-439F-AFA9-B98266A276D1}" destId="{B00A1D22-046D-4525-AF35-5066A56655AA}" srcOrd="0" destOrd="0" presId="urn:microsoft.com/office/officeart/2005/8/layout/cycle4"/>
    <dgm:cxn modelId="{B6C90573-90C8-464A-9788-A2371B54E355}" type="presParOf" srcId="{80500A70-6FDB-48BB-B76B-12EF8A99EF82}" destId="{B7CF37D7-F732-4806-A0F7-37F74BFF64C4}" srcOrd="1" destOrd="0" presId="urn:microsoft.com/office/officeart/2005/8/layout/cycle4"/>
    <dgm:cxn modelId="{12DE761D-D228-4B55-8625-BEEE345885CC}" type="presParOf" srcId="{B7CF37D7-F732-4806-A0F7-37F74BFF64C4}" destId="{DE988C4E-69A1-4097-93DC-FD42CCA281F7}" srcOrd="0" destOrd="0" presId="urn:microsoft.com/office/officeart/2005/8/layout/cycle4"/>
    <dgm:cxn modelId="{98259E37-21AE-445C-BE0E-3111DFA0A0F9}" type="presParOf" srcId="{B7CF37D7-F732-4806-A0F7-37F74BFF64C4}" destId="{64E05A6F-E62E-45F5-A614-C1AD54085C01}" srcOrd="1" destOrd="0" presId="urn:microsoft.com/office/officeart/2005/8/layout/cycle4"/>
    <dgm:cxn modelId="{CB3E613E-DC82-4CDA-95C9-B1842C92C72B}" type="presParOf" srcId="{B7CF37D7-F732-4806-A0F7-37F74BFF64C4}" destId="{92A72C48-275C-49D9-84E0-02DC609F1A6E}" srcOrd="2" destOrd="0" presId="urn:microsoft.com/office/officeart/2005/8/layout/cycle4"/>
    <dgm:cxn modelId="{148F5344-784E-4630-8B13-AB6306AE0D2A}" type="presParOf" srcId="{B7CF37D7-F732-4806-A0F7-37F74BFF64C4}" destId="{3D351470-7C14-469B-AA61-16BE9DD2A3F0}" srcOrd="3" destOrd="0" presId="urn:microsoft.com/office/officeart/2005/8/layout/cycle4"/>
    <dgm:cxn modelId="{3666A9DB-F803-4C5C-9128-59B61F3DC166}" type="presParOf" srcId="{B7CF37D7-F732-4806-A0F7-37F74BFF64C4}" destId="{90BDA1A1-593B-4B3D-8F93-B1CB0F3BC5C7}" srcOrd="4" destOrd="0" presId="urn:microsoft.com/office/officeart/2005/8/layout/cycle4"/>
    <dgm:cxn modelId="{31FDDC09-46F7-4661-BC72-7AD5DCD92392}" type="presParOf" srcId="{80500A70-6FDB-48BB-B76B-12EF8A99EF82}" destId="{9733CCD5-8FF2-4067-AE15-370DDB17889B}" srcOrd="2" destOrd="0" presId="urn:microsoft.com/office/officeart/2005/8/layout/cycle4"/>
    <dgm:cxn modelId="{357C7D18-8C1F-490D-849C-896D600A4284}" type="presParOf" srcId="{80500A70-6FDB-48BB-B76B-12EF8A99EF82}" destId="{9FFB75E3-C8B4-4882-8F8A-403ADEF40852}"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494225-E2FE-41AE-83D4-729D223ACF5F}"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49D53B99-F88E-41CF-9842-94C514E91B77}">
      <dgm:prSet phldrT="[Text]"/>
      <dgm:spPr/>
      <dgm:t>
        <a:bodyPr/>
        <a:lstStyle/>
        <a:p>
          <a:pPr>
            <a:lnSpc>
              <a:spcPct val="100000"/>
            </a:lnSpc>
            <a:defRPr b="1"/>
          </a:pPr>
          <a:r>
            <a:rPr lang="en-US"/>
            <a:t> Goal Setting</a:t>
          </a:r>
        </a:p>
      </dgm:t>
    </dgm:pt>
    <dgm:pt modelId="{7FA0C487-D865-4DCF-ACF3-27ADC11B6CBC}" type="parTrans" cxnId="{7CFFB8D5-4C4D-4BB7-B8C7-B5165577D4EA}">
      <dgm:prSet/>
      <dgm:spPr/>
      <dgm:t>
        <a:bodyPr/>
        <a:lstStyle/>
        <a:p>
          <a:endParaRPr lang="en-US"/>
        </a:p>
      </dgm:t>
    </dgm:pt>
    <dgm:pt modelId="{D39A1691-D147-4BAD-9F66-D5057C894BD5}" type="sibTrans" cxnId="{7CFFB8D5-4C4D-4BB7-B8C7-B5165577D4EA}">
      <dgm:prSet/>
      <dgm:spPr/>
      <dgm:t>
        <a:bodyPr/>
        <a:lstStyle/>
        <a:p>
          <a:endParaRPr lang="en-US"/>
        </a:p>
      </dgm:t>
    </dgm:pt>
    <dgm:pt modelId="{4EF887D5-F696-40DC-A424-0C21C84DF4CE}">
      <dgm:prSet phldrT="[Text]"/>
      <dgm:spPr/>
      <dgm:t>
        <a:bodyPr/>
        <a:lstStyle/>
        <a:p>
          <a:pPr>
            <a:lnSpc>
              <a:spcPct val="100000"/>
            </a:lnSpc>
          </a:pPr>
          <a:r>
            <a:rPr lang="en-US" dirty="0"/>
            <a:t>Exec Team sets City goals to ensure PCMC strategy is achieved through department outcomes. Goals are communicated and assigned to staff   - June/July</a:t>
          </a:r>
        </a:p>
      </dgm:t>
    </dgm:pt>
    <dgm:pt modelId="{16243135-5124-4ACC-9C1C-DE24F51094C4}" type="parTrans" cxnId="{DE55BA26-C406-4AE6-9A25-90551FD6767F}">
      <dgm:prSet/>
      <dgm:spPr/>
      <dgm:t>
        <a:bodyPr/>
        <a:lstStyle/>
        <a:p>
          <a:endParaRPr lang="en-US"/>
        </a:p>
      </dgm:t>
    </dgm:pt>
    <dgm:pt modelId="{01E7FE88-ACE7-457D-875E-2D031D0BA0AF}" type="sibTrans" cxnId="{DE55BA26-C406-4AE6-9A25-90551FD6767F}">
      <dgm:prSet/>
      <dgm:spPr/>
      <dgm:t>
        <a:bodyPr/>
        <a:lstStyle/>
        <a:p>
          <a:endParaRPr lang="en-US"/>
        </a:p>
      </dgm:t>
    </dgm:pt>
    <dgm:pt modelId="{66C5A46C-B905-4470-A575-FF9531010B68}">
      <dgm:prSet phldrT="[Text]"/>
      <dgm:spPr/>
      <dgm:t>
        <a:bodyPr/>
        <a:lstStyle/>
        <a:p>
          <a:pPr>
            <a:lnSpc>
              <a:spcPct val="100000"/>
            </a:lnSpc>
            <a:defRPr b="1"/>
          </a:pPr>
          <a:r>
            <a:rPr lang="en-US"/>
            <a:t>Measure Performance</a:t>
          </a:r>
        </a:p>
      </dgm:t>
    </dgm:pt>
    <dgm:pt modelId="{4A2E19FB-967C-415B-BCB3-1F1D6DA9974F}" type="parTrans" cxnId="{F6774F34-938E-4A3D-A90D-DF5C3A140D3E}">
      <dgm:prSet/>
      <dgm:spPr/>
      <dgm:t>
        <a:bodyPr/>
        <a:lstStyle/>
        <a:p>
          <a:endParaRPr lang="en-US"/>
        </a:p>
      </dgm:t>
    </dgm:pt>
    <dgm:pt modelId="{282933F4-5728-48E3-BE32-38CA650198CF}" type="sibTrans" cxnId="{F6774F34-938E-4A3D-A90D-DF5C3A140D3E}">
      <dgm:prSet/>
      <dgm:spPr/>
      <dgm:t>
        <a:bodyPr/>
        <a:lstStyle/>
        <a:p>
          <a:endParaRPr lang="en-US"/>
        </a:p>
      </dgm:t>
    </dgm:pt>
    <dgm:pt modelId="{C0D095EE-4AED-46BF-8B8E-B9580C5C5929}">
      <dgm:prSet phldrT="[Text]"/>
      <dgm:spPr/>
      <dgm:t>
        <a:bodyPr/>
        <a:lstStyle/>
        <a:p>
          <a:pPr>
            <a:lnSpc>
              <a:spcPct val="100000"/>
            </a:lnSpc>
          </a:pPr>
          <a:r>
            <a:rPr lang="en-US" dirty="0"/>
            <a:t>Annual Self Review and Manager Review. Peer Reviews are encouraged for all and required for Managers. Results are compiled either by Manager or </a:t>
          </a:r>
          <a:r>
            <a:rPr lang="en-US" dirty="0" err="1"/>
            <a:t>Trakstar</a:t>
          </a:r>
          <a:r>
            <a:rPr lang="en-US" dirty="0"/>
            <a:t> (software)  - Measured throughout year</a:t>
          </a:r>
        </a:p>
      </dgm:t>
    </dgm:pt>
    <dgm:pt modelId="{B71FDBCF-C425-48A0-A9DE-01A45F5E5196}" type="parTrans" cxnId="{38940572-20D5-4D44-B2D3-FCD79503D318}">
      <dgm:prSet/>
      <dgm:spPr/>
      <dgm:t>
        <a:bodyPr/>
        <a:lstStyle/>
        <a:p>
          <a:endParaRPr lang="en-US"/>
        </a:p>
      </dgm:t>
    </dgm:pt>
    <dgm:pt modelId="{7F688B22-CBD5-4FEC-B8F7-53C29E867001}" type="sibTrans" cxnId="{38940572-20D5-4D44-B2D3-FCD79503D318}">
      <dgm:prSet/>
      <dgm:spPr/>
      <dgm:t>
        <a:bodyPr/>
        <a:lstStyle/>
        <a:p>
          <a:endParaRPr lang="en-US"/>
        </a:p>
      </dgm:t>
    </dgm:pt>
    <dgm:pt modelId="{199AE5C4-A55A-4F09-B9E5-8065DAA41335}">
      <dgm:prSet phldrT="[Text]"/>
      <dgm:spPr/>
      <dgm:t>
        <a:bodyPr/>
        <a:lstStyle/>
        <a:p>
          <a:pPr>
            <a:lnSpc>
              <a:spcPct val="100000"/>
            </a:lnSpc>
            <a:defRPr b="1"/>
          </a:pPr>
          <a:r>
            <a:rPr lang="en-US"/>
            <a:t>Appraisal</a:t>
          </a:r>
        </a:p>
      </dgm:t>
    </dgm:pt>
    <dgm:pt modelId="{DB0CB9AC-BE8B-47C0-BEC2-9229CEB898AB}" type="parTrans" cxnId="{D383BF0E-F581-4084-A37E-8892F1956481}">
      <dgm:prSet/>
      <dgm:spPr/>
      <dgm:t>
        <a:bodyPr/>
        <a:lstStyle/>
        <a:p>
          <a:endParaRPr lang="en-US"/>
        </a:p>
      </dgm:t>
    </dgm:pt>
    <dgm:pt modelId="{7367F4E6-D2CC-48D9-BDFD-2DB757CB0D91}" type="sibTrans" cxnId="{D383BF0E-F581-4084-A37E-8892F1956481}">
      <dgm:prSet/>
      <dgm:spPr/>
      <dgm:t>
        <a:bodyPr/>
        <a:lstStyle/>
        <a:p>
          <a:endParaRPr lang="en-US"/>
        </a:p>
      </dgm:t>
    </dgm:pt>
    <dgm:pt modelId="{A764B93D-C4DA-4954-BCDB-1F6686DDAD01}">
      <dgm:prSet phldrT="[Text]"/>
      <dgm:spPr/>
      <dgm:t>
        <a:bodyPr/>
        <a:lstStyle/>
        <a:p>
          <a:pPr>
            <a:lnSpc>
              <a:spcPct val="100000"/>
            </a:lnSpc>
          </a:pPr>
          <a:r>
            <a:rPr lang="en-US" dirty="0"/>
            <a:t>Reviews are audited by Human Resources; Manager then discusses final review with employee. –April/May</a:t>
          </a:r>
        </a:p>
      </dgm:t>
    </dgm:pt>
    <dgm:pt modelId="{175E689C-0D7E-4DA5-B180-8073BE5264E2}" type="parTrans" cxnId="{808CBD1F-6105-4355-AABF-115CDEB7379F}">
      <dgm:prSet/>
      <dgm:spPr/>
      <dgm:t>
        <a:bodyPr/>
        <a:lstStyle/>
        <a:p>
          <a:endParaRPr lang="en-US"/>
        </a:p>
      </dgm:t>
    </dgm:pt>
    <dgm:pt modelId="{439B81EF-65E7-4C00-9342-ACD3BE219DBB}" type="sibTrans" cxnId="{808CBD1F-6105-4355-AABF-115CDEB7379F}">
      <dgm:prSet/>
      <dgm:spPr/>
      <dgm:t>
        <a:bodyPr/>
        <a:lstStyle/>
        <a:p>
          <a:endParaRPr lang="en-US"/>
        </a:p>
      </dgm:t>
    </dgm:pt>
    <dgm:pt modelId="{F13CD6F0-3F6A-46E6-BED0-4C3900BCC83C}">
      <dgm:prSet phldrT="[Text]"/>
      <dgm:spPr/>
      <dgm:t>
        <a:bodyPr/>
        <a:lstStyle/>
        <a:p>
          <a:pPr>
            <a:lnSpc>
              <a:spcPct val="100000"/>
            </a:lnSpc>
            <a:defRPr b="1"/>
          </a:pPr>
          <a:r>
            <a:rPr lang="en-US"/>
            <a:t>Outcomes</a:t>
          </a:r>
        </a:p>
      </dgm:t>
    </dgm:pt>
    <dgm:pt modelId="{AE4B6713-C682-4CF9-936D-8F9772897A7F}" type="parTrans" cxnId="{17E2065A-CAFA-47A0-A35A-5172A057F7D6}">
      <dgm:prSet/>
      <dgm:spPr/>
      <dgm:t>
        <a:bodyPr/>
        <a:lstStyle/>
        <a:p>
          <a:endParaRPr lang="en-US"/>
        </a:p>
      </dgm:t>
    </dgm:pt>
    <dgm:pt modelId="{BED1D3A0-01C2-46B5-939B-6C4CA27480D0}" type="sibTrans" cxnId="{17E2065A-CAFA-47A0-A35A-5172A057F7D6}">
      <dgm:prSet/>
      <dgm:spPr/>
      <dgm:t>
        <a:bodyPr/>
        <a:lstStyle/>
        <a:p>
          <a:endParaRPr lang="en-US"/>
        </a:p>
      </dgm:t>
    </dgm:pt>
    <dgm:pt modelId="{4D62AC90-6562-4070-BC95-9F5E0CFE8003}">
      <dgm:prSet phldrT="[Text]"/>
      <dgm:spPr/>
      <dgm:t>
        <a:bodyPr/>
        <a:lstStyle/>
        <a:p>
          <a:pPr>
            <a:lnSpc>
              <a:spcPct val="100000"/>
            </a:lnSpc>
          </a:pPr>
          <a:r>
            <a:rPr lang="en-US" dirty="0"/>
            <a:t>Two possible outcomes</a:t>
          </a:r>
        </a:p>
      </dgm:t>
    </dgm:pt>
    <dgm:pt modelId="{0B41DE80-E927-4BC8-879B-27606A89689C}" type="parTrans" cxnId="{C7AAD38F-5F80-44E7-8661-E2753836C9D2}">
      <dgm:prSet/>
      <dgm:spPr/>
      <dgm:t>
        <a:bodyPr/>
        <a:lstStyle/>
        <a:p>
          <a:endParaRPr lang="en-US"/>
        </a:p>
      </dgm:t>
    </dgm:pt>
    <dgm:pt modelId="{8DB8403B-88FD-495B-8977-78E986D3662D}" type="sibTrans" cxnId="{C7AAD38F-5F80-44E7-8661-E2753836C9D2}">
      <dgm:prSet/>
      <dgm:spPr/>
      <dgm:t>
        <a:bodyPr/>
        <a:lstStyle/>
        <a:p>
          <a:endParaRPr lang="en-US"/>
        </a:p>
      </dgm:t>
    </dgm:pt>
    <dgm:pt modelId="{0DC13387-9055-41AF-AD96-C953DF1A1144}">
      <dgm:prSet/>
      <dgm:spPr/>
      <dgm:t>
        <a:bodyPr/>
        <a:lstStyle/>
        <a:p>
          <a:r>
            <a:rPr lang="en-US"/>
            <a:t>Employee is recommended for Lump Merit (Bonus)</a:t>
          </a:r>
        </a:p>
      </dgm:t>
    </dgm:pt>
    <dgm:pt modelId="{BD7BD9DC-5462-45D4-8D78-9FE7664BA93A}" type="parTrans" cxnId="{8208DBB5-4FA3-4BC5-818E-A64C9977EDDB}">
      <dgm:prSet/>
      <dgm:spPr/>
      <dgm:t>
        <a:bodyPr/>
        <a:lstStyle/>
        <a:p>
          <a:endParaRPr lang="en-US"/>
        </a:p>
      </dgm:t>
    </dgm:pt>
    <dgm:pt modelId="{C68ADB5B-3834-478F-BCC5-DB95155AE01A}" type="sibTrans" cxnId="{8208DBB5-4FA3-4BC5-818E-A64C9977EDDB}">
      <dgm:prSet/>
      <dgm:spPr/>
      <dgm:t>
        <a:bodyPr/>
        <a:lstStyle/>
        <a:p>
          <a:endParaRPr lang="en-US"/>
        </a:p>
      </dgm:t>
    </dgm:pt>
    <dgm:pt modelId="{47006E59-B1A4-4630-BD1C-88F5EE07987C}">
      <dgm:prSet/>
      <dgm:spPr/>
      <dgm:t>
        <a:bodyPr/>
        <a:lstStyle/>
        <a:p>
          <a:r>
            <a:rPr lang="en-US" dirty="0"/>
            <a:t>Employee is recommended for Corrective Action and/or Performance Plan. – June</a:t>
          </a:r>
        </a:p>
      </dgm:t>
    </dgm:pt>
    <dgm:pt modelId="{0F9EAEB6-61B3-484F-A9B9-03DDAE4E851A}" type="parTrans" cxnId="{605D2DA3-824C-443F-995B-C5164629C7D3}">
      <dgm:prSet/>
      <dgm:spPr/>
      <dgm:t>
        <a:bodyPr/>
        <a:lstStyle/>
        <a:p>
          <a:endParaRPr lang="en-US"/>
        </a:p>
      </dgm:t>
    </dgm:pt>
    <dgm:pt modelId="{4F2B3828-98A3-4ACB-944F-66913CA6B0B4}" type="sibTrans" cxnId="{605D2DA3-824C-443F-995B-C5164629C7D3}">
      <dgm:prSet/>
      <dgm:spPr/>
      <dgm:t>
        <a:bodyPr/>
        <a:lstStyle/>
        <a:p>
          <a:endParaRPr lang="en-US"/>
        </a:p>
      </dgm:t>
    </dgm:pt>
    <dgm:pt modelId="{ADE2C181-0542-4012-B4E7-CE0057D7678C}">
      <dgm:prSet/>
      <dgm:spPr/>
      <dgm:t>
        <a:bodyPr/>
        <a:lstStyle/>
        <a:p>
          <a:endParaRPr lang="en-US" dirty="0"/>
        </a:p>
      </dgm:t>
    </dgm:pt>
    <dgm:pt modelId="{88425A73-A393-4671-93D3-D2997A8DCF6E}" type="parTrans" cxnId="{8DE9EDBD-C4AB-4C4A-AD02-EC00992A7F09}">
      <dgm:prSet/>
      <dgm:spPr/>
    </dgm:pt>
    <dgm:pt modelId="{56B3D539-9920-4D2A-A3EF-B1A72C82A9AB}" type="sibTrans" cxnId="{8DE9EDBD-C4AB-4C4A-AD02-EC00992A7F09}">
      <dgm:prSet/>
      <dgm:spPr/>
    </dgm:pt>
    <dgm:pt modelId="{8D9B4FC5-4365-4DE1-9BB6-177698513A6D}" type="pres">
      <dgm:prSet presAssocID="{0B494225-E2FE-41AE-83D4-729D223ACF5F}" presName="root" presStyleCnt="0">
        <dgm:presLayoutVars>
          <dgm:dir/>
          <dgm:resizeHandles val="exact"/>
        </dgm:presLayoutVars>
      </dgm:prSet>
      <dgm:spPr/>
    </dgm:pt>
    <dgm:pt modelId="{5FD66694-02EB-45AB-98C3-D4770BFA6F65}" type="pres">
      <dgm:prSet presAssocID="{49D53B99-F88E-41CF-9842-94C514E91B77}" presName="compNode" presStyleCnt="0"/>
      <dgm:spPr/>
    </dgm:pt>
    <dgm:pt modelId="{B64ADFCD-5A0D-4FF6-A72D-AB11BBB1730A}" type="pres">
      <dgm:prSet presAssocID="{49D53B99-F88E-41CF-9842-94C514E91B7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B4C09ED5-AC8B-45B9-8681-F00EEF5C4398}" type="pres">
      <dgm:prSet presAssocID="{49D53B99-F88E-41CF-9842-94C514E91B77}" presName="iconSpace" presStyleCnt="0"/>
      <dgm:spPr/>
    </dgm:pt>
    <dgm:pt modelId="{75C0CF69-D27D-464B-B4AF-D000831C8C26}" type="pres">
      <dgm:prSet presAssocID="{49D53B99-F88E-41CF-9842-94C514E91B77}" presName="parTx" presStyleLbl="revTx" presStyleIdx="0" presStyleCnt="8">
        <dgm:presLayoutVars>
          <dgm:chMax val="0"/>
          <dgm:chPref val="0"/>
        </dgm:presLayoutVars>
      </dgm:prSet>
      <dgm:spPr/>
    </dgm:pt>
    <dgm:pt modelId="{378FB3A7-5521-4331-80FC-6A7B226E0D49}" type="pres">
      <dgm:prSet presAssocID="{49D53B99-F88E-41CF-9842-94C514E91B77}" presName="txSpace" presStyleCnt="0"/>
      <dgm:spPr/>
    </dgm:pt>
    <dgm:pt modelId="{E02CFFB9-C3E8-4D59-9E3F-C4525E69DCD0}" type="pres">
      <dgm:prSet presAssocID="{49D53B99-F88E-41CF-9842-94C514E91B77}" presName="desTx" presStyleLbl="revTx" presStyleIdx="1" presStyleCnt="8">
        <dgm:presLayoutVars/>
      </dgm:prSet>
      <dgm:spPr/>
    </dgm:pt>
    <dgm:pt modelId="{7ED939B0-1FA5-40AA-B5FA-0F90B143A9BC}" type="pres">
      <dgm:prSet presAssocID="{D39A1691-D147-4BAD-9F66-D5057C894BD5}" presName="sibTrans" presStyleCnt="0"/>
      <dgm:spPr/>
    </dgm:pt>
    <dgm:pt modelId="{792ADCC6-960B-4910-82D6-8C30568D1711}" type="pres">
      <dgm:prSet presAssocID="{66C5A46C-B905-4470-A575-FF9531010B68}" presName="compNode" presStyleCnt="0"/>
      <dgm:spPr/>
    </dgm:pt>
    <dgm:pt modelId="{E27E3F04-B217-4FB0-8021-CA4BEBF49E76}" type="pres">
      <dgm:prSet presAssocID="{66C5A46C-B905-4470-A575-FF9531010B6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siness Growth"/>
        </a:ext>
      </dgm:extLst>
    </dgm:pt>
    <dgm:pt modelId="{699B3B9A-18CB-4513-BE32-4BD019D85220}" type="pres">
      <dgm:prSet presAssocID="{66C5A46C-B905-4470-A575-FF9531010B68}" presName="iconSpace" presStyleCnt="0"/>
      <dgm:spPr/>
    </dgm:pt>
    <dgm:pt modelId="{68D30756-DA78-4F80-9A30-E4C84143397A}" type="pres">
      <dgm:prSet presAssocID="{66C5A46C-B905-4470-A575-FF9531010B68}" presName="parTx" presStyleLbl="revTx" presStyleIdx="2" presStyleCnt="8">
        <dgm:presLayoutVars>
          <dgm:chMax val="0"/>
          <dgm:chPref val="0"/>
        </dgm:presLayoutVars>
      </dgm:prSet>
      <dgm:spPr/>
    </dgm:pt>
    <dgm:pt modelId="{CE2BC46E-706C-4DDB-9230-CDBB44430F52}" type="pres">
      <dgm:prSet presAssocID="{66C5A46C-B905-4470-A575-FF9531010B68}" presName="txSpace" presStyleCnt="0"/>
      <dgm:spPr/>
    </dgm:pt>
    <dgm:pt modelId="{90E26E54-B752-4BC3-B777-1CDBFDE29DBA}" type="pres">
      <dgm:prSet presAssocID="{66C5A46C-B905-4470-A575-FF9531010B68}" presName="desTx" presStyleLbl="revTx" presStyleIdx="3" presStyleCnt="8">
        <dgm:presLayoutVars/>
      </dgm:prSet>
      <dgm:spPr/>
    </dgm:pt>
    <dgm:pt modelId="{0C77A6DE-C4A9-4E3F-90FB-F5BB668BFE86}" type="pres">
      <dgm:prSet presAssocID="{282933F4-5728-48E3-BE32-38CA650198CF}" presName="sibTrans" presStyleCnt="0"/>
      <dgm:spPr/>
    </dgm:pt>
    <dgm:pt modelId="{0C12AF82-B84A-488C-A8D6-77B9EC82A814}" type="pres">
      <dgm:prSet presAssocID="{199AE5C4-A55A-4F09-B9E5-8065DAA41335}" presName="compNode" presStyleCnt="0"/>
      <dgm:spPr/>
    </dgm:pt>
    <dgm:pt modelId="{E2CFC269-DBB1-427C-8F40-9C7C4DA30D1D}" type="pres">
      <dgm:prSet presAssocID="{199AE5C4-A55A-4F09-B9E5-8065DAA4133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ffice Worker"/>
        </a:ext>
      </dgm:extLst>
    </dgm:pt>
    <dgm:pt modelId="{22D6E4CF-778D-4503-9064-CD6E411A8944}" type="pres">
      <dgm:prSet presAssocID="{199AE5C4-A55A-4F09-B9E5-8065DAA41335}" presName="iconSpace" presStyleCnt="0"/>
      <dgm:spPr/>
    </dgm:pt>
    <dgm:pt modelId="{9103B5C0-E1BC-4492-90E6-72E46415A4C2}" type="pres">
      <dgm:prSet presAssocID="{199AE5C4-A55A-4F09-B9E5-8065DAA41335}" presName="parTx" presStyleLbl="revTx" presStyleIdx="4" presStyleCnt="8">
        <dgm:presLayoutVars>
          <dgm:chMax val="0"/>
          <dgm:chPref val="0"/>
        </dgm:presLayoutVars>
      </dgm:prSet>
      <dgm:spPr/>
    </dgm:pt>
    <dgm:pt modelId="{6E0F29CE-B824-421F-929D-04066D395DE8}" type="pres">
      <dgm:prSet presAssocID="{199AE5C4-A55A-4F09-B9E5-8065DAA41335}" presName="txSpace" presStyleCnt="0"/>
      <dgm:spPr/>
    </dgm:pt>
    <dgm:pt modelId="{925E37C5-2DB1-4E9C-B52D-142FB353BACA}" type="pres">
      <dgm:prSet presAssocID="{199AE5C4-A55A-4F09-B9E5-8065DAA41335}" presName="desTx" presStyleLbl="revTx" presStyleIdx="5" presStyleCnt="8">
        <dgm:presLayoutVars/>
      </dgm:prSet>
      <dgm:spPr/>
    </dgm:pt>
    <dgm:pt modelId="{EDD19394-54D9-4BB6-9886-5DB49BEF5849}" type="pres">
      <dgm:prSet presAssocID="{7367F4E6-D2CC-48D9-BDFD-2DB757CB0D91}" presName="sibTrans" presStyleCnt="0"/>
      <dgm:spPr/>
    </dgm:pt>
    <dgm:pt modelId="{FDAE44A8-3EF4-4BDF-9602-E4FFBA7E3EBD}" type="pres">
      <dgm:prSet presAssocID="{F13CD6F0-3F6A-46E6-BED0-4C3900BCC83C}" presName="compNode" presStyleCnt="0"/>
      <dgm:spPr/>
    </dgm:pt>
    <dgm:pt modelId="{2F064A94-F11A-40CF-BE96-F9AEE995AA32}" type="pres">
      <dgm:prSet presAssocID="{F13CD6F0-3F6A-46E6-BED0-4C3900BCC83C}"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ers"/>
        </a:ext>
      </dgm:extLst>
    </dgm:pt>
    <dgm:pt modelId="{5486C44C-4D64-4A80-913A-20607F0730C7}" type="pres">
      <dgm:prSet presAssocID="{F13CD6F0-3F6A-46E6-BED0-4C3900BCC83C}" presName="iconSpace" presStyleCnt="0"/>
      <dgm:spPr/>
    </dgm:pt>
    <dgm:pt modelId="{FFDB0D38-96C0-4BF1-9605-0B3119143517}" type="pres">
      <dgm:prSet presAssocID="{F13CD6F0-3F6A-46E6-BED0-4C3900BCC83C}" presName="parTx" presStyleLbl="revTx" presStyleIdx="6" presStyleCnt="8">
        <dgm:presLayoutVars>
          <dgm:chMax val="0"/>
          <dgm:chPref val="0"/>
        </dgm:presLayoutVars>
      </dgm:prSet>
      <dgm:spPr/>
    </dgm:pt>
    <dgm:pt modelId="{C9C12AB8-2F2D-4CA8-8DAC-6D205059A206}" type="pres">
      <dgm:prSet presAssocID="{F13CD6F0-3F6A-46E6-BED0-4C3900BCC83C}" presName="txSpace" presStyleCnt="0"/>
      <dgm:spPr/>
    </dgm:pt>
    <dgm:pt modelId="{CF0F9113-5669-43EA-A29A-382415C91F97}" type="pres">
      <dgm:prSet presAssocID="{F13CD6F0-3F6A-46E6-BED0-4C3900BCC83C}" presName="desTx" presStyleLbl="revTx" presStyleIdx="7" presStyleCnt="8">
        <dgm:presLayoutVars/>
      </dgm:prSet>
      <dgm:spPr/>
    </dgm:pt>
  </dgm:ptLst>
  <dgm:cxnLst>
    <dgm:cxn modelId="{3C6A7C03-5B5F-49F0-93BB-3B639A8C02E7}" type="presOf" srcId="{4EF887D5-F696-40DC-A424-0C21C84DF4CE}" destId="{E02CFFB9-C3E8-4D59-9E3F-C4525E69DCD0}" srcOrd="0" destOrd="0" presId="urn:microsoft.com/office/officeart/2018/2/layout/IconLabelDescriptionList"/>
    <dgm:cxn modelId="{D383BF0E-F581-4084-A37E-8892F1956481}" srcId="{0B494225-E2FE-41AE-83D4-729D223ACF5F}" destId="{199AE5C4-A55A-4F09-B9E5-8065DAA41335}" srcOrd="2" destOrd="0" parTransId="{DB0CB9AC-BE8B-47C0-BEC2-9229CEB898AB}" sibTransId="{7367F4E6-D2CC-48D9-BDFD-2DB757CB0D91}"/>
    <dgm:cxn modelId="{55F09D17-0E3B-4B4D-875E-DAE201BD0349}" type="presOf" srcId="{49D53B99-F88E-41CF-9842-94C514E91B77}" destId="{75C0CF69-D27D-464B-B4AF-D000831C8C26}" srcOrd="0" destOrd="0" presId="urn:microsoft.com/office/officeart/2018/2/layout/IconLabelDescriptionList"/>
    <dgm:cxn modelId="{808CBD1F-6105-4355-AABF-115CDEB7379F}" srcId="{199AE5C4-A55A-4F09-B9E5-8065DAA41335}" destId="{A764B93D-C4DA-4954-BCDB-1F6686DDAD01}" srcOrd="0" destOrd="0" parTransId="{175E689C-0D7E-4DA5-B180-8073BE5264E2}" sibTransId="{439B81EF-65E7-4C00-9342-ACD3BE219DBB}"/>
    <dgm:cxn modelId="{DE55BA26-C406-4AE6-9A25-90551FD6767F}" srcId="{49D53B99-F88E-41CF-9842-94C514E91B77}" destId="{4EF887D5-F696-40DC-A424-0C21C84DF4CE}" srcOrd="0" destOrd="0" parTransId="{16243135-5124-4ACC-9C1C-DE24F51094C4}" sibTransId="{01E7FE88-ACE7-457D-875E-2D031D0BA0AF}"/>
    <dgm:cxn modelId="{F6774F34-938E-4A3D-A90D-DF5C3A140D3E}" srcId="{0B494225-E2FE-41AE-83D4-729D223ACF5F}" destId="{66C5A46C-B905-4470-A575-FF9531010B68}" srcOrd="1" destOrd="0" parTransId="{4A2E19FB-967C-415B-BCB3-1F1D6DA9974F}" sibTransId="{282933F4-5728-48E3-BE32-38CA650198CF}"/>
    <dgm:cxn modelId="{250D8440-CC44-4DDF-B0EC-5FF1C1F4DE94}" type="presOf" srcId="{F13CD6F0-3F6A-46E6-BED0-4C3900BCC83C}" destId="{FFDB0D38-96C0-4BF1-9605-0B3119143517}" srcOrd="0" destOrd="0" presId="urn:microsoft.com/office/officeart/2018/2/layout/IconLabelDescriptionList"/>
    <dgm:cxn modelId="{12866566-686B-4EBD-AF59-D64CC3A33214}" type="presOf" srcId="{199AE5C4-A55A-4F09-B9E5-8065DAA41335}" destId="{9103B5C0-E1BC-4492-90E6-72E46415A4C2}" srcOrd="0" destOrd="0" presId="urn:microsoft.com/office/officeart/2018/2/layout/IconLabelDescriptionList"/>
    <dgm:cxn modelId="{38940572-20D5-4D44-B2D3-FCD79503D318}" srcId="{66C5A46C-B905-4470-A575-FF9531010B68}" destId="{C0D095EE-4AED-46BF-8B8E-B9580C5C5929}" srcOrd="0" destOrd="0" parTransId="{B71FDBCF-C425-48A0-A9DE-01A45F5E5196}" sibTransId="{7F688B22-CBD5-4FEC-B8F7-53C29E867001}"/>
    <dgm:cxn modelId="{17E2065A-CAFA-47A0-A35A-5172A057F7D6}" srcId="{0B494225-E2FE-41AE-83D4-729D223ACF5F}" destId="{F13CD6F0-3F6A-46E6-BED0-4C3900BCC83C}" srcOrd="3" destOrd="0" parTransId="{AE4B6713-C682-4CF9-936D-8F9772897A7F}" sibTransId="{BED1D3A0-01C2-46B5-939B-6C4CA27480D0}"/>
    <dgm:cxn modelId="{70CC3A7F-6576-45C0-98F4-20C6FB94EB0D}" type="presOf" srcId="{0B494225-E2FE-41AE-83D4-729D223ACF5F}" destId="{8D9B4FC5-4365-4DE1-9BB6-177698513A6D}" srcOrd="0" destOrd="0" presId="urn:microsoft.com/office/officeart/2018/2/layout/IconLabelDescriptionList"/>
    <dgm:cxn modelId="{C7AAD38F-5F80-44E7-8661-E2753836C9D2}" srcId="{F13CD6F0-3F6A-46E6-BED0-4C3900BCC83C}" destId="{4D62AC90-6562-4070-BC95-9F5E0CFE8003}" srcOrd="0" destOrd="0" parTransId="{0B41DE80-E927-4BC8-879B-27606A89689C}" sibTransId="{8DB8403B-88FD-495B-8977-78E986D3662D}"/>
    <dgm:cxn modelId="{605D2DA3-824C-443F-995B-C5164629C7D3}" srcId="{4D62AC90-6562-4070-BC95-9F5E0CFE8003}" destId="{47006E59-B1A4-4630-BD1C-88F5EE07987C}" srcOrd="1" destOrd="0" parTransId="{0F9EAEB6-61B3-484F-A9B9-03DDAE4E851A}" sibTransId="{4F2B3828-98A3-4ACB-944F-66913CA6B0B4}"/>
    <dgm:cxn modelId="{AC8B56AA-542C-4BDA-BD77-D2051C11E55A}" type="presOf" srcId="{C0D095EE-4AED-46BF-8B8E-B9580C5C5929}" destId="{90E26E54-B752-4BC3-B777-1CDBFDE29DBA}" srcOrd="0" destOrd="0" presId="urn:microsoft.com/office/officeart/2018/2/layout/IconLabelDescriptionList"/>
    <dgm:cxn modelId="{CEA4F2B1-F0E8-49C5-8D2E-A6BE904B0FB6}" type="presOf" srcId="{ADE2C181-0542-4012-B4E7-CE0057D7678C}" destId="{CF0F9113-5669-43EA-A29A-382415C91F97}" srcOrd="0" destOrd="3" presId="urn:microsoft.com/office/officeart/2018/2/layout/IconLabelDescriptionList"/>
    <dgm:cxn modelId="{6135F4B2-F902-4CEF-AD80-DA715B0C01D9}" type="presOf" srcId="{47006E59-B1A4-4630-BD1C-88F5EE07987C}" destId="{CF0F9113-5669-43EA-A29A-382415C91F97}" srcOrd="0" destOrd="2" presId="urn:microsoft.com/office/officeart/2018/2/layout/IconLabelDescriptionList"/>
    <dgm:cxn modelId="{8208DBB5-4FA3-4BC5-818E-A64C9977EDDB}" srcId="{4D62AC90-6562-4070-BC95-9F5E0CFE8003}" destId="{0DC13387-9055-41AF-AD96-C953DF1A1144}" srcOrd="0" destOrd="0" parTransId="{BD7BD9DC-5462-45D4-8D78-9FE7664BA93A}" sibTransId="{C68ADB5B-3834-478F-BCC5-DB95155AE01A}"/>
    <dgm:cxn modelId="{59E483B7-8E5F-47DB-A09F-2F790F6D4AB1}" type="presOf" srcId="{66C5A46C-B905-4470-A575-FF9531010B68}" destId="{68D30756-DA78-4F80-9A30-E4C84143397A}" srcOrd="0" destOrd="0" presId="urn:microsoft.com/office/officeart/2018/2/layout/IconLabelDescriptionList"/>
    <dgm:cxn modelId="{8DE9EDBD-C4AB-4C4A-AD02-EC00992A7F09}" srcId="{4D62AC90-6562-4070-BC95-9F5E0CFE8003}" destId="{ADE2C181-0542-4012-B4E7-CE0057D7678C}" srcOrd="2" destOrd="0" parTransId="{88425A73-A393-4671-93D3-D2997A8DCF6E}" sibTransId="{56B3D539-9920-4D2A-A3EF-B1A72C82A9AB}"/>
    <dgm:cxn modelId="{F19D6ECA-75F1-4E39-A9B1-C776F8D52685}" type="presOf" srcId="{4D62AC90-6562-4070-BC95-9F5E0CFE8003}" destId="{CF0F9113-5669-43EA-A29A-382415C91F97}" srcOrd="0" destOrd="0" presId="urn:microsoft.com/office/officeart/2018/2/layout/IconLabelDescriptionList"/>
    <dgm:cxn modelId="{7CFFB8D5-4C4D-4BB7-B8C7-B5165577D4EA}" srcId="{0B494225-E2FE-41AE-83D4-729D223ACF5F}" destId="{49D53B99-F88E-41CF-9842-94C514E91B77}" srcOrd="0" destOrd="0" parTransId="{7FA0C487-D865-4DCF-ACF3-27ADC11B6CBC}" sibTransId="{D39A1691-D147-4BAD-9F66-D5057C894BD5}"/>
    <dgm:cxn modelId="{6C1BEBEA-4B23-4353-87DA-43C0FEBA4AB3}" type="presOf" srcId="{0DC13387-9055-41AF-AD96-C953DF1A1144}" destId="{CF0F9113-5669-43EA-A29A-382415C91F97}" srcOrd="0" destOrd="1" presId="urn:microsoft.com/office/officeart/2018/2/layout/IconLabelDescriptionList"/>
    <dgm:cxn modelId="{873F88F9-C5F3-4CA5-A0CF-50DBEDD5F43C}" type="presOf" srcId="{A764B93D-C4DA-4954-BCDB-1F6686DDAD01}" destId="{925E37C5-2DB1-4E9C-B52D-142FB353BACA}" srcOrd="0" destOrd="0" presId="urn:microsoft.com/office/officeart/2018/2/layout/IconLabelDescriptionList"/>
    <dgm:cxn modelId="{86FD8E0B-02F1-46C6-9F83-716550E8FED4}" type="presParOf" srcId="{8D9B4FC5-4365-4DE1-9BB6-177698513A6D}" destId="{5FD66694-02EB-45AB-98C3-D4770BFA6F65}" srcOrd="0" destOrd="0" presId="urn:microsoft.com/office/officeart/2018/2/layout/IconLabelDescriptionList"/>
    <dgm:cxn modelId="{5F4B18C8-1CB4-4F31-BE16-74ECB2EEF3D5}" type="presParOf" srcId="{5FD66694-02EB-45AB-98C3-D4770BFA6F65}" destId="{B64ADFCD-5A0D-4FF6-A72D-AB11BBB1730A}" srcOrd="0" destOrd="0" presId="urn:microsoft.com/office/officeart/2018/2/layout/IconLabelDescriptionList"/>
    <dgm:cxn modelId="{05504F57-BE2D-4DF6-B1DA-86E67685B199}" type="presParOf" srcId="{5FD66694-02EB-45AB-98C3-D4770BFA6F65}" destId="{B4C09ED5-AC8B-45B9-8681-F00EEF5C4398}" srcOrd="1" destOrd="0" presId="urn:microsoft.com/office/officeart/2018/2/layout/IconLabelDescriptionList"/>
    <dgm:cxn modelId="{EEB93340-F157-403C-9CA8-D7CAFD34D1B3}" type="presParOf" srcId="{5FD66694-02EB-45AB-98C3-D4770BFA6F65}" destId="{75C0CF69-D27D-464B-B4AF-D000831C8C26}" srcOrd="2" destOrd="0" presId="urn:microsoft.com/office/officeart/2018/2/layout/IconLabelDescriptionList"/>
    <dgm:cxn modelId="{F53D2438-D02F-48CF-9454-2F64BA9811F3}" type="presParOf" srcId="{5FD66694-02EB-45AB-98C3-D4770BFA6F65}" destId="{378FB3A7-5521-4331-80FC-6A7B226E0D49}" srcOrd="3" destOrd="0" presId="urn:microsoft.com/office/officeart/2018/2/layout/IconLabelDescriptionList"/>
    <dgm:cxn modelId="{B2A4C9AF-A8FE-4342-A0D8-04597993EE38}" type="presParOf" srcId="{5FD66694-02EB-45AB-98C3-D4770BFA6F65}" destId="{E02CFFB9-C3E8-4D59-9E3F-C4525E69DCD0}" srcOrd="4" destOrd="0" presId="urn:microsoft.com/office/officeart/2018/2/layout/IconLabelDescriptionList"/>
    <dgm:cxn modelId="{B2AF6ECE-77CA-49A2-9F96-D147AFCF9B09}" type="presParOf" srcId="{8D9B4FC5-4365-4DE1-9BB6-177698513A6D}" destId="{7ED939B0-1FA5-40AA-B5FA-0F90B143A9BC}" srcOrd="1" destOrd="0" presId="urn:microsoft.com/office/officeart/2018/2/layout/IconLabelDescriptionList"/>
    <dgm:cxn modelId="{4F907706-2E1A-4BF1-A13D-F22D1164F326}" type="presParOf" srcId="{8D9B4FC5-4365-4DE1-9BB6-177698513A6D}" destId="{792ADCC6-960B-4910-82D6-8C30568D1711}" srcOrd="2" destOrd="0" presId="urn:microsoft.com/office/officeart/2018/2/layout/IconLabelDescriptionList"/>
    <dgm:cxn modelId="{9BEDA6DE-061F-4DCD-B30B-C0AC7BB81D7A}" type="presParOf" srcId="{792ADCC6-960B-4910-82D6-8C30568D1711}" destId="{E27E3F04-B217-4FB0-8021-CA4BEBF49E76}" srcOrd="0" destOrd="0" presId="urn:microsoft.com/office/officeart/2018/2/layout/IconLabelDescriptionList"/>
    <dgm:cxn modelId="{DB66C657-33F9-4906-89D2-CEDC77B17F98}" type="presParOf" srcId="{792ADCC6-960B-4910-82D6-8C30568D1711}" destId="{699B3B9A-18CB-4513-BE32-4BD019D85220}" srcOrd="1" destOrd="0" presId="urn:microsoft.com/office/officeart/2018/2/layout/IconLabelDescriptionList"/>
    <dgm:cxn modelId="{60C8B5E8-8C0F-48FA-AA77-44C3493ABE89}" type="presParOf" srcId="{792ADCC6-960B-4910-82D6-8C30568D1711}" destId="{68D30756-DA78-4F80-9A30-E4C84143397A}" srcOrd="2" destOrd="0" presId="urn:microsoft.com/office/officeart/2018/2/layout/IconLabelDescriptionList"/>
    <dgm:cxn modelId="{16F22876-5EC9-4A38-A4E1-2821F5DBA80F}" type="presParOf" srcId="{792ADCC6-960B-4910-82D6-8C30568D1711}" destId="{CE2BC46E-706C-4DDB-9230-CDBB44430F52}" srcOrd="3" destOrd="0" presId="urn:microsoft.com/office/officeart/2018/2/layout/IconLabelDescriptionList"/>
    <dgm:cxn modelId="{CC79C3DF-A706-4FDB-9B69-10A3EBC6BEFA}" type="presParOf" srcId="{792ADCC6-960B-4910-82D6-8C30568D1711}" destId="{90E26E54-B752-4BC3-B777-1CDBFDE29DBA}" srcOrd="4" destOrd="0" presId="urn:microsoft.com/office/officeart/2018/2/layout/IconLabelDescriptionList"/>
    <dgm:cxn modelId="{16AB1E65-3663-4245-9216-FF1A57DB759A}" type="presParOf" srcId="{8D9B4FC5-4365-4DE1-9BB6-177698513A6D}" destId="{0C77A6DE-C4A9-4E3F-90FB-F5BB668BFE86}" srcOrd="3" destOrd="0" presId="urn:microsoft.com/office/officeart/2018/2/layout/IconLabelDescriptionList"/>
    <dgm:cxn modelId="{46965DA2-C97C-486F-AC07-9D1815631601}" type="presParOf" srcId="{8D9B4FC5-4365-4DE1-9BB6-177698513A6D}" destId="{0C12AF82-B84A-488C-A8D6-77B9EC82A814}" srcOrd="4" destOrd="0" presId="urn:microsoft.com/office/officeart/2018/2/layout/IconLabelDescriptionList"/>
    <dgm:cxn modelId="{E9618156-B97D-41C0-A221-682BE46FC99D}" type="presParOf" srcId="{0C12AF82-B84A-488C-A8D6-77B9EC82A814}" destId="{E2CFC269-DBB1-427C-8F40-9C7C4DA30D1D}" srcOrd="0" destOrd="0" presId="urn:microsoft.com/office/officeart/2018/2/layout/IconLabelDescriptionList"/>
    <dgm:cxn modelId="{FBCAB0BD-8C6E-4C34-88CF-CF0F64E84C9B}" type="presParOf" srcId="{0C12AF82-B84A-488C-A8D6-77B9EC82A814}" destId="{22D6E4CF-778D-4503-9064-CD6E411A8944}" srcOrd="1" destOrd="0" presId="urn:microsoft.com/office/officeart/2018/2/layout/IconLabelDescriptionList"/>
    <dgm:cxn modelId="{A5EE3493-A44B-49F3-AF32-4E3278B3986B}" type="presParOf" srcId="{0C12AF82-B84A-488C-A8D6-77B9EC82A814}" destId="{9103B5C0-E1BC-4492-90E6-72E46415A4C2}" srcOrd="2" destOrd="0" presId="urn:microsoft.com/office/officeart/2018/2/layout/IconLabelDescriptionList"/>
    <dgm:cxn modelId="{DD80E7C1-385F-40C0-84FC-D3B1AAD62CAF}" type="presParOf" srcId="{0C12AF82-B84A-488C-A8D6-77B9EC82A814}" destId="{6E0F29CE-B824-421F-929D-04066D395DE8}" srcOrd="3" destOrd="0" presId="urn:microsoft.com/office/officeart/2018/2/layout/IconLabelDescriptionList"/>
    <dgm:cxn modelId="{D372A573-20B6-4079-814D-C1C362A85ACA}" type="presParOf" srcId="{0C12AF82-B84A-488C-A8D6-77B9EC82A814}" destId="{925E37C5-2DB1-4E9C-B52D-142FB353BACA}" srcOrd="4" destOrd="0" presId="urn:microsoft.com/office/officeart/2018/2/layout/IconLabelDescriptionList"/>
    <dgm:cxn modelId="{B5F69029-A6EB-4BBE-825A-B27BDEAAECF3}" type="presParOf" srcId="{8D9B4FC5-4365-4DE1-9BB6-177698513A6D}" destId="{EDD19394-54D9-4BB6-9886-5DB49BEF5849}" srcOrd="5" destOrd="0" presId="urn:microsoft.com/office/officeart/2018/2/layout/IconLabelDescriptionList"/>
    <dgm:cxn modelId="{C2F6B8EF-6D14-4BEC-A05D-5349709E7CB2}" type="presParOf" srcId="{8D9B4FC5-4365-4DE1-9BB6-177698513A6D}" destId="{FDAE44A8-3EF4-4BDF-9602-E4FFBA7E3EBD}" srcOrd="6" destOrd="0" presId="urn:microsoft.com/office/officeart/2018/2/layout/IconLabelDescriptionList"/>
    <dgm:cxn modelId="{297312B8-D574-4812-AB5E-82E982176CC4}" type="presParOf" srcId="{FDAE44A8-3EF4-4BDF-9602-E4FFBA7E3EBD}" destId="{2F064A94-F11A-40CF-BE96-F9AEE995AA32}" srcOrd="0" destOrd="0" presId="urn:microsoft.com/office/officeart/2018/2/layout/IconLabelDescriptionList"/>
    <dgm:cxn modelId="{7BC40106-22F3-4987-A9E1-6A8E6A2D6DA2}" type="presParOf" srcId="{FDAE44A8-3EF4-4BDF-9602-E4FFBA7E3EBD}" destId="{5486C44C-4D64-4A80-913A-20607F0730C7}" srcOrd="1" destOrd="0" presId="urn:microsoft.com/office/officeart/2018/2/layout/IconLabelDescriptionList"/>
    <dgm:cxn modelId="{3B1D6DD0-BADC-41E8-84D0-354B500BF66E}" type="presParOf" srcId="{FDAE44A8-3EF4-4BDF-9602-E4FFBA7E3EBD}" destId="{FFDB0D38-96C0-4BF1-9605-0B3119143517}" srcOrd="2" destOrd="0" presId="urn:microsoft.com/office/officeart/2018/2/layout/IconLabelDescriptionList"/>
    <dgm:cxn modelId="{3C216D52-F08A-4AEE-99ED-3C7A80A30659}" type="presParOf" srcId="{FDAE44A8-3EF4-4BDF-9602-E4FFBA7E3EBD}" destId="{C9C12AB8-2F2D-4CA8-8DAC-6D205059A206}" srcOrd="3" destOrd="0" presId="urn:microsoft.com/office/officeart/2018/2/layout/IconLabelDescriptionList"/>
    <dgm:cxn modelId="{11AD059F-88A5-4B85-AA70-2D0A036652F7}" type="presParOf" srcId="{FDAE44A8-3EF4-4BDF-9602-E4FFBA7E3EBD}" destId="{CF0F9113-5669-43EA-A29A-382415C91F97}"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5F27F7-C28D-4EA0-A3CF-018F6DC7D65A}"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FAF8F142-1363-4AFD-8604-A8119CA36DFF}">
      <dgm:prSet phldrT="[Text]"/>
      <dgm:spPr/>
      <dgm:t>
        <a:bodyPr/>
        <a:lstStyle/>
        <a:p>
          <a:r>
            <a:rPr lang="en-US" dirty="0">
              <a:solidFill>
                <a:schemeClr val="tx1">
                  <a:lumMod val="50000"/>
                  <a:lumOff val="50000"/>
                </a:schemeClr>
              </a:solidFill>
            </a:rPr>
            <a:t>Strategic</a:t>
          </a:r>
        </a:p>
      </dgm:t>
    </dgm:pt>
    <dgm:pt modelId="{74ED6BB3-8331-4A82-A209-B4CA423B00B9}" type="parTrans" cxnId="{D121DA28-FA75-4DC2-BE23-8D6E5611746E}">
      <dgm:prSet/>
      <dgm:spPr/>
      <dgm:t>
        <a:bodyPr/>
        <a:lstStyle/>
        <a:p>
          <a:endParaRPr lang="en-US"/>
        </a:p>
      </dgm:t>
    </dgm:pt>
    <dgm:pt modelId="{EA855377-05FB-49AF-9998-AC8DDAF9271B}" type="sibTrans" cxnId="{D121DA28-FA75-4DC2-BE23-8D6E5611746E}">
      <dgm:prSet/>
      <dgm:spPr/>
      <dgm:t>
        <a:bodyPr/>
        <a:lstStyle/>
        <a:p>
          <a:endParaRPr lang="en-US"/>
        </a:p>
      </dgm:t>
    </dgm:pt>
    <dgm:pt modelId="{BEE7A0D5-C073-4957-B9E6-A361A1EF9652}">
      <dgm:prSet phldrT="[Text]" custT="1"/>
      <dgm:spPr/>
      <dgm: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solidFill>
                <a:prstClr val="white"/>
              </a:solidFill>
              <a:latin typeface="Bahnschrift Light SemiCondensed" panose="020B0502040204020203" pitchFamily="34" charset="0"/>
              <a:ea typeface="+mn-ea"/>
              <a:cs typeface="+mn-cs"/>
            </a:rPr>
            <a:t>Create direct link between what Council wants and how the budget is allocated</a:t>
          </a:r>
        </a:p>
      </dgm:t>
    </dgm:pt>
    <dgm:pt modelId="{9A428AB6-D872-43A5-A66C-F64D7BD342C2}" type="parTrans" cxnId="{B57063E6-0233-4943-9929-AA4C381883F0}">
      <dgm:prSet/>
      <dgm:spPr/>
      <dgm:t>
        <a:bodyPr/>
        <a:lstStyle/>
        <a:p>
          <a:endParaRPr lang="en-US"/>
        </a:p>
      </dgm:t>
    </dgm:pt>
    <dgm:pt modelId="{AA5371EA-376F-4A1E-BAD4-FE11FFAD59E9}" type="sibTrans" cxnId="{B57063E6-0233-4943-9929-AA4C381883F0}">
      <dgm:prSet/>
      <dgm:spPr/>
      <dgm:t>
        <a:bodyPr/>
        <a:lstStyle/>
        <a:p>
          <a:endParaRPr lang="en-US"/>
        </a:p>
      </dgm:t>
    </dgm:pt>
    <dgm:pt modelId="{0185F529-8C40-4208-94B6-7C08CB04834A}">
      <dgm:prSet phldrT="[Text]"/>
      <dgm:spPr/>
      <dgm:t>
        <a:bodyPr/>
        <a:lstStyle/>
        <a:p>
          <a:r>
            <a:rPr lang="en-US" dirty="0">
              <a:solidFill>
                <a:schemeClr val="tx1">
                  <a:lumMod val="50000"/>
                  <a:lumOff val="50000"/>
                </a:schemeClr>
              </a:solidFill>
            </a:rPr>
            <a:t>Cost Effective</a:t>
          </a:r>
        </a:p>
      </dgm:t>
    </dgm:pt>
    <dgm:pt modelId="{33BF27F2-769A-45A1-AFCA-90AA829103FE}" type="parTrans" cxnId="{486BB662-089C-4435-9054-B902334395D3}">
      <dgm:prSet/>
      <dgm:spPr/>
      <dgm:t>
        <a:bodyPr/>
        <a:lstStyle/>
        <a:p>
          <a:endParaRPr lang="en-US"/>
        </a:p>
      </dgm:t>
    </dgm:pt>
    <dgm:pt modelId="{A1B81C30-AFF4-4F5B-A421-2E48204F5949}" type="sibTrans" cxnId="{486BB662-089C-4435-9054-B902334395D3}">
      <dgm:prSet/>
      <dgm:spPr/>
      <dgm:t>
        <a:bodyPr/>
        <a:lstStyle/>
        <a:p>
          <a:endParaRPr lang="en-US"/>
        </a:p>
      </dgm:t>
    </dgm:pt>
    <dgm:pt modelId="{FADFAD3B-01BF-4674-A7F8-644FDE29B6AA}">
      <dgm:prSet phldrT="[Text]" custT="1"/>
      <dgm:spPr/>
      <dgm:t>
        <a:bodyPr/>
        <a:lstStyle/>
        <a:p>
          <a:pPr>
            <a:buFont typeface="Arial" panose="020B0604020202020204" pitchFamily="34" charset="0"/>
            <a:buChar char="•"/>
          </a:pPr>
          <a:r>
            <a:rPr lang="en-US" sz="2800" dirty="0">
              <a:solidFill>
                <a:schemeClr val="bg1"/>
              </a:solidFill>
              <a:latin typeface="Bahnschrift Light SemiCondensed" panose="020B0502040204020203" pitchFamily="34" charset="0"/>
            </a:rPr>
            <a:t>Council and the public can see how taxpayer dollars are achieving their goals</a:t>
          </a:r>
          <a:endParaRPr lang="en-US" sz="2800" dirty="0">
            <a:solidFill>
              <a:schemeClr val="bg1"/>
            </a:solidFill>
          </a:endParaRPr>
        </a:p>
      </dgm:t>
    </dgm:pt>
    <dgm:pt modelId="{0536D5CE-98A9-445F-8FEC-24494894D83F}" type="parTrans" cxnId="{ED594141-6E08-4E90-841A-FDEF485F1C02}">
      <dgm:prSet/>
      <dgm:spPr/>
      <dgm:t>
        <a:bodyPr/>
        <a:lstStyle/>
        <a:p>
          <a:endParaRPr lang="en-US"/>
        </a:p>
      </dgm:t>
    </dgm:pt>
    <dgm:pt modelId="{E325F49F-058A-4BC3-A22D-EE7166BCCD0E}" type="sibTrans" cxnId="{ED594141-6E08-4E90-841A-FDEF485F1C02}">
      <dgm:prSet/>
      <dgm:spPr/>
      <dgm:t>
        <a:bodyPr/>
        <a:lstStyle/>
        <a:p>
          <a:endParaRPr lang="en-US"/>
        </a:p>
      </dgm:t>
    </dgm:pt>
    <dgm:pt modelId="{071E421D-AB80-4803-A94D-39BEC405F2A3}">
      <dgm:prSet phldrT="[Text]" custT="1"/>
      <dgm:spPr/>
      <dgm: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solidFill>
                <a:prstClr val="white"/>
              </a:solidFill>
              <a:latin typeface="Bahnschrift Light SemiCondensed" panose="020B0502040204020203" pitchFamily="34" charset="0"/>
              <a:ea typeface="+mn-ea"/>
              <a:cs typeface="+mn-cs"/>
            </a:rPr>
            <a:t>Staff time and energy optimized by directing them toward the most important strategic outcomes</a:t>
          </a:r>
        </a:p>
      </dgm:t>
    </dgm:pt>
    <dgm:pt modelId="{AA2B6FBB-ED9A-4417-8C8C-B5EA77069056}" type="parTrans" cxnId="{7645E8EA-604B-4206-A5C3-2D560B3B3518}">
      <dgm:prSet/>
      <dgm:spPr/>
      <dgm:t>
        <a:bodyPr/>
        <a:lstStyle/>
        <a:p>
          <a:endParaRPr lang="en-US"/>
        </a:p>
      </dgm:t>
    </dgm:pt>
    <dgm:pt modelId="{55D6107E-CD45-41D5-9FCE-ACA77CC75BF5}" type="sibTrans" cxnId="{7645E8EA-604B-4206-A5C3-2D560B3B3518}">
      <dgm:prSet/>
      <dgm:spPr/>
      <dgm:t>
        <a:bodyPr/>
        <a:lstStyle/>
        <a:p>
          <a:endParaRPr lang="en-US"/>
        </a:p>
      </dgm:t>
    </dgm:pt>
    <dgm:pt modelId="{F9099DDE-57A4-4BC6-9FA6-309F5A692C3E}">
      <dgm:prSet phldrT="[Text]" custT="1"/>
      <dgm:spPr/>
      <dgm:t>
        <a:bodyPr/>
        <a:lstStyle/>
        <a:p>
          <a:pPr>
            <a:buFont typeface="Arial" panose="020B0604020202020204" pitchFamily="34" charset="0"/>
            <a:buChar char="•"/>
          </a:pPr>
          <a:r>
            <a:rPr lang="en-US" sz="2800" dirty="0">
              <a:solidFill>
                <a:schemeClr val="bg1"/>
              </a:solidFill>
              <a:latin typeface="Bahnschrift Light SemiCondensed" panose="020B0502040204020203" pitchFamily="34" charset="0"/>
            </a:rPr>
            <a:t>Prioritize budget based off of better cost estimates for projects, programs, and services </a:t>
          </a:r>
          <a:endParaRPr lang="en-US" sz="2800" dirty="0">
            <a:solidFill>
              <a:schemeClr val="bg1"/>
            </a:solidFill>
          </a:endParaRPr>
        </a:p>
      </dgm:t>
    </dgm:pt>
    <dgm:pt modelId="{DB407268-031C-4589-8D62-55A6D690C46D}" type="parTrans" cxnId="{48012269-0BEB-433D-BC41-E591E45DEC4D}">
      <dgm:prSet/>
      <dgm:spPr/>
      <dgm:t>
        <a:bodyPr/>
        <a:lstStyle/>
        <a:p>
          <a:endParaRPr lang="en-US"/>
        </a:p>
      </dgm:t>
    </dgm:pt>
    <dgm:pt modelId="{0749F290-CDB6-4AD1-AEF2-A428BC788F82}" type="sibTrans" cxnId="{48012269-0BEB-433D-BC41-E591E45DEC4D}">
      <dgm:prSet/>
      <dgm:spPr/>
      <dgm:t>
        <a:bodyPr/>
        <a:lstStyle/>
        <a:p>
          <a:endParaRPr lang="en-US"/>
        </a:p>
      </dgm:t>
    </dgm:pt>
    <dgm:pt modelId="{30254231-3671-4A3C-BE2A-40C0537CA0A6}" type="pres">
      <dgm:prSet presAssocID="{F35F27F7-C28D-4EA0-A3CF-018F6DC7D65A}" presName="Name0" presStyleCnt="0">
        <dgm:presLayoutVars>
          <dgm:dir/>
          <dgm:animLvl val="lvl"/>
          <dgm:resizeHandles val="exact"/>
        </dgm:presLayoutVars>
      </dgm:prSet>
      <dgm:spPr/>
    </dgm:pt>
    <dgm:pt modelId="{DD2F1B31-5EC7-4332-9555-F0E8BF0E1D01}" type="pres">
      <dgm:prSet presAssocID="{FAF8F142-1363-4AFD-8604-A8119CA36DFF}" presName="linNode" presStyleCnt="0"/>
      <dgm:spPr/>
    </dgm:pt>
    <dgm:pt modelId="{ABA93446-27C5-401C-9C90-5AF3CC9DD0AD}" type="pres">
      <dgm:prSet presAssocID="{FAF8F142-1363-4AFD-8604-A8119CA36DFF}" presName="parTx" presStyleLbl="revTx" presStyleIdx="0" presStyleCnt="2">
        <dgm:presLayoutVars>
          <dgm:chMax val="1"/>
          <dgm:bulletEnabled val="1"/>
        </dgm:presLayoutVars>
      </dgm:prSet>
      <dgm:spPr/>
    </dgm:pt>
    <dgm:pt modelId="{BBFB13C2-46F2-4CB6-AF8E-20F084225AE4}" type="pres">
      <dgm:prSet presAssocID="{FAF8F142-1363-4AFD-8604-A8119CA36DFF}" presName="bracket" presStyleLbl="parChTrans1D1" presStyleIdx="0" presStyleCnt="2"/>
      <dgm:spPr/>
    </dgm:pt>
    <dgm:pt modelId="{6A90AF23-740D-4019-B9BD-461FF0E2E9CE}" type="pres">
      <dgm:prSet presAssocID="{FAF8F142-1363-4AFD-8604-A8119CA36DFF}" presName="spH" presStyleCnt="0"/>
      <dgm:spPr/>
    </dgm:pt>
    <dgm:pt modelId="{5D2C6851-9C05-4D98-AD20-F9A6628202BA}" type="pres">
      <dgm:prSet presAssocID="{FAF8F142-1363-4AFD-8604-A8119CA36DFF}" presName="desTx" presStyleLbl="node1" presStyleIdx="0" presStyleCnt="2" custScaleX="188134">
        <dgm:presLayoutVars>
          <dgm:bulletEnabled val="1"/>
        </dgm:presLayoutVars>
      </dgm:prSet>
      <dgm:spPr/>
    </dgm:pt>
    <dgm:pt modelId="{DC657151-FAEB-4AE1-8C48-F16883F32C47}" type="pres">
      <dgm:prSet presAssocID="{EA855377-05FB-49AF-9998-AC8DDAF9271B}" presName="spV" presStyleCnt="0"/>
      <dgm:spPr/>
    </dgm:pt>
    <dgm:pt modelId="{B76522FA-F69D-4DD6-8112-B3F01C785F06}" type="pres">
      <dgm:prSet presAssocID="{0185F529-8C40-4208-94B6-7C08CB04834A}" presName="linNode" presStyleCnt="0"/>
      <dgm:spPr/>
    </dgm:pt>
    <dgm:pt modelId="{2771BA91-B560-46C8-A4A7-B3CA547FA5F7}" type="pres">
      <dgm:prSet presAssocID="{0185F529-8C40-4208-94B6-7C08CB04834A}" presName="parTx" presStyleLbl="revTx" presStyleIdx="1" presStyleCnt="2">
        <dgm:presLayoutVars>
          <dgm:chMax val="1"/>
          <dgm:bulletEnabled val="1"/>
        </dgm:presLayoutVars>
      </dgm:prSet>
      <dgm:spPr/>
    </dgm:pt>
    <dgm:pt modelId="{B27D6A99-593F-47C0-B2C5-0711B051E21E}" type="pres">
      <dgm:prSet presAssocID="{0185F529-8C40-4208-94B6-7C08CB04834A}" presName="bracket" presStyleLbl="parChTrans1D1" presStyleIdx="1" presStyleCnt="2"/>
      <dgm:spPr/>
    </dgm:pt>
    <dgm:pt modelId="{2A2ED5E3-EB26-4BE6-AD6A-FDA48A6D1A7E}" type="pres">
      <dgm:prSet presAssocID="{0185F529-8C40-4208-94B6-7C08CB04834A}" presName="spH" presStyleCnt="0"/>
      <dgm:spPr/>
    </dgm:pt>
    <dgm:pt modelId="{6A0E6FD9-F317-4804-A5E7-D33CC2F9DC91}" type="pres">
      <dgm:prSet presAssocID="{0185F529-8C40-4208-94B6-7C08CB04834A}" presName="desTx" presStyleLbl="node1" presStyleIdx="1" presStyleCnt="2" custScaleX="188454">
        <dgm:presLayoutVars>
          <dgm:bulletEnabled val="1"/>
        </dgm:presLayoutVars>
      </dgm:prSet>
      <dgm:spPr/>
    </dgm:pt>
  </dgm:ptLst>
  <dgm:cxnLst>
    <dgm:cxn modelId="{D121DA28-FA75-4DC2-BE23-8D6E5611746E}" srcId="{F35F27F7-C28D-4EA0-A3CF-018F6DC7D65A}" destId="{FAF8F142-1363-4AFD-8604-A8119CA36DFF}" srcOrd="0" destOrd="0" parTransId="{74ED6BB3-8331-4A82-A209-B4CA423B00B9}" sibTransId="{EA855377-05FB-49AF-9998-AC8DDAF9271B}"/>
    <dgm:cxn modelId="{99526460-61FC-44A4-950F-FC3E1F116252}" type="presOf" srcId="{071E421D-AB80-4803-A94D-39BEC405F2A3}" destId="{5D2C6851-9C05-4D98-AD20-F9A6628202BA}" srcOrd="0" destOrd="1" presId="urn:diagrams.loki3.com/BracketList"/>
    <dgm:cxn modelId="{ED594141-6E08-4E90-841A-FDEF485F1C02}" srcId="{0185F529-8C40-4208-94B6-7C08CB04834A}" destId="{FADFAD3B-01BF-4674-A7F8-644FDE29B6AA}" srcOrd="0" destOrd="0" parTransId="{0536D5CE-98A9-445F-8FEC-24494894D83F}" sibTransId="{E325F49F-058A-4BC3-A22D-EE7166BCCD0E}"/>
    <dgm:cxn modelId="{486BB662-089C-4435-9054-B902334395D3}" srcId="{F35F27F7-C28D-4EA0-A3CF-018F6DC7D65A}" destId="{0185F529-8C40-4208-94B6-7C08CB04834A}" srcOrd="1" destOrd="0" parTransId="{33BF27F2-769A-45A1-AFCA-90AA829103FE}" sibTransId="{A1B81C30-AFF4-4F5B-A421-2E48204F5949}"/>
    <dgm:cxn modelId="{48012269-0BEB-433D-BC41-E591E45DEC4D}" srcId="{0185F529-8C40-4208-94B6-7C08CB04834A}" destId="{F9099DDE-57A4-4BC6-9FA6-309F5A692C3E}" srcOrd="1" destOrd="0" parTransId="{DB407268-031C-4589-8D62-55A6D690C46D}" sibTransId="{0749F290-CDB6-4AD1-AEF2-A428BC788F82}"/>
    <dgm:cxn modelId="{4003E14E-255A-485D-974B-079213434C41}" type="presOf" srcId="{FAF8F142-1363-4AFD-8604-A8119CA36DFF}" destId="{ABA93446-27C5-401C-9C90-5AF3CC9DD0AD}" srcOrd="0" destOrd="0" presId="urn:diagrams.loki3.com/BracketList"/>
    <dgm:cxn modelId="{ADBA9470-5856-4857-823D-0F911F3DCDD9}" type="presOf" srcId="{FADFAD3B-01BF-4674-A7F8-644FDE29B6AA}" destId="{6A0E6FD9-F317-4804-A5E7-D33CC2F9DC91}" srcOrd="0" destOrd="0" presId="urn:diagrams.loki3.com/BracketList"/>
    <dgm:cxn modelId="{25FD7672-4290-4BB2-92E8-3F6158297FDE}" type="presOf" srcId="{0185F529-8C40-4208-94B6-7C08CB04834A}" destId="{2771BA91-B560-46C8-A4A7-B3CA547FA5F7}" srcOrd="0" destOrd="0" presId="urn:diagrams.loki3.com/BracketList"/>
    <dgm:cxn modelId="{87526E85-E7E3-4A29-BC6B-550A006433CF}" type="presOf" srcId="{BEE7A0D5-C073-4957-B9E6-A361A1EF9652}" destId="{5D2C6851-9C05-4D98-AD20-F9A6628202BA}" srcOrd="0" destOrd="0" presId="urn:diagrams.loki3.com/BracketList"/>
    <dgm:cxn modelId="{31987FD7-EB03-4341-B32A-9187E81A8D3B}" type="presOf" srcId="{F35F27F7-C28D-4EA0-A3CF-018F6DC7D65A}" destId="{30254231-3671-4A3C-BE2A-40C0537CA0A6}" srcOrd="0" destOrd="0" presId="urn:diagrams.loki3.com/BracketList"/>
    <dgm:cxn modelId="{B57063E6-0233-4943-9929-AA4C381883F0}" srcId="{FAF8F142-1363-4AFD-8604-A8119CA36DFF}" destId="{BEE7A0D5-C073-4957-B9E6-A361A1EF9652}" srcOrd="0" destOrd="0" parTransId="{9A428AB6-D872-43A5-A66C-F64D7BD342C2}" sibTransId="{AA5371EA-376F-4A1E-BAD4-FE11FFAD59E9}"/>
    <dgm:cxn modelId="{7645E8EA-604B-4206-A5C3-2D560B3B3518}" srcId="{FAF8F142-1363-4AFD-8604-A8119CA36DFF}" destId="{071E421D-AB80-4803-A94D-39BEC405F2A3}" srcOrd="1" destOrd="0" parTransId="{AA2B6FBB-ED9A-4417-8C8C-B5EA77069056}" sibTransId="{55D6107E-CD45-41D5-9FCE-ACA77CC75BF5}"/>
    <dgm:cxn modelId="{D6B37FF9-C7D8-4369-995B-C4BD252EDCF2}" type="presOf" srcId="{F9099DDE-57A4-4BC6-9FA6-309F5A692C3E}" destId="{6A0E6FD9-F317-4804-A5E7-D33CC2F9DC91}" srcOrd="0" destOrd="1" presId="urn:diagrams.loki3.com/BracketList"/>
    <dgm:cxn modelId="{6D3983DC-A0D9-4774-AC30-5286901C40D5}" type="presParOf" srcId="{30254231-3671-4A3C-BE2A-40C0537CA0A6}" destId="{DD2F1B31-5EC7-4332-9555-F0E8BF0E1D01}" srcOrd="0" destOrd="0" presId="urn:diagrams.loki3.com/BracketList"/>
    <dgm:cxn modelId="{E4A63AD5-0BD6-461D-AFAC-6D92077D792E}" type="presParOf" srcId="{DD2F1B31-5EC7-4332-9555-F0E8BF0E1D01}" destId="{ABA93446-27C5-401C-9C90-5AF3CC9DD0AD}" srcOrd="0" destOrd="0" presId="urn:diagrams.loki3.com/BracketList"/>
    <dgm:cxn modelId="{E428C312-E109-49A2-829B-BF15744F5009}" type="presParOf" srcId="{DD2F1B31-5EC7-4332-9555-F0E8BF0E1D01}" destId="{BBFB13C2-46F2-4CB6-AF8E-20F084225AE4}" srcOrd="1" destOrd="0" presId="urn:diagrams.loki3.com/BracketList"/>
    <dgm:cxn modelId="{38BE9EEA-F84A-4306-8518-4A0638D23F2C}" type="presParOf" srcId="{DD2F1B31-5EC7-4332-9555-F0E8BF0E1D01}" destId="{6A90AF23-740D-4019-B9BD-461FF0E2E9CE}" srcOrd="2" destOrd="0" presId="urn:diagrams.loki3.com/BracketList"/>
    <dgm:cxn modelId="{5BB10927-9032-440F-99E2-3FE229FBE47D}" type="presParOf" srcId="{DD2F1B31-5EC7-4332-9555-F0E8BF0E1D01}" destId="{5D2C6851-9C05-4D98-AD20-F9A6628202BA}" srcOrd="3" destOrd="0" presId="urn:diagrams.loki3.com/BracketList"/>
    <dgm:cxn modelId="{BDCC363B-FA6C-4E6D-AEB6-EE1E1E41C436}" type="presParOf" srcId="{30254231-3671-4A3C-BE2A-40C0537CA0A6}" destId="{DC657151-FAEB-4AE1-8C48-F16883F32C47}" srcOrd="1" destOrd="0" presId="urn:diagrams.loki3.com/BracketList"/>
    <dgm:cxn modelId="{0A3FBE9A-FCD6-40B3-87BE-F696E3B1DCBE}" type="presParOf" srcId="{30254231-3671-4A3C-BE2A-40C0537CA0A6}" destId="{B76522FA-F69D-4DD6-8112-B3F01C785F06}" srcOrd="2" destOrd="0" presId="urn:diagrams.loki3.com/BracketList"/>
    <dgm:cxn modelId="{52757997-D4F1-435D-AA4E-63D0644B72E5}" type="presParOf" srcId="{B76522FA-F69D-4DD6-8112-B3F01C785F06}" destId="{2771BA91-B560-46C8-A4A7-B3CA547FA5F7}" srcOrd="0" destOrd="0" presId="urn:diagrams.loki3.com/BracketList"/>
    <dgm:cxn modelId="{AB176A16-818D-4494-8DE3-54DBE5D0FF2A}" type="presParOf" srcId="{B76522FA-F69D-4DD6-8112-B3F01C785F06}" destId="{B27D6A99-593F-47C0-B2C5-0711B051E21E}" srcOrd="1" destOrd="0" presId="urn:diagrams.loki3.com/BracketList"/>
    <dgm:cxn modelId="{6E1CE478-AA5E-493F-B72D-0C131C7E7293}" type="presParOf" srcId="{B76522FA-F69D-4DD6-8112-B3F01C785F06}" destId="{2A2ED5E3-EB26-4BE6-AD6A-FDA48A6D1A7E}" srcOrd="2" destOrd="0" presId="urn:diagrams.loki3.com/BracketList"/>
    <dgm:cxn modelId="{3DCEC785-6085-4A2F-8D8B-444F59D92894}" type="presParOf" srcId="{B76522FA-F69D-4DD6-8112-B3F01C785F06}" destId="{6A0E6FD9-F317-4804-A5E7-D33CC2F9DC91}"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510CBF-A4AF-43AA-969D-30F8E658D80E}" type="doc">
      <dgm:prSet loTypeId="urn:microsoft.com/office/officeart/2005/8/layout/radial2" loCatId="relationship" qsTypeId="urn:microsoft.com/office/officeart/2005/8/quickstyle/simple1" qsCatId="simple" csTypeId="urn:microsoft.com/office/officeart/2005/8/colors/colorful5" csCatId="colorful" phldr="1"/>
      <dgm:spPr/>
      <dgm:t>
        <a:bodyPr/>
        <a:lstStyle/>
        <a:p>
          <a:endParaRPr lang="en-US"/>
        </a:p>
      </dgm:t>
    </dgm:pt>
    <dgm:pt modelId="{B4C998DB-A356-43E0-9AA3-433CD5D3FA71}">
      <dgm:prSet phldrT="[Text]" custT="1"/>
      <dgm:spPr/>
      <dgm:t>
        <a:bodyPr/>
        <a:lstStyle/>
        <a:p>
          <a:r>
            <a:rPr lang="en-US" sz="2300" dirty="0"/>
            <a:t>Dept Requests</a:t>
          </a:r>
        </a:p>
      </dgm:t>
    </dgm:pt>
    <dgm:pt modelId="{C217E93E-FF30-4485-8766-51F0AA3E4A47}" type="parTrans" cxnId="{684B82D9-CFD0-460A-B833-06D629182AE7}">
      <dgm:prSet/>
      <dgm:spPr/>
      <dgm:t>
        <a:bodyPr/>
        <a:lstStyle/>
        <a:p>
          <a:endParaRPr lang="en-US"/>
        </a:p>
      </dgm:t>
    </dgm:pt>
    <dgm:pt modelId="{0F9670E9-D26C-4471-9CBD-90EEF649C614}" type="sibTrans" cxnId="{684B82D9-CFD0-460A-B833-06D629182AE7}">
      <dgm:prSet/>
      <dgm:spPr/>
      <dgm:t>
        <a:bodyPr/>
        <a:lstStyle/>
        <a:p>
          <a:endParaRPr lang="en-US"/>
        </a:p>
      </dgm:t>
    </dgm:pt>
    <dgm:pt modelId="{C0BDAA99-BCBC-43DE-892A-A98711432252}">
      <dgm:prSet phldrT="[Text]" custT="1"/>
      <dgm:spPr/>
      <dgm:t>
        <a:bodyPr/>
        <a:lstStyle/>
        <a:p>
          <a:pPr>
            <a:buFontTx/>
            <a:buNone/>
          </a:pPr>
          <a:r>
            <a:rPr lang="en-US" sz="1600" dirty="0">
              <a:latin typeface="Bahnschrift Light SemiCondensed" panose="020B0502040204020203" pitchFamily="34" charset="0"/>
            </a:rPr>
            <a:t>		   Results Team</a:t>
          </a:r>
        </a:p>
      </dgm:t>
    </dgm:pt>
    <dgm:pt modelId="{54259811-922C-49AB-9B9F-C2AA8ACED012}" type="parTrans" cxnId="{D6A12855-932D-492B-9D55-5EDA3074A2E4}">
      <dgm:prSet/>
      <dgm:spPr/>
      <dgm:t>
        <a:bodyPr/>
        <a:lstStyle/>
        <a:p>
          <a:endParaRPr lang="en-US"/>
        </a:p>
      </dgm:t>
    </dgm:pt>
    <dgm:pt modelId="{2EE0ABFE-0058-4559-9093-A22C3635314C}" type="sibTrans" cxnId="{D6A12855-932D-492B-9D55-5EDA3074A2E4}">
      <dgm:prSet/>
      <dgm:spPr/>
      <dgm:t>
        <a:bodyPr/>
        <a:lstStyle/>
        <a:p>
          <a:endParaRPr lang="en-US"/>
        </a:p>
      </dgm:t>
    </dgm:pt>
    <dgm:pt modelId="{B72C71F4-CEB7-49C6-B901-175610D6F26B}">
      <dgm:prSet phldrT="[Text]" custT="1"/>
      <dgm:spPr/>
      <dgm:t>
        <a:bodyPr/>
        <a:lstStyle/>
        <a:p>
          <a:r>
            <a:rPr lang="en-US" sz="2400" dirty="0"/>
            <a:t>Pay</a:t>
          </a:r>
          <a:r>
            <a:rPr lang="en-US" sz="1200" dirty="0"/>
            <a:t> Recommendation</a:t>
          </a:r>
        </a:p>
      </dgm:t>
    </dgm:pt>
    <dgm:pt modelId="{13B6DBEA-7BC1-4771-8B09-FAF032F15584}" type="parTrans" cxnId="{F5AA4F14-FA7A-4D2B-AA0A-35069F96BCB9}">
      <dgm:prSet/>
      <dgm:spPr/>
      <dgm:t>
        <a:bodyPr/>
        <a:lstStyle/>
        <a:p>
          <a:endParaRPr lang="en-US"/>
        </a:p>
      </dgm:t>
    </dgm:pt>
    <dgm:pt modelId="{FA2EE8F7-95E3-4520-A290-301D5B914C75}" type="sibTrans" cxnId="{F5AA4F14-FA7A-4D2B-AA0A-35069F96BCB9}">
      <dgm:prSet/>
      <dgm:spPr/>
      <dgm:t>
        <a:bodyPr/>
        <a:lstStyle/>
        <a:p>
          <a:endParaRPr lang="en-US"/>
        </a:p>
      </dgm:t>
    </dgm:pt>
    <dgm:pt modelId="{C8C9D905-1E94-4E74-A4F0-10567A5A9759}">
      <dgm:prSet phldrT="[Text]" custT="1"/>
      <dgm:spPr/>
      <dgm: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Compensation 	            	   Committee</a:t>
          </a:r>
        </a:p>
      </dgm:t>
    </dgm:pt>
    <dgm:pt modelId="{2DA2B2E3-CE40-456C-A46B-97048A8D346E}" type="parTrans" cxnId="{E35B5ACE-441B-448B-A047-97CDEE85D689}">
      <dgm:prSet/>
      <dgm:spPr/>
      <dgm:t>
        <a:bodyPr/>
        <a:lstStyle/>
        <a:p>
          <a:endParaRPr lang="en-US"/>
        </a:p>
      </dgm:t>
    </dgm:pt>
    <dgm:pt modelId="{19F60E0F-C62C-4606-996A-8D98D0D61DB3}" type="sibTrans" cxnId="{E35B5ACE-441B-448B-A047-97CDEE85D689}">
      <dgm:prSet/>
      <dgm:spPr/>
      <dgm:t>
        <a:bodyPr/>
        <a:lstStyle/>
        <a:p>
          <a:endParaRPr lang="en-US"/>
        </a:p>
      </dgm:t>
    </dgm:pt>
    <dgm:pt modelId="{4D1BB74E-351D-4108-9E6D-DC0AB4C34A96}">
      <dgm:prSet phldrT="[Text]" custT="1"/>
      <dgm:spPr/>
      <dgm: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(Blue Ribbon 		 Commission)</a:t>
          </a:r>
        </a:p>
      </dgm:t>
    </dgm:pt>
    <dgm:pt modelId="{D1B9AED3-A1E8-41FA-A568-5E89047CA1F5}" type="parTrans" cxnId="{3828557A-F98A-4F1A-98C0-914A388D764E}">
      <dgm:prSet/>
      <dgm:spPr/>
      <dgm:t>
        <a:bodyPr/>
        <a:lstStyle/>
        <a:p>
          <a:endParaRPr lang="en-US"/>
        </a:p>
      </dgm:t>
    </dgm:pt>
    <dgm:pt modelId="{5FAA4E34-FADB-4FE4-B682-4FE71609F3A4}" type="sibTrans" cxnId="{3828557A-F98A-4F1A-98C0-914A388D764E}">
      <dgm:prSet/>
      <dgm:spPr/>
      <dgm:t>
        <a:bodyPr/>
        <a:lstStyle/>
        <a:p>
          <a:endParaRPr lang="en-US"/>
        </a:p>
      </dgm:t>
    </dgm:pt>
    <dgm:pt modelId="{06E8EEB2-7BEE-40C3-A8DA-2D17E85F7419}">
      <dgm:prSet phldrT="[Text]" custT="1"/>
      <dgm:spPr/>
      <dgm:t>
        <a:bodyPr/>
        <a:lstStyle/>
        <a:p>
          <a:r>
            <a:rPr lang="en-US" sz="2000" dirty="0"/>
            <a:t>Health Insurance</a:t>
          </a:r>
        </a:p>
      </dgm:t>
    </dgm:pt>
    <dgm:pt modelId="{C0234B02-821D-4000-B4E3-A9935056B2C7}" type="parTrans" cxnId="{F0C49D76-46F9-4C04-9F50-DAEBA1D0AE31}">
      <dgm:prSet/>
      <dgm:spPr/>
      <dgm:t>
        <a:bodyPr/>
        <a:lstStyle/>
        <a:p>
          <a:endParaRPr lang="en-US"/>
        </a:p>
      </dgm:t>
    </dgm:pt>
    <dgm:pt modelId="{8EF8CF70-1DC9-4BAC-B9D7-029E19BB4172}" type="sibTrans" cxnId="{F0C49D76-46F9-4C04-9F50-DAEBA1D0AE31}">
      <dgm:prSet/>
      <dgm:spPr/>
      <dgm:t>
        <a:bodyPr/>
        <a:lstStyle/>
        <a:p>
          <a:endParaRPr lang="en-US"/>
        </a:p>
      </dgm:t>
    </dgm:pt>
    <dgm:pt modelId="{2F935E80-69AD-42E0-A205-5BB7468D37BD}">
      <dgm:prSet phldrT="[Text]" custT="1"/>
      <dgm:spPr/>
      <dgm: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Benefits Committee</a:t>
          </a:r>
        </a:p>
      </dgm:t>
    </dgm:pt>
    <dgm:pt modelId="{94CE7ABD-FA75-4633-849B-5D59992A3AEC}" type="parTrans" cxnId="{65A86834-5B38-4CF0-A904-B9F5D2BDEB68}">
      <dgm:prSet/>
      <dgm:spPr/>
      <dgm:t>
        <a:bodyPr/>
        <a:lstStyle/>
        <a:p>
          <a:endParaRPr lang="en-US"/>
        </a:p>
      </dgm:t>
    </dgm:pt>
    <dgm:pt modelId="{E4BD7287-BFAA-4F75-AA8D-A9E7C5FFCBAC}" type="sibTrans" cxnId="{65A86834-5B38-4CF0-A904-B9F5D2BDEB68}">
      <dgm:prSet/>
      <dgm:spPr/>
      <dgm:t>
        <a:bodyPr/>
        <a:lstStyle/>
        <a:p>
          <a:endParaRPr lang="en-US"/>
        </a:p>
      </dgm:t>
    </dgm:pt>
    <dgm:pt modelId="{E3E45733-5ABB-4F02-8172-78B500011B92}">
      <dgm:prSet phldrT="[Text]" custT="1"/>
      <dgm:spPr/>
      <dgm:t>
        <a:bodyPr/>
        <a:lstStyle/>
        <a:p>
          <a:r>
            <a:rPr lang="en-US" sz="2400" dirty="0"/>
            <a:t>Capital </a:t>
          </a:r>
          <a:r>
            <a:rPr lang="en-US" sz="1200" dirty="0"/>
            <a:t>Recommendation</a:t>
          </a:r>
        </a:p>
      </dgm:t>
    </dgm:pt>
    <dgm:pt modelId="{079B345B-DE76-4198-B79C-C3B4BDFF684A}" type="parTrans" cxnId="{858AC2D8-1788-49DF-B980-054F40949974}">
      <dgm:prSet/>
      <dgm:spPr/>
      <dgm:t>
        <a:bodyPr/>
        <a:lstStyle/>
        <a:p>
          <a:endParaRPr lang="en-US"/>
        </a:p>
      </dgm:t>
    </dgm:pt>
    <dgm:pt modelId="{67897631-8D67-4B62-A559-3FF88A125505}" type="sibTrans" cxnId="{858AC2D8-1788-49DF-B980-054F40949974}">
      <dgm:prSet/>
      <dgm:spPr/>
      <dgm:t>
        <a:bodyPr/>
        <a:lstStyle/>
        <a:p>
          <a:endParaRPr lang="en-US"/>
        </a:p>
      </dgm:t>
    </dgm:pt>
    <dgm:pt modelId="{F4B62C4B-2083-4D55-9156-75C5A9021CDC}">
      <dgm:prSet phldrT="[Text]"/>
      <dgm:spPr/>
      <dgm:t>
        <a:bodyPr/>
        <a:lstStyle/>
        <a:p>
          <a:r>
            <a:rPr lang="en-US" dirty="0"/>
            <a:t>Special Service Contracts</a:t>
          </a:r>
        </a:p>
      </dgm:t>
    </dgm:pt>
    <dgm:pt modelId="{186D8EFD-D176-474B-A23C-DA9E18729ACE}" type="parTrans" cxnId="{897DD6C0-242E-41B1-B277-A6114DEC81CB}">
      <dgm:prSet/>
      <dgm:spPr/>
      <dgm:t>
        <a:bodyPr/>
        <a:lstStyle/>
        <a:p>
          <a:endParaRPr lang="en-US"/>
        </a:p>
      </dgm:t>
    </dgm:pt>
    <dgm:pt modelId="{643D83B4-E0D9-4382-9123-38D331099859}" type="sibTrans" cxnId="{897DD6C0-242E-41B1-B277-A6114DEC81CB}">
      <dgm:prSet/>
      <dgm:spPr/>
      <dgm:t>
        <a:bodyPr/>
        <a:lstStyle/>
        <a:p>
          <a:endParaRPr lang="en-US"/>
        </a:p>
      </dgm:t>
    </dgm:pt>
    <dgm:pt modelId="{7798D30E-EE56-40FB-890D-86E00840299F}">
      <dgm:prSet phldrT="[Text]" custT="1"/>
      <dgm:spPr/>
      <dgm: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a:t>
          </a:r>
        </a:p>
      </dgm:t>
    </dgm:pt>
    <dgm:pt modelId="{FD64C355-EFFA-47A2-8658-2B32805C2CC4}" type="parTrans" cxnId="{44FB2677-43F3-45DC-8083-1411A4171BB0}">
      <dgm:prSet/>
      <dgm:spPr/>
      <dgm:t>
        <a:bodyPr/>
        <a:lstStyle/>
        <a:p>
          <a:endParaRPr lang="en-US"/>
        </a:p>
      </dgm:t>
    </dgm:pt>
    <dgm:pt modelId="{82E043DF-7E1C-4295-8B95-09BC8C6B3B86}" type="sibTrans" cxnId="{44FB2677-43F3-45DC-8083-1411A4171BB0}">
      <dgm:prSet/>
      <dgm:spPr/>
      <dgm:t>
        <a:bodyPr/>
        <a:lstStyle/>
        <a:p>
          <a:endParaRPr lang="en-US"/>
        </a:p>
      </dgm:t>
    </dgm:pt>
    <dgm:pt modelId="{E8E37793-D911-4325-B060-F1A0AAE10A13}">
      <dgm:prSet phldrT="[Text]" custT="1"/>
      <dgm:spPr/>
      <dgm:t>
        <a:bodyPr/>
        <a:lstStyle/>
        <a:p>
          <a:endParaRPr lang="en-US" sz="1200" dirty="0"/>
        </a:p>
      </dgm:t>
    </dgm:pt>
    <dgm:pt modelId="{DF8C5F32-119E-43FA-9238-1F6F5E398F4D}" type="parTrans" cxnId="{48E857EA-20EA-486E-A956-E713EE8BE9A0}">
      <dgm:prSet/>
      <dgm:spPr/>
      <dgm:t>
        <a:bodyPr/>
        <a:lstStyle/>
        <a:p>
          <a:endParaRPr lang="en-US"/>
        </a:p>
      </dgm:t>
    </dgm:pt>
    <dgm:pt modelId="{75F7FE1E-65C3-473B-BDD1-67C2F62FC443}" type="sibTrans" cxnId="{48E857EA-20EA-486E-A956-E713EE8BE9A0}">
      <dgm:prSet/>
      <dgm:spPr/>
      <dgm:t>
        <a:bodyPr/>
        <a:lstStyle/>
        <a:p>
          <a:endParaRPr lang="en-US"/>
        </a:p>
      </dgm:t>
    </dgm:pt>
    <dgm:pt modelId="{A0329B98-CDBC-45B6-9BB0-03F954BC8B61}">
      <dgm:prSet phldrT="[Text]" custT="1"/>
      <dgm:spPr/>
      <dgm:t>
        <a:bodyPr/>
        <a:lstStyle/>
        <a:p>
          <a:pPr>
            <a:buNone/>
          </a:pPr>
          <a:r>
            <a:rPr lang="en-US" sz="1700" kern="1200" dirty="0">
              <a:latin typeface="Bahnschrift Light SemiCondensed" panose="020B0502040204020203" pitchFamily="34" charset="0"/>
              <a:ea typeface="+mn-ea"/>
              <a:cs typeface="+mn-cs"/>
            </a:rPr>
            <a:t>                  CIP Committee</a:t>
          </a:r>
          <a:endParaRPr lang="en-US" sz="1200" dirty="0"/>
        </a:p>
      </dgm:t>
    </dgm:pt>
    <dgm:pt modelId="{179B1CC8-3240-4BD6-8949-59389DD6C032}" type="parTrans" cxnId="{CFF8ED04-095A-49D7-AEE6-70D8049D5DE3}">
      <dgm:prSet/>
      <dgm:spPr/>
      <dgm:t>
        <a:bodyPr/>
        <a:lstStyle/>
        <a:p>
          <a:endParaRPr lang="en-US"/>
        </a:p>
      </dgm:t>
    </dgm:pt>
    <dgm:pt modelId="{5EE668B7-E18E-4BD3-96F5-4EF69DB0101D}" type="sibTrans" cxnId="{CFF8ED04-095A-49D7-AEE6-70D8049D5DE3}">
      <dgm:prSet/>
      <dgm:spPr/>
      <dgm:t>
        <a:bodyPr/>
        <a:lstStyle/>
        <a:p>
          <a:endParaRPr lang="en-US"/>
        </a:p>
      </dgm:t>
    </dgm:pt>
    <dgm:pt modelId="{89613157-A1C6-450C-AAF3-CC28D5247F28}">
      <dgm:prSet phldrT="[Text]" custT="1"/>
      <dgm:spPr/>
      <dgm: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SSC Subcommittee</a:t>
          </a:r>
        </a:p>
      </dgm:t>
    </dgm:pt>
    <dgm:pt modelId="{6862E026-F974-4183-A047-88BC6AC2C5F8}" type="parTrans" cxnId="{7AB1B47C-629B-4386-B6CE-703C9CFC7FA1}">
      <dgm:prSet/>
      <dgm:spPr/>
      <dgm:t>
        <a:bodyPr/>
        <a:lstStyle/>
        <a:p>
          <a:endParaRPr lang="en-US"/>
        </a:p>
      </dgm:t>
    </dgm:pt>
    <dgm:pt modelId="{B0144EF5-65CB-4625-8002-246E4BA5B5BC}" type="sibTrans" cxnId="{7AB1B47C-629B-4386-B6CE-703C9CFC7FA1}">
      <dgm:prSet/>
      <dgm:spPr/>
      <dgm:t>
        <a:bodyPr/>
        <a:lstStyle/>
        <a:p>
          <a:endParaRPr lang="en-US"/>
        </a:p>
      </dgm:t>
    </dgm:pt>
    <dgm:pt modelId="{84D9490C-A92E-4E66-B32E-34995A53031F}" type="pres">
      <dgm:prSet presAssocID="{62510CBF-A4AF-43AA-969D-30F8E658D80E}" presName="composite" presStyleCnt="0">
        <dgm:presLayoutVars>
          <dgm:chMax val="5"/>
          <dgm:dir/>
          <dgm:animLvl val="ctr"/>
          <dgm:resizeHandles val="exact"/>
        </dgm:presLayoutVars>
      </dgm:prSet>
      <dgm:spPr/>
    </dgm:pt>
    <dgm:pt modelId="{C94F44D1-9AD8-4577-B498-F716AB0E23A2}" type="pres">
      <dgm:prSet presAssocID="{62510CBF-A4AF-43AA-969D-30F8E658D80E}" presName="cycle" presStyleCnt="0"/>
      <dgm:spPr/>
    </dgm:pt>
    <dgm:pt modelId="{184A3F7B-A945-4099-A26C-E6023627236E}" type="pres">
      <dgm:prSet presAssocID="{62510CBF-A4AF-43AA-969D-30F8E658D80E}" presName="centerShape" presStyleCnt="0"/>
      <dgm:spPr/>
    </dgm:pt>
    <dgm:pt modelId="{7E5F46E8-9E6C-4C76-8A58-DE840E3C897B}" type="pres">
      <dgm:prSet presAssocID="{62510CBF-A4AF-43AA-969D-30F8E658D80E}" presName="connSite" presStyleLbl="node1" presStyleIdx="0" presStyleCnt="6"/>
      <dgm:spPr/>
    </dgm:pt>
    <dgm:pt modelId="{0D5D56B3-0F18-4653-8F37-33DF261EEC66}" type="pres">
      <dgm:prSet presAssocID="{62510CBF-A4AF-43AA-969D-30F8E658D80E}" presName="visible"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oney outline"/>
        </a:ext>
      </dgm:extLst>
    </dgm:pt>
    <dgm:pt modelId="{4791C2BA-ABAF-4D64-9AAB-6C144F1A239D}" type="pres">
      <dgm:prSet presAssocID="{C217E93E-FF30-4485-8766-51F0AA3E4A47}" presName="Name25" presStyleLbl="parChTrans1D1" presStyleIdx="0" presStyleCnt="5"/>
      <dgm:spPr/>
    </dgm:pt>
    <dgm:pt modelId="{0D32C536-B89F-4659-A182-316AEE1327BF}" type="pres">
      <dgm:prSet presAssocID="{B4C998DB-A356-43E0-9AA3-433CD5D3FA71}" presName="node" presStyleCnt="0"/>
      <dgm:spPr/>
    </dgm:pt>
    <dgm:pt modelId="{3862764B-FBA0-4E1D-9FD8-83CBF96B5873}" type="pres">
      <dgm:prSet presAssocID="{B4C998DB-A356-43E0-9AA3-433CD5D3FA71}" presName="parentNode" presStyleLbl="node1" presStyleIdx="1" presStyleCnt="6" custScaleX="173855" custScaleY="168522">
        <dgm:presLayoutVars>
          <dgm:chMax val="1"/>
          <dgm:bulletEnabled val="1"/>
        </dgm:presLayoutVars>
      </dgm:prSet>
      <dgm:spPr/>
    </dgm:pt>
    <dgm:pt modelId="{79EB1871-D7EB-4177-8DAD-EFA45981D4FE}" type="pres">
      <dgm:prSet presAssocID="{B4C998DB-A356-43E0-9AA3-433CD5D3FA71}" presName="childNode" presStyleLbl="revTx" presStyleIdx="0" presStyleCnt="5">
        <dgm:presLayoutVars>
          <dgm:bulletEnabled val="1"/>
        </dgm:presLayoutVars>
      </dgm:prSet>
      <dgm:spPr/>
    </dgm:pt>
    <dgm:pt modelId="{73812328-D27A-4FE8-A251-D168D65518D3}" type="pres">
      <dgm:prSet presAssocID="{13B6DBEA-7BC1-4771-8B09-FAF032F15584}" presName="Name25" presStyleLbl="parChTrans1D1" presStyleIdx="1" presStyleCnt="5"/>
      <dgm:spPr/>
    </dgm:pt>
    <dgm:pt modelId="{465FDC05-4CBC-4BB7-BCE9-0FAC8E16AF2D}" type="pres">
      <dgm:prSet presAssocID="{B72C71F4-CEB7-49C6-B901-175610D6F26B}" presName="node" presStyleCnt="0"/>
      <dgm:spPr/>
    </dgm:pt>
    <dgm:pt modelId="{63D29884-0BD4-4F70-8F45-5CAA0B3D666E}" type="pres">
      <dgm:prSet presAssocID="{B72C71F4-CEB7-49C6-B901-175610D6F26B}" presName="parentNode" presStyleLbl="node1" presStyleIdx="2" presStyleCnt="6" custScaleX="175204" custScaleY="173763" custLinFactNeighborX="92379" custLinFactNeighborY="-7400">
        <dgm:presLayoutVars>
          <dgm:chMax val="1"/>
          <dgm:bulletEnabled val="1"/>
        </dgm:presLayoutVars>
      </dgm:prSet>
      <dgm:spPr/>
    </dgm:pt>
    <dgm:pt modelId="{6A1E3F40-A2ED-4A15-AAE5-1D75F71DE33A}" type="pres">
      <dgm:prSet presAssocID="{B72C71F4-CEB7-49C6-B901-175610D6F26B}" presName="childNode" presStyleLbl="revTx" presStyleIdx="1" presStyleCnt="5">
        <dgm:presLayoutVars>
          <dgm:bulletEnabled val="1"/>
        </dgm:presLayoutVars>
      </dgm:prSet>
      <dgm:spPr/>
    </dgm:pt>
    <dgm:pt modelId="{3A4B989F-56F4-4421-91F1-FFA10AA77781}" type="pres">
      <dgm:prSet presAssocID="{C0234B02-821D-4000-B4E3-A9935056B2C7}" presName="Name25" presStyleLbl="parChTrans1D1" presStyleIdx="2" presStyleCnt="5"/>
      <dgm:spPr/>
    </dgm:pt>
    <dgm:pt modelId="{9848AB50-32C9-4A65-BC9F-8B581C8845CC}" type="pres">
      <dgm:prSet presAssocID="{06E8EEB2-7BEE-40C3-A8DA-2D17E85F7419}" presName="node" presStyleCnt="0"/>
      <dgm:spPr/>
    </dgm:pt>
    <dgm:pt modelId="{E6DF6D13-4EB3-4E29-8AA3-FAF45C06CEA2}" type="pres">
      <dgm:prSet presAssocID="{06E8EEB2-7BEE-40C3-A8DA-2D17E85F7419}" presName="parentNode" presStyleLbl="node1" presStyleIdx="3" presStyleCnt="6" custScaleX="175204" custScaleY="173763" custLinFactX="92290" custLinFactNeighborX="100000" custLinFactNeighborY="10516">
        <dgm:presLayoutVars>
          <dgm:chMax val="1"/>
          <dgm:bulletEnabled val="1"/>
        </dgm:presLayoutVars>
      </dgm:prSet>
      <dgm:spPr/>
    </dgm:pt>
    <dgm:pt modelId="{A000111B-F36B-40BA-97CE-1A75FF7B2C6D}" type="pres">
      <dgm:prSet presAssocID="{06E8EEB2-7BEE-40C3-A8DA-2D17E85F7419}" presName="childNode" presStyleLbl="revTx" presStyleIdx="2" presStyleCnt="5">
        <dgm:presLayoutVars>
          <dgm:bulletEnabled val="1"/>
        </dgm:presLayoutVars>
      </dgm:prSet>
      <dgm:spPr/>
    </dgm:pt>
    <dgm:pt modelId="{8E0A9453-59CB-4181-B882-F881781FBF61}" type="pres">
      <dgm:prSet presAssocID="{079B345B-DE76-4198-B79C-C3B4BDFF684A}" presName="Name25" presStyleLbl="parChTrans1D1" presStyleIdx="3" presStyleCnt="5"/>
      <dgm:spPr/>
    </dgm:pt>
    <dgm:pt modelId="{FD86D0C1-1C0B-42DB-B1FD-8000CCA9BEFF}" type="pres">
      <dgm:prSet presAssocID="{E3E45733-5ABB-4F02-8172-78B500011B92}" presName="node" presStyleCnt="0"/>
      <dgm:spPr/>
    </dgm:pt>
    <dgm:pt modelId="{F686AF2C-F5D6-4FB2-852C-11D66A206ECF}" type="pres">
      <dgm:prSet presAssocID="{E3E45733-5ABB-4F02-8172-78B500011B92}" presName="parentNode" presStyleLbl="node1" presStyleIdx="4" presStyleCnt="6" custScaleX="175204" custScaleY="173763" custLinFactNeighborX="56298" custLinFactNeighborY="-12258">
        <dgm:presLayoutVars>
          <dgm:chMax val="1"/>
          <dgm:bulletEnabled val="1"/>
        </dgm:presLayoutVars>
      </dgm:prSet>
      <dgm:spPr/>
    </dgm:pt>
    <dgm:pt modelId="{8361C9A5-FB59-43F8-92E1-CCCA34F51E8E}" type="pres">
      <dgm:prSet presAssocID="{E3E45733-5ABB-4F02-8172-78B500011B92}" presName="childNode" presStyleLbl="revTx" presStyleIdx="3" presStyleCnt="5">
        <dgm:presLayoutVars>
          <dgm:bulletEnabled val="1"/>
        </dgm:presLayoutVars>
      </dgm:prSet>
      <dgm:spPr/>
    </dgm:pt>
    <dgm:pt modelId="{2647B2CA-C0EE-48DF-964F-EE595FDEF75E}" type="pres">
      <dgm:prSet presAssocID="{186D8EFD-D176-474B-A23C-DA9E18729ACE}" presName="Name25" presStyleLbl="parChTrans1D1" presStyleIdx="4" presStyleCnt="5"/>
      <dgm:spPr/>
    </dgm:pt>
    <dgm:pt modelId="{E188713E-1361-4E87-97BB-BDA89CBFC638}" type="pres">
      <dgm:prSet presAssocID="{F4B62C4B-2083-4D55-9156-75C5A9021CDC}" presName="node" presStyleCnt="0"/>
      <dgm:spPr/>
    </dgm:pt>
    <dgm:pt modelId="{A17B389D-689F-4614-896B-6EE178B9F1BF}" type="pres">
      <dgm:prSet presAssocID="{F4B62C4B-2083-4D55-9156-75C5A9021CDC}" presName="parentNode" presStyleLbl="node1" presStyleIdx="5" presStyleCnt="6" custScaleX="175204" custScaleY="173763" custLinFactNeighborX="-32005" custLinFactNeighborY="-21943">
        <dgm:presLayoutVars>
          <dgm:chMax val="1"/>
          <dgm:bulletEnabled val="1"/>
        </dgm:presLayoutVars>
      </dgm:prSet>
      <dgm:spPr/>
    </dgm:pt>
    <dgm:pt modelId="{CC500706-E67E-42BC-A4F6-9287EFE13E83}" type="pres">
      <dgm:prSet presAssocID="{F4B62C4B-2083-4D55-9156-75C5A9021CDC}" presName="childNode" presStyleLbl="revTx" presStyleIdx="4" presStyleCnt="5">
        <dgm:presLayoutVars>
          <dgm:bulletEnabled val="1"/>
        </dgm:presLayoutVars>
      </dgm:prSet>
      <dgm:spPr/>
    </dgm:pt>
  </dgm:ptLst>
  <dgm:cxnLst>
    <dgm:cxn modelId="{CFF8ED04-095A-49D7-AEE6-70D8049D5DE3}" srcId="{E3E45733-5ABB-4F02-8172-78B500011B92}" destId="{A0329B98-CDBC-45B6-9BB0-03F954BC8B61}" srcOrd="1" destOrd="0" parTransId="{179B1CC8-3240-4BD6-8949-59389DD6C032}" sibTransId="{5EE668B7-E18E-4BD3-96F5-4EF69DB0101D}"/>
    <dgm:cxn modelId="{73024706-2394-4902-867D-E7F1864BB447}" type="presOf" srcId="{B72C71F4-CEB7-49C6-B901-175610D6F26B}" destId="{63D29884-0BD4-4F70-8F45-5CAA0B3D666E}" srcOrd="0" destOrd="0" presId="urn:microsoft.com/office/officeart/2005/8/layout/radial2"/>
    <dgm:cxn modelId="{F5AA4F14-FA7A-4D2B-AA0A-35069F96BCB9}" srcId="{62510CBF-A4AF-43AA-969D-30F8E658D80E}" destId="{B72C71F4-CEB7-49C6-B901-175610D6F26B}" srcOrd="1" destOrd="0" parTransId="{13B6DBEA-7BC1-4771-8B09-FAF032F15584}" sibTransId="{FA2EE8F7-95E3-4520-A290-301D5B914C75}"/>
    <dgm:cxn modelId="{AFDDAE14-3763-4E6E-A636-3C70D0093DF9}" type="presOf" srcId="{F4B62C4B-2083-4D55-9156-75C5A9021CDC}" destId="{A17B389D-689F-4614-896B-6EE178B9F1BF}" srcOrd="0" destOrd="0" presId="urn:microsoft.com/office/officeart/2005/8/layout/radial2"/>
    <dgm:cxn modelId="{6B9FD51E-40E5-4355-96DA-80E6DDAAB898}" type="presOf" srcId="{E8E37793-D911-4325-B060-F1A0AAE10A13}" destId="{8361C9A5-FB59-43F8-92E1-CCCA34F51E8E}" srcOrd="0" destOrd="0" presId="urn:microsoft.com/office/officeart/2005/8/layout/radial2"/>
    <dgm:cxn modelId="{F692B622-6429-463B-9CBE-34FBB09A5DC1}" type="presOf" srcId="{186D8EFD-D176-474B-A23C-DA9E18729ACE}" destId="{2647B2CA-C0EE-48DF-964F-EE595FDEF75E}" srcOrd="0" destOrd="0" presId="urn:microsoft.com/office/officeart/2005/8/layout/radial2"/>
    <dgm:cxn modelId="{38620A2E-A32E-4212-A925-F7652F4B9E50}" type="presOf" srcId="{079B345B-DE76-4198-B79C-C3B4BDFF684A}" destId="{8E0A9453-59CB-4181-B882-F881781FBF61}" srcOrd="0" destOrd="0" presId="urn:microsoft.com/office/officeart/2005/8/layout/radial2"/>
    <dgm:cxn modelId="{65A86834-5B38-4CF0-A904-B9F5D2BDEB68}" srcId="{06E8EEB2-7BEE-40C3-A8DA-2D17E85F7419}" destId="{2F935E80-69AD-42E0-A205-5BB7468D37BD}" srcOrd="0" destOrd="0" parTransId="{94CE7ABD-FA75-4633-849B-5D59992A3AEC}" sibTransId="{E4BD7287-BFAA-4F75-AA8D-A9E7C5FFCBAC}"/>
    <dgm:cxn modelId="{A3D63B38-B08F-4575-AE71-B65E9F3AD4A7}" type="presOf" srcId="{62510CBF-A4AF-43AA-969D-30F8E658D80E}" destId="{84D9490C-A92E-4E66-B32E-34995A53031F}" srcOrd="0" destOrd="0" presId="urn:microsoft.com/office/officeart/2005/8/layout/radial2"/>
    <dgm:cxn modelId="{DD797F3E-843D-4258-82E5-9391283CC367}" type="presOf" srcId="{B4C998DB-A356-43E0-9AA3-433CD5D3FA71}" destId="{3862764B-FBA0-4E1D-9FD8-83CBF96B5873}" srcOrd="0" destOrd="0" presId="urn:microsoft.com/office/officeart/2005/8/layout/radial2"/>
    <dgm:cxn modelId="{EADCF044-4327-4E72-ACBC-89CEE29F66F5}" type="presOf" srcId="{C8C9D905-1E94-4E74-A4F0-10567A5A9759}" destId="{6A1E3F40-A2ED-4A15-AAE5-1D75F71DE33A}" srcOrd="0" destOrd="0" presId="urn:microsoft.com/office/officeart/2005/8/layout/radial2"/>
    <dgm:cxn modelId="{7C74F66C-BA81-4BD7-8437-5A8670289C87}" type="presOf" srcId="{7798D30E-EE56-40FB-890D-86E00840299F}" destId="{CC500706-E67E-42BC-A4F6-9287EFE13E83}" srcOrd="0" destOrd="0" presId="urn:microsoft.com/office/officeart/2005/8/layout/radial2"/>
    <dgm:cxn modelId="{D8443653-EDAD-4C3C-B7B3-21676A8E447A}" type="presOf" srcId="{89613157-A1C6-450C-AAF3-CC28D5247F28}" destId="{CC500706-E67E-42BC-A4F6-9287EFE13E83}" srcOrd="0" destOrd="1" presId="urn:microsoft.com/office/officeart/2005/8/layout/radial2"/>
    <dgm:cxn modelId="{D6A12855-932D-492B-9D55-5EDA3074A2E4}" srcId="{B4C998DB-A356-43E0-9AA3-433CD5D3FA71}" destId="{C0BDAA99-BCBC-43DE-892A-A98711432252}" srcOrd="0" destOrd="0" parTransId="{54259811-922C-49AB-9B9F-C2AA8ACED012}" sibTransId="{2EE0ABFE-0058-4559-9093-A22C3635314C}"/>
    <dgm:cxn modelId="{F0C49D76-46F9-4C04-9F50-DAEBA1D0AE31}" srcId="{62510CBF-A4AF-43AA-969D-30F8E658D80E}" destId="{06E8EEB2-7BEE-40C3-A8DA-2D17E85F7419}" srcOrd="2" destOrd="0" parTransId="{C0234B02-821D-4000-B4E3-A9935056B2C7}" sibTransId="{8EF8CF70-1DC9-4BAC-B9D7-029E19BB4172}"/>
    <dgm:cxn modelId="{44FB2677-43F3-45DC-8083-1411A4171BB0}" srcId="{F4B62C4B-2083-4D55-9156-75C5A9021CDC}" destId="{7798D30E-EE56-40FB-890D-86E00840299F}" srcOrd="0" destOrd="0" parTransId="{FD64C355-EFFA-47A2-8658-2B32805C2CC4}" sibTransId="{82E043DF-7E1C-4295-8B95-09BC8C6B3B86}"/>
    <dgm:cxn modelId="{C26DB859-9B97-4814-A4B6-F521247C89B4}" type="presOf" srcId="{C0BDAA99-BCBC-43DE-892A-A98711432252}" destId="{79EB1871-D7EB-4177-8DAD-EFA45981D4FE}" srcOrd="0" destOrd="0" presId="urn:microsoft.com/office/officeart/2005/8/layout/radial2"/>
    <dgm:cxn modelId="{3828557A-F98A-4F1A-98C0-914A388D764E}" srcId="{C8C9D905-1E94-4E74-A4F0-10567A5A9759}" destId="{4D1BB74E-351D-4108-9E6D-DC0AB4C34A96}" srcOrd="0" destOrd="0" parTransId="{D1B9AED3-A1E8-41FA-A568-5E89047CA1F5}" sibTransId="{5FAA4E34-FADB-4FE4-B682-4FE71609F3A4}"/>
    <dgm:cxn modelId="{7AB1B47C-629B-4386-B6CE-703C9CFC7FA1}" srcId="{F4B62C4B-2083-4D55-9156-75C5A9021CDC}" destId="{89613157-A1C6-450C-AAF3-CC28D5247F28}" srcOrd="1" destOrd="0" parTransId="{6862E026-F974-4183-A047-88BC6AC2C5F8}" sibTransId="{B0144EF5-65CB-4625-8002-246E4BA5B5BC}"/>
    <dgm:cxn modelId="{260A987E-A606-4A9A-B94C-1AC4E8ED0D54}" type="presOf" srcId="{C0234B02-821D-4000-B4E3-A9935056B2C7}" destId="{3A4B989F-56F4-4421-91F1-FFA10AA77781}" srcOrd="0" destOrd="0" presId="urn:microsoft.com/office/officeart/2005/8/layout/radial2"/>
    <dgm:cxn modelId="{1B13CC82-3385-45DF-B50B-DFDFAB70C985}" type="presOf" srcId="{13B6DBEA-7BC1-4771-8B09-FAF032F15584}" destId="{73812328-D27A-4FE8-A251-D168D65518D3}" srcOrd="0" destOrd="0" presId="urn:microsoft.com/office/officeart/2005/8/layout/radial2"/>
    <dgm:cxn modelId="{6E0740A3-2A28-4025-A5E7-2577BC6D442C}" type="presOf" srcId="{4D1BB74E-351D-4108-9E6D-DC0AB4C34A96}" destId="{6A1E3F40-A2ED-4A15-AAE5-1D75F71DE33A}" srcOrd="0" destOrd="1" presId="urn:microsoft.com/office/officeart/2005/8/layout/radial2"/>
    <dgm:cxn modelId="{E238B0A5-448A-4626-BD64-7215C8CFF84B}" type="presOf" srcId="{A0329B98-CDBC-45B6-9BB0-03F954BC8B61}" destId="{8361C9A5-FB59-43F8-92E1-CCCA34F51E8E}" srcOrd="0" destOrd="1" presId="urn:microsoft.com/office/officeart/2005/8/layout/radial2"/>
    <dgm:cxn modelId="{1B8012B3-58E6-4268-9BDA-4E803E994080}" type="presOf" srcId="{E3E45733-5ABB-4F02-8172-78B500011B92}" destId="{F686AF2C-F5D6-4FB2-852C-11D66A206ECF}" srcOrd="0" destOrd="0" presId="urn:microsoft.com/office/officeart/2005/8/layout/radial2"/>
    <dgm:cxn modelId="{DF2901BA-E710-4550-99EA-46305FF20789}" type="presOf" srcId="{2F935E80-69AD-42E0-A205-5BB7468D37BD}" destId="{A000111B-F36B-40BA-97CE-1A75FF7B2C6D}" srcOrd="0" destOrd="0" presId="urn:microsoft.com/office/officeart/2005/8/layout/radial2"/>
    <dgm:cxn modelId="{897DD6C0-242E-41B1-B277-A6114DEC81CB}" srcId="{62510CBF-A4AF-43AA-969D-30F8E658D80E}" destId="{F4B62C4B-2083-4D55-9156-75C5A9021CDC}" srcOrd="4" destOrd="0" parTransId="{186D8EFD-D176-474B-A23C-DA9E18729ACE}" sibTransId="{643D83B4-E0D9-4382-9123-38D331099859}"/>
    <dgm:cxn modelId="{E35B5ACE-441B-448B-A047-97CDEE85D689}" srcId="{B72C71F4-CEB7-49C6-B901-175610D6F26B}" destId="{C8C9D905-1E94-4E74-A4F0-10567A5A9759}" srcOrd="0" destOrd="0" parTransId="{2DA2B2E3-CE40-456C-A46B-97048A8D346E}" sibTransId="{19F60E0F-C62C-4606-996A-8D98D0D61DB3}"/>
    <dgm:cxn modelId="{7FE09ED6-EFBC-4675-B0F8-E93FFDD7EB1A}" type="presOf" srcId="{C217E93E-FF30-4485-8766-51F0AA3E4A47}" destId="{4791C2BA-ABAF-4D64-9AAB-6C144F1A239D}" srcOrd="0" destOrd="0" presId="urn:microsoft.com/office/officeart/2005/8/layout/radial2"/>
    <dgm:cxn modelId="{858AC2D8-1788-49DF-B980-054F40949974}" srcId="{62510CBF-A4AF-43AA-969D-30F8E658D80E}" destId="{E3E45733-5ABB-4F02-8172-78B500011B92}" srcOrd="3" destOrd="0" parTransId="{079B345B-DE76-4198-B79C-C3B4BDFF684A}" sibTransId="{67897631-8D67-4B62-A559-3FF88A125505}"/>
    <dgm:cxn modelId="{684B82D9-CFD0-460A-B833-06D629182AE7}" srcId="{62510CBF-A4AF-43AA-969D-30F8E658D80E}" destId="{B4C998DB-A356-43E0-9AA3-433CD5D3FA71}" srcOrd="0" destOrd="0" parTransId="{C217E93E-FF30-4485-8766-51F0AA3E4A47}" sibTransId="{0F9670E9-D26C-4471-9CBD-90EEF649C614}"/>
    <dgm:cxn modelId="{E546A5E7-A822-494D-9B0F-A3C164F7392E}" type="presOf" srcId="{06E8EEB2-7BEE-40C3-A8DA-2D17E85F7419}" destId="{E6DF6D13-4EB3-4E29-8AA3-FAF45C06CEA2}" srcOrd="0" destOrd="0" presId="urn:microsoft.com/office/officeart/2005/8/layout/radial2"/>
    <dgm:cxn modelId="{48E857EA-20EA-486E-A956-E713EE8BE9A0}" srcId="{E3E45733-5ABB-4F02-8172-78B500011B92}" destId="{E8E37793-D911-4325-B060-F1A0AAE10A13}" srcOrd="0" destOrd="0" parTransId="{DF8C5F32-119E-43FA-9238-1F6F5E398F4D}" sibTransId="{75F7FE1E-65C3-473B-BDD1-67C2F62FC443}"/>
    <dgm:cxn modelId="{495B6B19-078F-46D4-9127-A17DEF8F726B}" type="presParOf" srcId="{84D9490C-A92E-4E66-B32E-34995A53031F}" destId="{C94F44D1-9AD8-4577-B498-F716AB0E23A2}" srcOrd="0" destOrd="0" presId="urn:microsoft.com/office/officeart/2005/8/layout/radial2"/>
    <dgm:cxn modelId="{59F9BBA6-3CA9-4AAF-AC2A-7FB2AAB2EE78}" type="presParOf" srcId="{C94F44D1-9AD8-4577-B498-F716AB0E23A2}" destId="{184A3F7B-A945-4099-A26C-E6023627236E}" srcOrd="0" destOrd="0" presId="urn:microsoft.com/office/officeart/2005/8/layout/radial2"/>
    <dgm:cxn modelId="{607A74F1-C59B-46F4-819A-D38DCFADE2E3}" type="presParOf" srcId="{184A3F7B-A945-4099-A26C-E6023627236E}" destId="{7E5F46E8-9E6C-4C76-8A58-DE840E3C897B}" srcOrd="0" destOrd="0" presId="urn:microsoft.com/office/officeart/2005/8/layout/radial2"/>
    <dgm:cxn modelId="{4C99ECDD-C76C-4794-AE96-95DC5097CDE8}" type="presParOf" srcId="{184A3F7B-A945-4099-A26C-E6023627236E}" destId="{0D5D56B3-0F18-4653-8F37-33DF261EEC66}" srcOrd="1" destOrd="0" presId="urn:microsoft.com/office/officeart/2005/8/layout/radial2"/>
    <dgm:cxn modelId="{BC51DF6B-A017-4956-A436-1539E5C24B3A}" type="presParOf" srcId="{C94F44D1-9AD8-4577-B498-F716AB0E23A2}" destId="{4791C2BA-ABAF-4D64-9AAB-6C144F1A239D}" srcOrd="1" destOrd="0" presId="urn:microsoft.com/office/officeart/2005/8/layout/radial2"/>
    <dgm:cxn modelId="{860DBFBB-A849-4924-A075-5D25FB9C3EFB}" type="presParOf" srcId="{C94F44D1-9AD8-4577-B498-F716AB0E23A2}" destId="{0D32C536-B89F-4659-A182-316AEE1327BF}" srcOrd="2" destOrd="0" presId="urn:microsoft.com/office/officeart/2005/8/layout/radial2"/>
    <dgm:cxn modelId="{119B9B13-C396-4DD8-8DD7-0F2ECBDABE20}" type="presParOf" srcId="{0D32C536-B89F-4659-A182-316AEE1327BF}" destId="{3862764B-FBA0-4E1D-9FD8-83CBF96B5873}" srcOrd="0" destOrd="0" presId="urn:microsoft.com/office/officeart/2005/8/layout/radial2"/>
    <dgm:cxn modelId="{5024DF9C-B6A7-40D0-804E-BEB445DA6BF8}" type="presParOf" srcId="{0D32C536-B89F-4659-A182-316AEE1327BF}" destId="{79EB1871-D7EB-4177-8DAD-EFA45981D4FE}" srcOrd="1" destOrd="0" presId="urn:microsoft.com/office/officeart/2005/8/layout/radial2"/>
    <dgm:cxn modelId="{2C14F020-9AA9-4C74-AF95-BC1A5CB3CA05}" type="presParOf" srcId="{C94F44D1-9AD8-4577-B498-F716AB0E23A2}" destId="{73812328-D27A-4FE8-A251-D168D65518D3}" srcOrd="3" destOrd="0" presId="urn:microsoft.com/office/officeart/2005/8/layout/radial2"/>
    <dgm:cxn modelId="{9CA8DBA3-81CC-4351-820D-F6BB3B16C56A}" type="presParOf" srcId="{C94F44D1-9AD8-4577-B498-F716AB0E23A2}" destId="{465FDC05-4CBC-4BB7-BCE9-0FAC8E16AF2D}" srcOrd="4" destOrd="0" presId="urn:microsoft.com/office/officeart/2005/8/layout/radial2"/>
    <dgm:cxn modelId="{92837B1C-B14A-4B82-86FD-361ADF26F70A}" type="presParOf" srcId="{465FDC05-4CBC-4BB7-BCE9-0FAC8E16AF2D}" destId="{63D29884-0BD4-4F70-8F45-5CAA0B3D666E}" srcOrd="0" destOrd="0" presId="urn:microsoft.com/office/officeart/2005/8/layout/radial2"/>
    <dgm:cxn modelId="{755390B0-0B47-4EC0-98B1-C300F656BCA2}" type="presParOf" srcId="{465FDC05-4CBC-4BB7-BCE9-0FAC8E16AF2D}" destId="{6A1E3F40-A2ED-4A15-AAE5-1D75F71DE33A}" srcOrd="1" destOrd="0" presId="urn:microsoft.com/office/officeart/2005/8/layout/radial2"/>
    <dgm:cxn modelId="{949D6260-1DFB-4945-A48E-7E4620B58A6F}" type="presParOf" srcId="{C94F44D1-9AD8-4577-B498-F716AB0E23A2}" destId="{3A4B989F-56F4-4421-91F1-FFA10AA77781}" srcOrd="5" destOrd="0" presId="urn:microsoft.com/office/officeart/2005/8/layout/radial2"/>
    <dgm:cxn modelId="{37514D05-65BA-4F2F-B783-7E7BEC4C6853}" type="presParOf" srcId="{C94F44D1-9AD8-4577-B498-F716AB0E23A2}" destId="{9848AB50-32C9-4A65-BC9F-8B581C8845CC}" srcOrd="6" destOrd="0" presId="urn:microsoft.com/office/officeart/2005/8/layout/radial2"/>
    <dgm:cxn modelId="{5B6AE2E6-D2AB-45C0-9B50-CFEF01C0D5ED}" type="presParOf" srcId="{9848AB50-32C9-4A65-BC9F-8B581C8845CC}" destId="{E6DF6D13-4EB3-4E29-8AA3-FAF45C06CEA2}" srcOrd="0" destOrd="0" presId="urn:microsoft.com/office/officeart/2005/8/layout/radial2"/>
    <dgm:cxn modelId="{5603C1A9-A0AC-423D-945A-4B63EBD1C784}" type="presParOf" srcId="{9848AB50-32C9-4A65-BC9F-8B581C8845CC}" destId="{A000111B-F36B-40BA-97CE-1A75FF7B2C6D}" srcOrd="1" destOrd="0" presId="urn:microsoft.com/office/officeart/2005/8/layout/radial2"/>
    <dgm:cxn modelId="{3F810C24-2210-4E59-8900-276BAA55830B}" type="presParOf" srcId="{C94F44D1-9AD8-4577-B498-F716AB0E23A2}" destId="{8E0A9453-59CB-4181-B882-F881781FBF61}" srcOrd="7" destOrd="0" presId="urn:microsoft.com/office/officeart/2005/8/layout/radial2"/>
    <dgm:cxn modelId="{09D02814-8BB3-4CAE-9863-E68FBB7F33AA}" type="presParOf" srcId="{C94F44D1-9AD8-4577-B498-F716AB0E23A2}" destId="{FD86D0C1-1C0B-42DB-B1FD-8000CCA9BEFF}" srcOrd="8" destOrd="0" presId="urn:microsoft.com/office/officeart/2005/8/layout/radial2"/>
    <dgm:cxn modelId="{C86A65C1-02E0-4B0F-8776-9FDDBEA15FDA}" type="presParOf" srcId="{FD86D0C1-1C0B-42DB-B1FD-8000CCA9BEFF}" destId="{F686AF2C-F5D6-4FB2-852C-11D66A206ECF}" srcOrd="0" destOrd="0" presId="urn:microsoft.com/office/officeart/2005/8/layout/radial2"/>
    <dgm:cxn modelId="{8A7139E6-74ED-4BAD-B052-6E3C5A82E5F1}" type="presParOf" srcId="{FD86D0C1-1C0B-42DB-B1FD-8000CCA9BEFF}" destId="{8361C9A5-FB59-43F8-92E1-CCCA34F51E8E}" srcOrd="1" destOrd="0" presId="urn:microsoft.com/office/officeart/2005/8/layout/radial2"/>
    <dgm:cxn modelId="{CD623A59-8B41-49CB-8872-B7A755C2AFAE}" type="presParOf" srcId="{C94F44D1-9AD8-4577-B498-F716AB0E23A2}" destId="{2647B2CA-C0EE-48DF-964F-EE595FDEF75E}" srcOrd="9" destOrd="0" presId="urn:microsoft.com/office/officeart/2005/8/layout/radial2"/>
    <dgm:cxn modelId="{B35CBA02-B713-4E7D-AC70-A042E132F24D}" type="presParOf" srcId="{C94F44D1-9AD8-4577-B498-F716AB0E23A2}" destId="{E188713E-1361-4E87-97BB-BDA89CBFC638}" srcOrd="10" destOrd="0" presId="urn:microsoft.com/office/officeart/2005/8/layout/radial2"/>
    <dgm:cxn modelId="{41C3FB37-900A-4D9E-A492-97A410E9645A}" type="presParOf" srcId="{E188713E-1361-4E87-97BB-BDA89CBFC638}" destId="{A17B389D-689F-4614-896B-6EE178B9F1BF}" srcOrd="0" destOrd="0" presId="urn:microsoft.com/office/officeart/2005/8/layout/radial2"/>
    <dgm:cxn modelId="{08521D66-8F93-4FC7-8AE7-3EBB488A5B47}" type="presParOf" srcId="{E188713E-1361-4E87-97BB-BDA89CBFC638}" destId="{CC500706-E67E-42BC-A4F6-9287EFE13E83}"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8FC61-DFD0-4E3B-A420-342E1CA8126D}">
      <dsp:nvSpPr>
        <dsp:cNvPr id="0" name=""/>
        <dsp:cNvSpPr/>
      </dsp:nvSpPr>
      <dsp:spPr>
        <a:xfrm rot="5400000">
          <a:off x="938842" y="1274281"/>
          <a:ext cx="1120260" cy="1275376"/>
        </a:xfrm>
        <a:prstGeom prst="bentUpArrow">
          <a:avLst>
            <a:gd name="adj1" fmla="val 32840"/>
            <a:gd name="adj2" fmla="val 25000"/>
            <a:gd name="adj3" fmla="val 3578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5628424-6953-4FD7-93E0-11255112EC7E}">
      <dsp:nvSpPr>
        <dsp:cNvPr id="0" name=""/>
        <dsp:cNvSpPr/>
      </dsp:nvSpPr>
      <dsp:spPr>
        <a:xfrm>
          <a:off x="642041" y="32450"/>
          <a:ext cx="1885858" cy="1320039"/>
        </a:xfrm>
        <a:prstGeom prst="roundRect">
          <a:avLst>
            <a:gd name="adj" fmla="val 1667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May 26</a:t>
          </a:r>
        </a:p>
      </dsp:txBody>
      <dsp:txXfrm>
        <a:off x="706492" y="96901"/>
        <a:ext cx="1756956" cy="1191137"/>
      </dsp:txXfrm>
    </dsp:sp>
    <dsp:sp modelId="{68F54165-F072-4146-B191-55BEA519F739}">
      <dsp:nvSpPr>
        <dsp:cNvPr id="0" name=""/>
        <dsp:cNvSpPr/>
      </dsp:nvSpPr>
      <dsp:spPr>
        <a:xfrm>
          <a:off x="2565461" y="158346"/>
          <a:ext cx="3681645" cy="106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Bahnschrift SemiLight Condensed" panose="020B0502040204020203" pitchFamily="34" charset="0"/>
              <a:ea typeface="+mn-ea"/>
              <a:cs typeface="Arial" pitchFamily="34" charset="0"/>
            </a:rPr>
            <a:t>Operating Budget Overview</a:t>
          </a:r>
        </a:p>
      </dsp:txBody>
      <dsp:txXfrm>
        <a:off x="2565461" y="158346"/>
        <a:ext cx="3681645" cy="1066914"/>
      </dsp:txXfrm>
    </dsp:sp>
    <dsp:sp modelId="{4DFB115F-33C3-4A63-8F6F-BA0FFE740D97}">
      <dsp:nvSpPr>
        <dsp:cNvPr id="0" name=""/>
        <dsp:cNvSpPr/>
      </dsp:nvSpPr>
      <dsp:spPr>
        <a:xfrm rot="5400000">
          <a:off x="3056832" y="2757121"/>
          <a:ext cx="1120260" cy="1275376"/>
        </a:xfrm>
        <a:prstGeom prst="bentUpArrow">
          <a:avLst>
            <a:gd name="adj1" fmla="val 32840"/>
            <a:gd name="adj2" fmla="val 25000"/>
            <a:gd name="adj3" fmla="val 35780"/>
          </a:avLst>
        </a:prstGeom>
        <a:solidFill>
          <a:schemeClr val="accent1">
            <a:tint val="50000"/>
            <a:hueOff val="26189"/>
            <a:satOff val="-1446"/>
            <a:lumOff val="55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563317-7AF9-40A0-96E0-87A1160D1F62}">
      <dsp:nvSpPr>
        <dsp:cNvPr id="0" name=""/>
        <dsp:cNvSpPr/>
      </dsp:nvSpPr>
      <dsp:spPr>
        <a:xfrm>
          <a:off x="2760031" y="1515290"/>
          <a:ext cx="1885858" cy="1320039"/>
        </a:xfrm>
        <a:prstGeom prst="roundRect">
          <a:avLst>
            <a:gd name="adj" fmla="val 16670"/>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June 9</a:t>
          </a:r>
        </a:p>
      </dsp:txBody>
      <dsp:txXfrm>
        <a:off x="2824482" y="1579741"/>
        <a:ext cx="1756956" cy="1191137"/>
      </dsp:txXfrm>
    </dsp:sp>
    <dsp:sp modelId="{E2AA05CD-62A2-4E09-9407-4BE906864DC4}">
      <dsp:nvSpPr>
        <dsp:cNvPr id="0" name=""/>
        <dsp:cNvSpPr/>
      </dsp:nvSpPr>
      <dsp:spPr>
        <a:xfrm>
          <a:off x="4637530" y="1630634"/>
          <a:ext cx="5079711" cy="106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Bahnschrift SemiLight Condensed" panose="020B0502040204020203" pitchFamily="34" charset="0"/>
              <a:ea typeface="+mn-ea"/>
              <a:cs typeface="Arial" pitchFamily="34" charset="0"/>
            </a:rPr>
            <a:t>Capital Budget Overview</a:t>
          </a:r>
        </a:p>
      </dsp:txBody>
      <dsp:txXfrm>
        <a:off x="4637530" y="1630634"/>
        <a:ext cx="5079711" cy="1066914"/>
      </dsp:txXfrm>
    </dsp:sp>
    <dsp:sp modelId="{5D9045A3-EC6F-4E2E-9E32-83D3A4AA74FA}">
      <dsp:nvSpPr>
        <dsp:cNvPr id="0" name=""/>
        <dsp:cNvSpPr/>
      </dsp:nvSpPr>
      <dsp:spPr>
        <a:xfrm rot="5400000">
          <a:off x="5174822" y="4242613"/>
          <a:ext cx="1120260" cy="1275376"/>
        </a:xfrm>
        <a:prstGeom prst="bentUpArrow">
          <a:avLst>
            <a:gd name="adj1" fmla="val 32840"/>
            <a:gd name="adj2" fmla="val 25000"/>
            <a:gd name="adj3" fmla="val 35780"/>
          </a:avLst>
        </a:prstGeom>
        <a:solidFill>
          <a:schemeClr val="accent1">
            <a:tint val="50000"/>
            <a:hueOff val="52377"/>
            <a:satOff val="-2891"/>
            <a:lumOff val="111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7E53D8-BE87-4359-AA6C-7E39D42FD6A0}">
      <dsp:nvSpPr>
        <dsp:cNvPr id="0" name=""/>
        <dsp:cNvSpPr/>
      </dsp:nvSpPr>
      <dsp:spPr>
        <a:xfrm>
          <a:off x="4878021" y="3000782"/>
          <a:ext cx="1885858" cy="1320039"/>
        </a:xfrm>
        <a:prstGeom prst="roundRect">
          <a:avLst>
            <a:gd name="adj" fmla="val 16670"/>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June 16</a:t>
          </a:r>
        </a:p>
      </dsp:txBody>
      <dsp:txXfrm>
        <a:off x="4942472" y="3065233"/>
        <a:ext cx="1756956" cy="1191137"/>
      </dsp:txXfrm>
    </dsp:sp>
    <dsp:sp modelId="{A789CBDB-219A-4F4A-A590-CE89A0D73EDB}">
      <dsp:nvSpPr>
        <dsp:cNvPr id="0" name=""/>
        <dsp:cNvSpPr/>
      </dsp:nvSpPr>
      <dsp:spPr>
        <a:xfrm>
          <a:off x="6843658" y="3040338"/>
          <a:ext cx="3722876" cy="1324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Bahnschrift SemiLight Condensed" panose="020B0502040204020203" pitchFamily="34" charset="0"/>
              <a:ea typeface="+mn-ea"/>
              <a:cs typeface="Arial" pitchFamily="34" charset="0"/>
            </a:rPr>
            <a:t>Fee Changes, Policies, Compensation Ordinance, etc.</a:t>
          </a:r>
        </a:p>
      </dsp:txBody>
      <dsp:txXfrm>
        <a:off x="6843658" y="3040338"/>
        <a:ext cx="3722876" cy="1324008"/>
      </dsp:txXfrm>
    </dsp:sp>
    <dsp:sp modelId="{FBBA8402-1A1D-4863-8449-D573E2BA469E}">
      <dsp:nvSpPr>
        <dsp:cNvPr id="0" name=""/>
        <dsp:cNvSpPr/>
      </dsp:nvSpPr>
      <dsp:spPr>
        <a:xfrm>
          <a:off x="6996011" y="4483622"/>
          <a:ext cx="1885858" cy="1320039"/>
        </a:xfrm>
        <a:prstGeom prst="roundRect">
          <a:avLst>
            <a:gd name="adj" fmla="val 1667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June 23</a:t>
          </a:r>
        </a:p>
      </dsp:txBody>
      <dsp:txXfrm>
        <a:off x="7060462" y="4548073"/>
        <a:ext cx="1756956" cy="1191137"/>
      </dsp:txXfrm>
    </dsp:sp>
    <dsp:sp modelId="{FBF3AE8D-F09E-460C-96E3-B0AE19E9C482}">
      <dsp:nvSpPr>
        <dsp:cNvPr id="0" name=""/>
        <dsp:cNvSpPr/>
      </dsp:nvSpPr>
      <dsp:spPr>
        <a:xfrm>
          <a:off x="8825832" y="4598966"/>
          <a:ext cx="2767752" cy="10669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Bahnschrift SemiLight Condensed" panose="020B0502040204020203" pitchFamily="34" charset="0"/>
              <a:ea typeface="+mn-ea"/>
              <a:cs typeface="Arial" pitchFamily="34" charset="0"/>
            </a:rPr>
            <a:t>Final Budget Adoption</a:t>
          </a:r>
        </a:p>
      </dsp:txBody>
      <dsp:txXfrm>
        <a:off x="8825832" y="4598966"/>
        <a:ext cx="2767752" cy="10669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33FE0-2876-4011-92F2-8CFD867EC70B}">
      <dsp:nvSpPr>
        <dsp:cNvPr id="0" name=""/>
        <dsp:cNvSpPr/>
      </dsp:nvSpPr>
      <dsp:spPr>
        <a:xfrm>
          <a:off x="1315072" y="-33179"/>
          <a:ext cx="5358342" cy="5358342"/>
        </a:xfrm>
        <a:prstGeom prst="circularArrow">
          <a:avLst>
            <a:gd name="adj1" fmla="val 5544"/>
            <a:gd name="adj2" fmla="val 330680"/>
            <a:gd name="adj3" fmla="val 13773254"/>
            <a:gd name="adj4" fmla="val 17387590"/>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1CD543-301F-4108-BF32-B5D3D5BB55DF}">
      <dsp:nvSpPr>
        <dsp:cNvPr id="0" name=""/>
        <dsp:cNvSpPr/>
      </dsp:nvSpPr>
      <dsp:spPr>
        <a:xfrm>
          <a:off x="2738241" y="623"/>
          <a:ext cx="2512005" cy="125600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Strategic</a:t>
          </a:r>
        </a:p>
      </dsp:txBody>
      <dsp:txXfrm>
        <a:off x="2799554" y="61936"/>
        <a:ext cx="2389379" cy="1133376"/>
      </dsp:txXfrm>
    </dsp:sp>
    <dsp:sp modelId="{B82BD78E-4E84-4CDF-8693-B76B9C4FB4B4}">
      <dsp:nvSpPr>
        <dsp:cNvPr id="0" name=""/>
        <dsp:cNvSpPr/>
      </dsp:nvSpPr>
      <dsp:spPr>
        <a:xfrm>
          <a:off x="4911412" y="1579524"/>
          <a:ext cx="2512005" cy="125600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Cost Effective</a:t>
          </a:r>
        </a:p>
      </dsp:txBody>
      <dsp:txXfrm>
        <a:off x="4972725" y="1640837"/>
        <a:ext cx="2389379" cy="1133376"/>
      </dsp:txXfrm>
    </dsp:sp>
    <dsp:sp modelId="{5C0C54EB-077A-4B31-B794-C813142E46A1}">
      <dsp:nvSpPr>
        <dsp:cNvPr id="0" name=""/>
        <dsp:cNvSpPr/>
      </dsp:nvSpPr>
      <dsp:spPr>
        <a:xfrm>
          <a:off x="4081335" y="4134240"/>
          <a:ext cx="2512005" cy="1256002"/>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Inclusive</a:t>
          </a:r>
        </a:p>
      </dsp:txBody>
      <dsp:txXfrm>
        <a:off x="4142648" y="4195553"/>
        <a:ext cx="2389379" cy="1133376"/>
      </dsp:txXfrm>
    </dsp:sp>
    <dsp:sp modelId="{A6C48AEC-61A3-4F88-B7CC-2EBF05D94249}">
      <dsp:nvSpPr>
        <dsp:cNvPr id="0" name=""/>
        <dsp:cNvSpPr/>
      </dsp:nvSpPr>
      <dsp:spPr>
        <a:xfrm>
          <a:off x="1395147" y="4134240"/>
          <a:ext cx="2512005" cy="1256002"/>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Comprehensive</a:t>
          </a:r>
        </a:p>
      </dsp:txBody>
      <dsp:txXfrm>
        <a:off x="1456460" y="4195553"/>
        <a:ext cx="2389379" cy="1133376"/>
      </dsp:txXfrm>
    </dsp:sp>
    <dsp:sp modelId="{DDF4B2D5-84B5-4758-9772-F75DEDF4FC97}">
      <dsp:nvSpPr>
        <dsp:cNvPr id="0" name=""/>
        <dsp:cNvSpPr/>
      </dsp:nvSpPr>
      <dsp:spPr>
        <a:xfrm>
          <a:off x="565070" y="1579524"/>
          <a:ext cx="2512005" cy="125600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Best Practice</a:t>
          </a:r>
        </a:p>
      </dsp:txBody>
      <dsp:txXfrm>
        <a:off x="626383" y="1640837"/>
        <a:ext cx="2389379" cy="11333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67D989-A924-4149-BC8B-37A2A8708D7A}">
      <dsp:nvSpPr>
        <dsp:cNvPr id="0" name=""/>
        <dsp:cNvSpPr/>
      </dsp:nvSpPr>
      <dsp:spPr>
        <a:xfrm>
          <a:off x="5558" y="545213"/>
          <a:ext cx="2527369" cy="1516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b="1" kern="1200" dirty="0"/>
            <a:t>FY21</a:t>
          </a:r>
          <a:r>
            <a:rPr lang="en-US" sz="1900" kern="1200" dirty="0"/>
            <a:t> – Driven by Covid/Global Recession</a:t>
          </a:r>
        </a:p>
      </dsp:txBody>
      <dsp:txXfrm>
        <a:off x="5558" y="545213"/>
        <a:ext cx="2527369" cy="1010947"/>
      </dsp:txXfrm>
    </dsp:sp>
    <dsp:sp modelId="{905F4FFA-DDF0-47AF-9122-026B80111A24}">
      <dsp:nvSpPr>
        <dsp:cNvPr id="0" name=""/>
        <dsp:cNvSpPr/>
      </dsp:nvSpPr>
      <dsp:spPr>
        <a:xfrm>
          <a:off x="523212" y="1556161"/>
          <a:ext cx="2527369" cy="35397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Operating Cuts</a:t>
          </a:r>
        </a:p>
        <a:p>
          <a:pPr marL="171450" lvl="1" indent="-171450" algn="l" defTabSz="844550">
            <a:lnSpc>
              <a:spcPct val="90000"/>
            </a:lnSpc>
            <a:spcBef>
              <a:spcPct val="0"/>
            </a:spcBef>
            <a:spcAft>
              <a:spcPct val="15000"/>
            </a:spcAft>
            <a:buChar char="•"/>
          </a:pPr>
          <a:r>
            <a:rPr lang="en-US" sz="1900" kern="1200" dirty="0"/>
            <a:t>Hiring freezes</a:t>
          </a:r>
        </a:p>
        <a:p>
          <a:pPr marL="171450" lvl="1" indent="-171450" algn="l" defTabSz="844550">
            <a:lnSpc>
              <a:spcPct val="90000"/>
            </a:lnSpc>
            <a:spcBef>
              <a:spcPct val="0"/>
            </a:spcBef>
            <a:spcAft>
              <a:spcPct val="15000"/>
            </a:spcAft>
            <a:buChar char="•"/>
          </a:pPr>
          <a:r>
            <a:rPr lang="en-US" sz="1900" kern="1200" dirty="0"/>
            <a:t>Capital Deferrals</a:t>
          </a:r>
        </a:p>
      </dsp:txBody>
      <dsp:txXfrm>
        <a:off x="597236" y="1630185"/>
        <a:ext cx="2379321" cy="3391652"/>
      </dsp:txXfrm>
    </dsp:sp>
    <dsp:sp modelId="{131807A4-F02B-4AD8-B64B-4E7823D9F254}">
      <dsp:nvSpPr>
        <dsp:cNvPr id="0" name=""/>
        <dsp:cNvSpPr/>
      </dsp:nvSpPr>
      <dsp:spPr>
        <a:xfrm>
          <a:off x="2916068" y="736066"/>
          <a:ext cx="812256" cy="629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916068" y="861914"/>
        <a:ext cx="623484" cy="377545"/>
      </dsp:txXfrm>
    </dsp:sp>
    <dsp:sp modelId="{15420153-5350-4EF5-8767-60AA713B1E11}">
      <dsp:nvSpPr>
        <dsp:cNvPr id="0" name=""/>
        <dsp:cNvSpPr/>
      </dsp:nvSpPr>
      <dsp:spPr>
        <a:xfrm>
          <a:off x="4065488" y="545213"/>
          <a:ext cx="2527369" cy="1516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b="1" kern="1200" dirty="0"/>
            <a:t>FY22</a:t>
          </a:r>
          <a:r>
            <a:rPr lang="en-US" sz="1900" kern="1200" dirty="0"/>
            <a:t> – Cautious &amp; Conservative Increases</a:t>
          </a:r>
        </a:p>
      </dsp:txBody>
      <dsp:txXfrm>
        <a:off x="4065488" y="545213"/>
        <a:ext cx="2527369" cy="1010947"/>
      </dsp:txXfrm>
    </dsp:sp>
    <dsp:sp modelId="{6F22F06A-03D7-4667-998C-0408A82227C1}">
      <dsp:nvSpPr>
        <dsp:cNvPr id="0" name=""/>
        <dsp:cNvSpPr/>
      </dsp:nvSpPr>
      <dsp:spPr>
        <a:xfrm>
          <a:off x="4583142" y="1556161"/>
          <a:ext cx="2527369" cy="35397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Restoring critical cuts from previous fiscal year</a:t>
          </a:r>
        </a:p>
        <a:p>
          <a:pPr marL="171450" lvl="1" indent="-171450" algn="l" defTabSz="844550">
            <a:lnSpc>
              <a:spcPct val="90000"/>
            </a:lnSpc>
            <a:spcBef>
              <a:spcPct val="0"/>
            </a:spcBef>
            <a:spcAft>
              <a:spcPct val="15000"/>
            </a:spcAft>
            <a:buChar char="•"/>
          </a:pPr>
          <a:r>
            <a:rPr lang="en-US" sz="1900" kern="1200" dirty="0"/>
            <a:t>Competitive Pay &amp; Benefits</a:t>
          </a:r>
        </a:p>
      </dsp:txBody>
      <dsp:txXfrm>
        <a:off x="4657166" y="1630185"/>
        <a:ext cx="2379321" cy="3391652"/>
      </dsp:txXfrm>
    </dsp:sp>
    <dsp:sp modelId="{24CC69D4-3B3F-4718-9FC1-69762E5D57BC}">
      <dsp:nvSpPr>
        <dsp:cNvPr id="0" name=""/>
        <dsp:cNvSpPr/>
      </dsp:nvSpPr>
      <dsp:spPr>
        <a:xfrm>
          <a:off x="6975997" y="736066"/>
          <a:ext cx="812256" cy="62924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6975997" y="861914"/>
        <a:ext cx="623484" cy="377545"/>
      </dsp:txXfrm>
    </dsp:sp>
    <dsp:sp modelId="{ED7DEE33-2273-41E9-B594-05873846901A}">
      <dsp:nvSpPr>
        <dsp:cNvPr id="0" name=""/>
        <dsp:cNvSpPr/>
      </dsp:nvSpPr>
      <dsp:spPr>
        <a:xfrm>
          <a:off x="8125418" y="545213"/>
          <a:ext cx="2527369" cy="1516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marL="0" lvl="0" indent="0" algn="l" defTabSz="844550">
            <a:lnSpc>
              <a:spcPct val="90000"/>
            </a:lnSpc>
            <a:spcBef>
              <a:spcPct val="0"/>
            </a:spcBef>
            <a:spcAft>
              <a:spcPct val="35000"/>
            </a:spcAft>
            <a:buNone/>
          </a:pPr>
          <a:r>
            <a:rPr lang="en-US" sz="1900" b="1" kern="1200" dirty="0"/>
            <a:t>FY23</a:t>
          </a:r>
          <a:r>
            <a:rPr lang="en-US" sz="1900" kern="1200" dirty="0"/>
            <a:t> – Stabilization </a:t>
          </a:r>
          <a:r>
            <a:rPr lang="en-US" sz="1900" kern="1200" dirty="0" err="1"/>
            <a:t>Mindest</a:t>
          </a:r>
          <a:endParaRPr lang="en-US" sz="1900" kern="1200" dirty="0"/>
        </a:p>
      </dsp:txBody>
      <dsp:txXfrm>
        <a:off x="8125418" y="545213"/>
        <a:ext cx="2527369" cy="1010947"/>
      </dsp:txXfrm>
    </dsp:sp>
    <dsp:sp modelId="{5D0D484F-7050-45C3-87CE-4EFE49FED2A9}">
      <dsp:nvSpPr>
        <dsp:cNvPr id="0" name=""/>
        <dsp:cNvSpPr/>
      </dsp:nvSpPr>
      <dsp:spPr>
        <a:xfrm>
          <a:off x="8643072" y="1556161"/>
          <a:ext cx="2527369" cy="35397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Historic Sales Tax Highs</a:t>
          </a:r>
        </a:p>
        <a:p>
          <a:pPr marL="171450" lvl="1" indent="-171450" algn="l" defTabSz="844550">
            <a:lnSpc>
              <a:spcPct val="90000"/>
            </a:lnSpc>
            <a:spcBef>
              <a:spcPct val="0"/>
            </a:spcBef>
            <a:spcAft>
              <a:spcPct val="15000"/>
            </a:spcAft>
            <a:buChar char="•"/>
          </a:pPr>
          <a:r>
            <a:rPr lang="en-US" sz="1900" kern="1200" dirty="0"/>
            <a:t>Community Demand for Services</a:t>
          </a:r>
        </a:p>
        <a:p>
          <a:pPr marL="171450" lvl="1" indent="-171450" algn="l" defTabSz="844550">
            <a:lnSpc>
              <a:spcPct val="90000"/>
            </a:lnSpc>
            <a:spcBef>
              <a:spcPct val="0"/>
            </a:spcBef>
            <a:spcAft>
              <a:spcPct val="15000"/>
            </a:spcAft>
            <a:buChar char="•"/>
          </a:pPr>
          <a:r>
            <a:rPr lang="en-US" sz="1900" kern="1200" dirty="0"/>
            <a:t>Inflation (cost-of-doing business increases)</a:t>
          </a:r>
        </a:p>
        <a:p>
          <a:pPr marL="171450" lvl="1" indent="-171450" algn="l" defTabSz="844550">
            <a:lnSpc>
              <a:spcPct val="90000"/>
            </a:lnSpc>
            <a:spcBef>
              <a:spcPct val="0"/>
            </a:spcBef>
            <a:spcAft>
              <a:spcPct val="15000"/>
            </a:spcAft>
            <a:buChar char="•"/>
          </a:pPr>
          <a:r>
            <a:rPr lang="en-US" sz="1900" kern="1200" dirty="0"/>
            <a:t>Competitive Pay &amp; Benefits</a:t>
          </a:r>
        </a:p>
        <a:p>
          <a:pPr marL="171450" lvl="1" indent="-171450" algn="l" defTabSz="844550">
            <a:lnSpc>
              <a:spcPct val="90000"/>
            </a:lnSpc>
            <a:spcBef>
              <a:spcPct val="0"/>
            </a:spcBef>
            <a:spcAft>
              <a:spcPct val="15000"/>
            </a:spcAft>
            <a:buChar char="•"/>
          </a:pPr>
          <a:endParaRPr lang="en-US" sz="1900" kern="1200" dirty="0"/>
        </a:p>
      </dsp:txBody>
      <dsp:txXfrm>
        <a:off x="8717096" y="1630185"/>
        <a:ext cx="2379321" cy="3391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773FF-FD19-4258-954B-52C54316B445}">
      <dsp:nvSpPr>
        <dsp:cNvPr id="0" name=""/>
        <dsp:cNvSpPr/>
      </dsp:nvSpPr>
      <dsp:spPr>
        <a:xfrm>
          <a:off x="1364" y="0"/>
          <a:ext cx="3547070" cy="52463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latin typeface="Bahnschrift Light SemiCondensed" panose="020B0502040204020203" pitchFamily="34" charset="0"/>
            </a:rPr>
            <a:t>Council</a:t>
          </a:r>
        </a:p>
      </dsp:txBody>
      <dsp:txXfrm>
        <a:off x="1364" y="0"/>
        <a:ext cx="3547070" cy="1573893"/>
      </dsp:txXfrm>
    </dsp:sp>
    <dsp:sp modelId="{3216A74E-CCA7-43EF-B843-37DF853DCD37}">
      <dsp:nvSpPr>
        <dsp:cNvPr id="0" name=""/>
        <dsp:cNvSpPr/>
      </dsp:nvSpPr>
      <dsp:spPr>
        <a:xfrm>
          <a:off x="356071" y="1575430"/>
          <a:ext cx="2837656" cy="15818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ahnschrift Light SemiCondensed" panose="020B0502040204020203" pitchFamily="34" charset="0"/>
            </a:rPr>
            <a:t>Define Priorities/Goals</a:t>
          </a:r>
        </a:p>
      </dsp:txBody>
      <dsp:txXfrm>
        <a:off x="402401" y="1621760"/>
        <a:ext cx="2744996" cy="1489175"/>
      </dsp:txXfrm>
    </dsp:sp>
    <dsp:sp modelId="{F6067B28-E242-45DC-AD44-D5B5401C0EC1}">
      <dsp:nvSpPr>
        <dsp:cNvPr id="0" name=""/>
        <dsp:cNvSpPr/>
      </dsp:nvSpPr>
      <dsp:spPr>
        <a:xfrm>
          <a:off x="356071" y="3400625"/>
          <a:ext cx="2837656" cy="15818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ahnschrift Light SemiCondensed" panose="020B0502040204020203" pitchFamily="34" charset="0"/>
            </a:rPr>
            <a:t>Focus on Policy/Outcomes</a:t>
          </a:r>
        </a:p>
      </dsp:txBody>
      <dsp:txXfrm>
        <a:off x="402401" y="3446955"/>
        <a:ext cx="2744996" cy="1489175"/>
      </dsp:txXfrm>
    </dsp:sp>
    <dsp:sp modelId="{EDE2DB98-71E4-45FA-B939-9878FA8CB72E}">
      <dsp:nvSpPr>
        <dsp:cNvPr id="0" name=""/>
        <dsp:cNvSpPr/>
      </dsp:nvSpPr>
      <dsp:spPr>
        <a:xfrm>
          <a:off x="3814464" y="0"/>
          <a:ext cx="3547070" cy="52463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latin typeface="Bahnschrift Light SemiCondensed" panose="020B0502040204020203" pitchFamily="34" charset="0"/>
            </a:rPr>
            <a:t>Managers</a:t>
          </a:r>
        </a:p>
      </dsp:txBody>
      <dsp:txXfrm>
        <a:off x="3814464" y="0"/>
        <a:ext cx="3547070" cy="1573893"/>
      </dsp:txXfrm>
    </dsp:sp>
    <dsp:sp modelId="{C09983D1-5286-4B8E-9433-221753A38527}">
      <dsp:nvSpPr>
        <dsp:cNvPr id="0" name=""/>
        <dsp:cNvSpPr/>
      </dsp:nvSpPr>
      <dsp:spPr>
        <a:xfrm>
          <a:off x="4169171" y="1575430"/>
          <a:ext cx="2837656" cy="15818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ahnschrift Light SemiCondensed" panose="020B0502040204020203" pitchFamily="34" charset="0"/>
            </a:rPr>
            <a:t>Anticipate Department Needs/Costs</a:t>
          </a:r>
        </a:p>
      </dsp:txBody>
      <dsp:txXfrm>
        <a:off x="4215501" y="1621760"/>
        <a:ext cx="2744996" cy="1489175"/>
      </dsp:txXfrm>
    </dsp:sp>
    <dsp:sp modelId="{8D903929-3A80-4E5E-B64C-ADF8F21EB074}">
      <dsp:nvSpPr>
        <dsp:cNvPr id="0" name=""/>
        <dsp:cNvSpPr/>
      </dsp:nvSpPr>
      <dsp:spPr>
        <a:xfrm>
          <a:off x="4169171" y="3400625"/>
          <a:ext cx="2837656" cy="15818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ahnschrift Light SemiCondensed" panose="020B0502040204020203" pitchFamily="34" charset="0"/>
            </a:rPr>
            <a:t>Design Budget Requests based on Council Goals</a:t>
          </a:r>
        </a:p>
      </dsp:txBody>
      <dsp:txXfrm>
        <a:off x="4215501" y="3446955"/>
        <a:ext cx="2744996" cy="1489175"/>
      </dsp:txXfrm>
    </dsp:sp>
    <dsp:sp modelId="{10317B8E-9E81-491A-B87D-AE9616DBB4C9}">
      <dsp:nvSpPr>
        <dsp:cNvPr id="0" name=""/>
        <dsp:cNvSpPr/>
      </dsp:nvSpPr>
      <dsp:spPr>
        <a:xfrm>
          <a:off x="7627565" y="0"/>
          <a:ext cx="3547070" cy="5246313"/>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kern="1200" dirty="0">
              <a:latin typeface="Bahnschrift Light SemiCondensed" panose="020B0502040204020203" pitchFamily="34" charset="0"/>
            </a:rPr>
            <a:t>Executive/Budget</a:t>
          </a:r>
        </a:p>
      </dsp:txBody>
      <dsp:txXfrm>
        <a:off x="7627565" y="0"/>
        <a:ext cx="3547070" cy="1573893"/>
      </dsp:txXfrm>
    </dsp:sp>
    <dsp:sp modelId="{9C1C8F33-F252-425A-B002-4F664005C49E}">
      <dsp:nvSpPr>
        <dsp:cNvPr id="0" name=""/>
        <dsp:cNvSpPr/>
      </dsp:nvSpPr>
      <dsp:spPr>
        <a:xfrm>
          <a:off x="7982272" y="1575430"/>
          <a:ext cx="2837656" cy="15818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ahnschrift Light SemiCondensed" panose="020B0502040204020203" pitchFamily="34" charset="0"/>
            </a:rPr>
            <a:t>Evaluate Priorities from an Organization-wide Perspective</a:t>
          </a:r>
        </a:p>
      </dsp:txBody>
      <dsp:txXfrm>
        <a:off x="8028602" y="1621760"/>
        <a:ext cx="2744996" cy="1489175"/>
      </dsp:txXfrm>
    </dsp:sp>
    <dsp:sp modelId="{385FB00D-5B54-4F07-9A95-4309F1DA2DA5}">
      <dsp:nvSpPr>
        <dsp:cNvPr id="0" name=""/>
        <dsp:cNvSpPr/>
      </dsp:nvSpPr>
      <dsp:spPr>
        <a:xfrm>
          <a:off x="7982272" y="3400625"/>
          <a:ext cx="2837656" cy="15818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Bahnschrift Light SemiCondensed" panose="020B0502040204020203" pitchFamily="34" charset="0"/>
            </a:rPr>
            <a:t>Recommend Budget to Council based on Council Pillars/Priorities</a:t>
          </a:r>
        </a:p>
      </dsp:txBody>
      <dsp:txXfrm>
        <a:off x="8028602" y="3446955"/>
        <a:ext cx="2744996" cy="1489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D7152-B556-437F-AD44-C6E7B4A9399F}">
      <dsp:nvSpPr>
        <dsp:cNvPr id="0" name=""/>
        <dsp:cNvSpPr/>
      </dsp:nvSpPr>
      <dsp:spPr>
        <a:xfrm>
          <a:off x="1874627" y="0"/>
          <a:ext cx="5595624" cy="5595624"/>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24471D-764A-406A-AC4E-68984E2ECE34}">
      <dsp:nvSpPr>
        <dsp:cNvPr id="0" name=""/>
        <dsp:cNvSpPr/>
      </dsp:nvSpPr>
      <dsp:spPr>
        <a:xfrm>
          <a:off x="2238343" y="363715"/>
          <a:ext cx="2238249" cy="2238249"/>
        </a:xfrm>
        <a:prstGeom prst="roundRect">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Eras Demi ITC" pitchFamily="34" charset="0"/>
            </a:rPr>
            <a:t>TRANSPORTATION</a:t>
          </a:r>
        </a:p>
      </dsp:txBody>
      <dsp:txXfrm>
        <a:off x="2347605" y="472977"/>
        <a:ext cx="2019725" cy="2019725"/>
      </dsp:txXfrm>
    </dsp:sp>
    <dsp:sp modelId="{3DE16998-A56A-48EB-9182-832354D86369}">
      <dsp:nvSpPr>
        <dsp:cNvPr id="0" name=""/>
        <dsp:cNvSpPr/>
      </dsp:nvSpPr>
      <dsp:spPr>
        <a:xfrm>
          <a:off x="4868286" y="363715"/>
          <a:ext cx="2238249" cy="2238249"/>
        </a:xfrm>
        <a:prstGeom prst="roundRect">
          <a:avLst/>
        </a:prstGeom>
        <a:solidFill>
          <a:schemeClr val="accent1">
            <a:alpha val="90000"/>
            <a:hueOff val="0"/>
            <a:satOff val="0"/>
            <a:lumOff val="0"/>
            <a:alphaOff val="-13333"/>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Eras Demi ITC" pitchFamily="34" charset="0"/>
            </a:rPr>
            <a:t>ENVIRONMENT</a:t>
          </a:r>
        </a:p>
      </dsp:txBody>
      <dsp:txXfrm>
        <a:off x="4977548" y="472977"/>
        <a:ext cx="2019725" cy="2019725"/>
      </dsp:txXfrm>
    </dsp:sp>
    <dsp:sp modelId="{3DE18B68-DC89-49BC-830F-43639E7544F1}">
      <dsp:nvSpPr>
        <dsp:cNvPr id="0" name=""/>
        <dsp:cNvSpPr/>
      </dsp:nvSpPr>
      <dsp:spPr>
        <a:xfrm>
          <a:off x="2238343" y="2993658"/>
          <a:ext cx="2238249" cy="2238249"/>
        </a:xfrm>
        <a:prstGeom prst="roundRect">
          <a:avLst/>
        </a:prstGeom>
        <a:solidFill>
          <a:schemeClr val="accent1">
            <a:alpha val="90000"/>
            <a:hueOff val="0"/>
            <a:satOff val="0"/>
            <a:lumOff val="0"/>
            <a:alphaOff val="-26667"/>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Eras Demi ITC" pitchFamily="34" charset="0"/>
            </a:rPr>
            <a:t>EQUITY</a:t>
          </a:r>
        </a:p>
      </dsp:txBody>
      <dsp:txXfrm>
        <a:off x="2347605" y="3102920"/>
        <a:ext cx="2019725" cy="2019725"/>
      </dsp:txXfrm>
    </dsp:sp>
    <dsp:sp modelId="{2C9C28FE-25D8-4FCD-9720-8A518D422331}">
      <dsp:nvSpPr>
        <dsp:cNvPr id="0" name=""/>
        <dsp:cNvSpPr/>
      </dsp:nvSpPr>
      <dsp:spPr>
        <a:xfrm>
          <a:off x="4868286" y="2993658"/>
          <a:ext cx="2238249" cy="2238249"/>
        </a:xfrm>
        <a:prstGeom prst="roundRect">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Eras Demi ITC" pitchFamily="34" charset="0"/>
            </a:rPr>
            <a:t>HOUSING</a:t>
          </a:r>
        </a:p>
      </dsp:txBody>
      <dsp:txXfrm>
        <a:off x="4977548" y="3102920"/>
        <a:ext cx="2019725" cy="2019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88C4E-69A1-4097-93DC-FD42CCA281F7}">
      <dsp:nvSpPr>
        <dsp:cNvPr id="0" name=""/>
        <dsp:cNvSpPr/>
      </dsp:nvSpPr>
      <dsp:spPr>
        <a:xfrm>
          <a:off x="2369777" y="357578"/>
          <a:ext cx="2716340" cy="2716340"/>
        </a:xfrm>
        <a:prstGeom prst="pieWedge">
          <a:avLst/>
        </a:prstGeom>
        <a:solidFill>
          <a:schemeClr val="accent6">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Eras Demi ITC" pitchFamily="34" charset="0"/>
            </a:rPr>
            <a:t>Resort Economy Mitigation</a:t>
          </a:r>
        </a:p>
      </dsp:txBody>
      <dsp:txXfrm>
        <a:off x="3165375" y="1153176"/>
        <a:ext cx="1920742" cy="1920742"/>
      </dsp:txXfrm>
    </dsp:sp>
    <dsp:sp modelId="{64E05A6F-E62E-45F5-A614-C1AD54085C01}">
      <dsp:nvSpPr>
        <dsp:cNvPr id="0" name=""/>
        <dsp:cNvSpPr/>
      </dsp:nvSpPr>
      <dsp:spPr>
        <a:xfrm rot="5400000">
          <a:off x="5211584" y="357578"/>
          <a:ext cx="2716340" cy="2716340"/>
        </a:xfrm>
        <a:prstGeom prst="pieWedge">
          <a:avLst/>
        </a:prstGeom>
        <a:solidFill>
          <a:schemeClr val="accent6">
            <a:shade val="80000"/>
            <a:hueOff val="107093"/>
            <a:satOff val="-4303"/>
            <a:lumOff val="920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Eras Demi ITC" pitchFamily="34" charset="0"/>
            </a:rPr>
            <a:t>Neighborhood Reinvestment</a:t>
          </a:r>
        </a:p>
      </dsp:txBody>
      <dsp:txXfrm rot="-5400000">
        <a:off x="5211584" y="1153176"/>
        <a:ext cx="1920742" cy="1920742"/>
      </dsp:txXfrm>
    </dsp:sp>
    <dsp:sp modelId="{92A72C48-275C-49D9-84E0-02DC609F1A6E}">
      <dsp:nvSpPr>
        <dsp:cNvPr id="0" name=""/>
        <dsp:cNvSpPr/>
      </dsp:nvSpPr>
      <dsp:spPr>
        <a:xfrm rot="10800000">
          <a:off x="5211584" y="3199385"/>
          <a:ext cx="2716340" cy="2716340"/>
        </a:xfrm>
        <a:prstGeom prst="pieWedge">
          <a:avLst/>
        </a:prstGeom>
        <a:solidFill>
          <a:schemeClr val="accent6">
            <a:shade val="80000"/>
            <a:hueOff val="214187"/>
            <a:satOff val="-8606"/>
            <a:lumOff val="18419"/>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Eras Demi ITC" pitchFamily="34" charset="0"/>
            </a:rPr>
            <a:t>Organizational Infrastructure</a:t>
          </a:r>
        </a:p>
      </dsp:txBody>
      <dsp:txXfrm rot="10800000">
        <a:off x="5211584" y="3199385"/>
        <a:ext cx="1920742" cy="1920742"/>
      </dsp:txXfrm>
    </dsp:sp>
    <dsp:sp modelId="{3D351470-7C14-469B-AA61-16BE9DD2A3F0}">
      <dsp:nvSpPr>
        <dsp:cNvPr id="0" name=""/>
        <dsp:cNvSpPr/>
      </dsp:nvSpPr>
      <dsp:spPr>
        <a:xfrm rot="16200000">
          <a:off x="2369777" y="3199385"/>
          <a:ext cx="2716340" cy="2716340"/>
        </a:xfrm>
        <a:prstGeom prst="pieWedge">
          <a:avLst/>
        </a:prstGeom>
        <a:solidFill>
          <a:schemeClr val="accent6">
            <a:shade val="80000"/>
            <a:hueOff val="321280"/>
            <a:satOff val="-12909"/>
            <a:lumOff val="27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Eras Demi ITC" pitchFamily="34" charset="0"/>
            </a:rPr>
            <a:t>Workforce Support</a:t>
          </a:r>
        </a:p>
      </dsp:txBody>
      <dsp:txXfrm rot="5400000">
        <a:off x="3165375" y="3199385"/>
        <a:ext cx="1920742" cy="1920742"/>
      </dsp:txXfrm>
    </dsp:sp>
    <dsp:sp modelId="{9733CCD5-8FF2-4067-AE15-370DDB17889B}">
      <dsp:nvSpPr>
        <dsp:cNvPr id="0" name=""/>
        <dsp:cNvSpPr/>
      </dsp:nvSpPr>
      <dsp:spPr>
        <a:xfrm>
          <a:off x="4679921" y="2572054"/>
          <a:ext cx="937858" cy="815529"/>
        </a:xfrm>
        <a:prstGeom prst="circularArrow">
          <a:avLst/>
        </a:prstGeom>
        <a:solidFill>
          <a:schemeClr val="accent6">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FFB75E3-C8B4-4882-8F8A-403ADEF40852}">
      <dsp:nvSpPr>
        <dsp:cNvPr id="0" name=""/>
        <dsp:cNvSpPr/>
      </dsp:nvSpPr>
      <dsp:spPr>
        <a:xfrm rot="10800000">
          <a:off x="4679921" y="2885719"/>
          <a:ext cx="937858" cy="815529"/>
        </a:xfrm>
        <a:prstGeom prst="circularArrow">
          <a:avLst/>
        </a:prstGeom>
        <a:solidFill>
          <a:schemeClr val="accent6">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ADFCD-5A0D-4FF6-A72D-AB11BBB1730A}">
      <dsp:nvSpPr>
        <dsp:cNvPr id="0" name=""/>
        <dsp:cNvSpPr/>
      </dsp:nvSpPr>
      <dsp:spPr>
        <a:xfrm>
          <a:off x="3520" y="815049"/>
          <a:ext cx="812109" cy="812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C0CF69-D27D-464B-B4AF-D000831C8C26}">
      <dsp:nvSpPr>
        <dsp:cNvPr id="0" name=""/>
        <dsp:cNvSpPr/>
      </dsp:nvSpPr>
      <dsp:spPr>
        <a:xfrm>
          <a:off x="3520" y="1752087"/>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t> Goal Setting</a:t>
          </a:r>
        </a:p>
      </dsp:txBody>
      <dsp:txXfrm>
        <a:off x="3520" y="1752087"/>
        <a:ext cx="2320312" cy="348046"/>
      </dsp:txXfrm>
    </dsp:sp>
    <dsp:sp modelId="{E02CFFB9-C3E8-4D59-9E3F-C4525E69DCD0}">
      <dsp:nvSpPr>
        <dsp:cNvPr id="0" name=""/>
        <dsp:cNvSpPr/>
      </dsp:nvSpPr>
      <dsp:spPr>
        <a:xfrm>
          <a:off x="3520" y="2158241"/>
          <a:ext cx="2320312" cy="156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Exec Team sets City goals to ensure PCMC strategy is achieved through department outcomes. Goals are communicated and assigned to staff   - June/July</a:t>
          </a:r>
        </a:p>
      </dsp:txBody>
      <dsp:txXfrm>
        <a:off x="3520" y="2158241"/>
        <a:ext cx="2320312" cy="1562133"/>
      </dsp:txXfrm>
    </dsp:sp>
    <dsp:sp modelId="{E27E3F04-B217-4FB0-8021-CA4BEBF49E76}">
      <dsp:nvSpPr>
        <dsp:cNvPr id="0" name=""/>
        <dsp:cNvSpPr/>
      </dsp:nvSpPr>
      <dsp:spPr>
        <a:xfrm>
          <a:off x="2729888" y="815049"/>
          <a:ext cx="812109" cy="812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D30756-DA78-4F80-9A30-E4C84143397A}">
      <dsp:nvSpPr>
        <dsp:cNvPr id="0" name=""/>
        <dsp:cNvSpPr/>
      </dsp:nvSpPr>
      <dsp:spPr>
        <a:xfrm>
          <a:off x="2729888" y="1752087"/>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t>Measure Performance</a:t>
          </a:r>
        </a:p>
      </dsp:txBody>
      <dsp:txXfrm>
        <a:off x="2729888" y="1752087"/>
        <a:ext cx="2320312" cy="348046"/>
      </dsp:txXfrm>
    </dsp:sp>
    <dsp:sp modelId="{90E26E54-B752-4BC3-B777-1CDBFDE29DBA}">
      <dsp:nvSpPr>
        <dsp:cNvPr id="0" name=""/>
        <dsp:cNvSpPr/>
      </dsp:nvSpPr>
      <dsp:spPr>
        <a:xfrm>
          <a:off x="2729888" y="2158241"/>
          <a:ext cx="2320312" cy="156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Annual Self Review and Manager Review. Peer Reviews are encouraged for all and required for Managers. Results are compiled either by Manager or </a:t>
          </a:r>
          <a:r>
            <a:rPr lang="en-US" sz="1400" kern="1200" dirty="0" err="1"/>
            <a:t>Trakstar</a:t>
          </a:r>
          <a:r>
            <a:rPr lang="en-US" sz="1400" kern="1200" dirty="0"/>
            <a:t> (software)  - Measured throughout year</a:t>
          </a:r>
        </a:p>
      </dsp:txBody>
      <dsp:txXfrm>
        <a:off x="2729888" y="2158241"/>
        <a:ext cx="2320312" cy="1562133"/>
      </dsp:txXfrm>
    </dsp:sp>
    <dsp:sp modelId="{E2CFC269-DBB1-427C-8F40-9C7C4DA30D1D}">
      <dsp:nvSpPr>
        <dsp:cNvPr id="0" name=""/>
        <dsp:cNvSpPr/>
      </dsp:nvSpPr>
      <dsp:spPr>
        <a:xfrm>
          <a:off x="5456255" y="815049"/>
          <a:ext cx="812109" cy="8121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03B5C0-E1BC-4492-90E6-72E46415A4C2}">
      <dsp:nvSpPr>
        <dsp:cNvPr id="0" name=""/>
        <dsp:cNvSpPr/>
      </dsp:nvSpPr>
      <dsp:spPr>
        <a:xfrm>
          <a:off x="5456255" y="1752087"/>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t>Appraisal</a:t>
          </a:r>
        </a:p>
      </dsp:txBody>
      <dsp:txXfrm>
        <a:off x="5456255" y="1752087"/>
        <a:ext cx="2320312" cy="348046"/>
      </dsp:txXfrm>
    </dsp:sp>
    <dsp:sp modelId="{925E37C5-2DB1-4E9C-B52D-142FB353BACA}">
      <dsp:nvSpPr>
        <dsp:cNvPr id="0" name=""/>
        <dsp:cNvSpPr/>
      </dsp:nvSpPr>
      <dsp:spPr>
        <a:xfrm>
          <a:off x="5456255" y="2158241"/>
          <a:ext cx="2320312" cy="156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Reviews are audited by Human Resources; Manager then discusses final review with employee. –April/May</a:t>
          </a:r>
        </a:p>
      </dsp:txBody>
      <dsp:txXfrm>
        <a:off x="5456255" y="2158241"/>
        <a:ext cx="2320312" cy="1562133"/>
      </dsp:txXfrm>
    </dsp:sp>
    <dsp:sp modelId="{2F064A94-F11A-40CF-BE96-F9AEE995AA32}">
      <dsp:nvSpPr>
        <dsp:cNvPr id="0" name=""/>
        <dsp:cNvSpPr/>
      </dsp:nvSpPr>
      <dsp:spPr>
        <a:xfrm>
          <a:off x="8182622" y="815049"/>
          <a:ext cx="812109" cy="8121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DB0D38-96C0-4BF1-9605-0B3119143517}">
      <dsp:nvSpPr>
        <dsp:cNvPr id="0" name=""/>
        <dsp:cNvSpPr/>
      </dsp:nvSpPr>
      <dsp:spPr>
        <a:xfrm>
          <a:off x="8182622" y="1752087"/>
          <a:ext cx="2320312" cy="348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44550">
            <a:lnSpc>
              <a:spcPct val="100000"/>
            </a:lnSpc>
            <a:spcBef>
              <a:spcPct val="0"/>
            </a:spcBef>
            <a:spcAft>
              <a:spcPct val="35000"/>
            </a:spcAft>
            <a:buNone/>
            <a:defRPr b="1"/>
          </a:pPr>
          <a:r>
            <a:rPr lang="en-US" sz="1900" kern="1200"/>
            <a:t>Outcomes</a:t>
          </a:r>
        </a:p>
      </dsp:txBody>
      <dsp:txXfrm>
        <a:off x="8182622" y="1752087"/>
        <a:ext cx="2320312" cy="348046"/>
      </dsp:txXfrm>
    </dsp:sp>
    <dsp:sp modelId="{CF0F9113-5669-43EA-A29A-382415C91F97}">
      <dsp:nvSpPr>
        <dsp:cNvPr id="0" name=""/>
        <dsp:cNvSpPr/>
      </dsp:nvSpPr>
      <dsp:spPr>
        <a:xfrm>
          <a:off x="8182622" y="2158241"/>
          <a:ext cx="2320312" cy="15621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pPr>
          <a:r>
            <a:rPr lang="en-US" sz="1400" kern="1200" dirty="0"/>
            <a:t>Two possible outcomes</a:t>
          </a:r>
        </a:p>
        <a:p>
          <a:pPr marL="114300" lvl="1" indent="-114300" algn="l" defTabSz="622300">
            <a:lnSpc>
              <a:spcPct val="90000"/>
            </a:lnSpc>
            <a:spcBef>
              <a:spcPct val="0"/>
            </a:spcBef>
            <a:spcAft>
              <a:spcPct val="15000"/>
            </a:spcAft>
            <a:buChar char="•"/>
          </a:pPr>
          <a:r>
            <a:rPr lang="en-US" sz="1400" kern="1200"/>
            <a:t>Employee is recommended for Lump Merit (Bonus)</a:t>
          </a:r>
        </a:p>
        <a:p>
          <a:pPr marL="114300" lvl="1" indent="-114300" algn="l" defTabSz="622300">
            <a:lnSpc>
              <a:spcPct val="90000"/>
            </a:lnSpc>
            <a:spcBef>
              <a:spcPct val="0"/>
            </a:spcBef>
            <a:spcAft>
              <a:spcPct val="15000"/>
            </a:spcAft>
            <a:buChar char="•"/>
          </a:pPr>
          <a:r>
            <a:rPr lang="en-US" sz="1400" kern="1200" dirty="0"/>
            <a:t>Employee is recommended for Corrective Action and/or Performance Plan. – June</a:t>
          </a:r>
        </a:p>
        <a:p>
          <a:pPr marL="114300" lvl="1" indent="-114300" algn="l" defTabSz="622300">
            <a:lnSpc>
              <a:spcPct val="90000"/>
            </a:lnSpc>
            <a:spcBef>
              <a:spcPct val="0"/>
            </a:spcBef>
            <a:spcAft>
              <a:spcPct val="15000"/>
            </a:spcAft>
            <a:buChar char="•"/>
          </a:pPr>
          <a:endParaRPr lang="en-US" sz="1400" kern="1200" dirty="0"/>
        </a:p>
      </dsp:txBody>
      <dsp:txXfrm>
        <a:off x="8182622" y="2158241"/>
        <a:ext cx="2320312" cy="1562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93446-27C5-401C-9C90-5AF3CC9DD0AD}">
      <dsp:nvSpPr>
        <dsp:cNvPr id="0" name=""/>
        <dsp:cNvSpPr/>
      </dsp:nvSpPr>
      <dsp:spPr>
        <a:xfrm>
          <a:off x="2156" y="1643474"/>
          <a:ext cx="1565464" cy="514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tx1">
                  <a:lumMod val="50000"/>
                  <a:lumOff val="50000"/>
                </a:schemeClr>
              </a:solidFill>
            </a:rPr>
            <a:t>Strategic</a:t>
          </a:r>
        </a:p>
      </dsp:txBody>
      <dsp:txXfrm>
        <a:off x="2156" y="1643474"/>
        <a:ext cx="1565464" cy="514800"/>
      </dsp:txXfrm>
    </dsp:sp>
    <dsp:sp modelId="{BBFB13C2-46F2-4CB6-AF8E-20F084225AE4}">
      <dsp:nvSpPr>
        <dsp:cNvPr id="0" name=""/>
        <dsp:cNvSpPr/>
      </dsp:nvSpPr>
      <dsp:spPr>
        <a:xfrm>
          <a:off x="1567620" y="983887"/>
          <a:ext cx="313092" cy="183397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2C6851-9C05-4D98-AD20-F9A6628202BA}">
      <dsp:nvSpPr>
        <dsp:cNvPr id="0" name=""/>
        <dsp:cNvSpPr/>
      </dsp:nvSpPr>
      <dsp:spPr>
        <a:xfrm>
          <a:off x="2005950" y="983887"/>
          <a:ext cx="8010864" cy="18339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solidFill>
                <a:prstClr val="white"/>
              </a:solidFill>
              <a:latin typeface="Bahnschrift Light SemiCondensed" panose="020B0502040204020203" pitchFamily="34" charset="0"/>
              <a:ea typeface="+mn-ea"/>
              <a:cs typeface="+mn-cs"/>
            </a:rPr>
            <a:t>Create direct link between what Council wants and how the budget is allocated</a:t>
          </a:r>
        </a:p>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solidFill>
                <a:prstClr val="white"/>
              </a:solidFill>
              <a:latin typeface="Bahnschrift Light SemiCondensed" panose="020B0502040204020203" pitchFamily="34" charset="0"/>
              <a:ea typeface="+mn-ea"/>
              <a:cs typeface="+mn-cs"/>
            </a:rPr>
            <a:t>Staff time and energy optimized by directing them toward the most important strategic outcomes</a:t>
          </a:r>
        </a:p>
      </dsp:txBody>
      <dsp:txXfrm>
        <a:off x="2005950" y="983887"/>
        <a:ext cx="8010864" cy="1833975"/>
      </dsp:txXfrm>
    </dsp:sp>
    <dsp:sp modelId="{2771BA91-B560-46C8-A4A7-B3CA547FA5F7}">
      <dsp:nvSpPr>
        <dsp:cNvPr id="0" name=""/>
        <dsp:cNvSpPr/>
      </dsp:nvSpPr>
      <dsp:spPr>
        <a:xfrm>
          <a:off x="2156" y="3427267"/>
          <a:ext cx="1563018"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US" sz="2600" kern="1200" dirty="0">
              <a:solidFill>
                <a:schemeClr val="tx1">
                  <a:lumMod val="50000"/>
                  <a:lumOff val="50000"/>
                </a:schemeClr>
              </a:solidFill>
            </a:rPr>
            <a:t>Cost Effective</a:t>
          </a:r>
        </a:p>
      </dsp:txBody>
      <dsp:txXfrm>
        <a:off x="2156" y="3427267"/>
        <a:ext cx="1563018" cy="868725"/>
      </dsp:txXfrm>
    </dsp:sp>
    <dsp:sp modelId="{B27D6A99-593F-47C0-B2C5-0711B051E21E}">
      <dsp:nvSpPr>
        <dsp:cNvPr id="0" name=""/>
        <dsp:cNvSpPr/>
      </dsp:nvSpPr>
      <dsp:spPr>
        <a:xfrm>
          <a:off x="1565174" y="2911462"/>
          <a:ext cx="312603" cy="1900335"/>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0E6FD9-F317-4804-A5E7-D33CC2F9DC91}">
      <dsp:nvSpPr>
        <dsp:cNvPr id="0" name=""/>
        <dsp:cNvSpPr/>
      </dsp:nvSpPr>
      <dsp:spPr>
        <a:xfrm>
          <a:off x="2002820" y="2911462"/>
          <a:ext cx="8011951" cy="190033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solidFill>
                <a:schemeClr val="bg1"/>
              </a:solidFill>
              <a:latin typeface="Bahnschrift Light SemiCondensed" panose="020B0502040204020203" pitchFamily="34" charset="0"/>
            </a:rPr>
            <a:t>Council and the public can see how taxpayer dollars are achieving their goals</a:t>
          </a:r>
          <a:endParaRPr lang="en-US" sz="2800" kern="1200" dirty="0">
            <a:solidFill>
              <a:schemeClr val="bg1"/>
            </a:solidFill>
          </a:endParaRPr>
        </a:p>
        <a:p>
          <a:pPr marL="285750" lvl="1" indent="-285750" algn="l" defTabSz="1244600">
            <a:lnSpc>
              <a:spcPct val="90000"/>
            </a:lnSpc>
            <a:spcBef>
              <a:spcPct val="0"/>
            </a:spcBef>
            <a:spcAft>
              <a:spcPct val="15000"/>
            </a:spcAft>
            <a:buFont typeface="Arial" panose="020B0604020202020204" pitchFamily="34" charset="0"/>
            <a:buChar char="•"/>
          </a:pPr>
          <a:r>
            <a:rPr lang="en-US" sz="2800" kern="1200" dirty="0">
              <a:solidFill>
                <a:schemeClr val="bg1"/>
              </a:solidFill>
              <a:latin typeface="Bahnschrift Light SemiCondensed" panose="020B0502040204020203" pitchFamily="34" charset="0"/>
            </a:rPr>
            <a:t>Prioritize budget based off of better cost estimates for projects, programs, and services </a:t>
          </a:r>
          <a:endParaRPr lang="en-US" sz="2800" kern="1200" dirty="0">
            <a:solidFill>
              <a:schemeClr val="bg1"/>
            </a:solidFill>
          </a:endParaRPr>
        </a:p>
      </dsp:txBody>
      <dsp:txXfrm>
        <a:off x="2002820" y="2911462"/>
        <a:ext cx="8011951" cy="19003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7B2CA-C0EE-48DF-964F-EE595FDEF75E}">
      <dsp:nvSpPr>
        <dsp:cNvPr id="0" name=""/>
        <dsp:cNvSpPr/>
      </dsp:nvSpPr>
      <dsp:spPr>
        <a:xfrm rot="3673998">
          <a:off x="3613282" y="3865142"/>
          <a:ext cx="967776" cy="25971"/>
        </a:xfrm>
        <a:custGeom>
          <a:avLst/>
          <a:gdLst/>
          <a:ahLst/>
          <a:cxnLst/>
          <a:rect l="0" t="0" r="0" b="0"/>
          <a:pathLst>
            <a:path>
              <a:moveTo>
                <a:pt x="0" y="12985"/>
              </a:moveTo>
              <a:lnTo>
                <a:pt x="967776" y="12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A9453-59CB-4181-B882-F881781FBF61}">
      <dsp:nvSpPr>
        <dsp:cNvPr id="0" name=""/>
        <dsp:cNvSpPr/>
      </dsp:nvSpPr>
      <dsp:spPr>
        <a:xfrm rot="1365006">
          <a:off x="4063847" y="3406066"/>
          <a:ext cx="1549537" cy="25971"/>
        </a:xfrm>
        <a:custGeom>
          <a:avLst/>
          <a:gdLst/>
          <a:ahLst/>
          <a:cxnLst/>
          <a:rect l="0" t="0" r="0" b="0"/>
          <a:pathLst>
            <a:path>
              <a:moveTo>
                <a:pt x="0" y="12985"/>
              </a:moveTo>
              <a:lnTo>
                <a:pt x="1549537" y="12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4B989F-56F4-4421-91F1-FFA10AA77781}">
      <dsp:nvSpPr>
        <dsp:cNvPr id="0" name=""/>
        <dsp:cNvSpPr/>
      </dsp:nvSpPr>
      <dsp:spPr>
        <a:xfrm rot="81077">
          <a:off x="4123712" y="2913396"/>
          <a:ext cx="2962598" cy="25971"/>
        </a:xfrm>
        <a:custGeom>
          <a:avLst/>
          <a:gdLst/>
          <a:ahLst/>
          <a:cxnLst/>
          <a:rect l="0" t="0" r="0" b="0"/>
          <a:pathLst>
            <a:path>
              <a:moveTo>
                <a:pt x="0" y="12985"/>
              </a:moveTo>
              <a:lnTo>
                <a:pt x="2962598" y="12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812328-D27A-4FE8-A251-D168D65518D3}">
      <dsp:nvSpPr>
        <dsp:cNvPr id="0" name=""/>
        <dsp:cNvSpPr/>
      </dsp:nvSpPr>
      <dsp:spPr>
        <a:xfrm rot="20193809">
          <a:off x="4043674" y="2227282"/>
          <a:ext cx="1950336" cy="25971"/>
        </a:xfrm>
        <a:custGeom>
          <a:avLst/>
          <a:gdLst/>
          <a:ahLst/>
          <a:cxnLst/>
          <a:rect l="0" t="0" r="0" b="0"/>
          <a:pathLst>
            <a:path>
              <a:moveTo>
                <a:pt x="0" y="12985"/>
              </a:moveTo>
              <a:lnTo>
                <a:pt x="1950336" y="12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791C2BA-ABAF-4D64-9AAB-6C144F1A239D}">
      <dsp:nvSpPr>
        <dsp:cNvPr id="0" name=""/>
        <dsp:cNvSpPr/>
      </dsp:nvSpPr>
      <dsp:spPr>
        <a:xfrm rot="18137580">
          <a:off x="3606598" y="1734259"/>
          <a:ext cx="1311958" cy="25971"/>
        </a:xfrm>
        <a:custGeom>
          <a:avLst/>
          <a:gdLst/>
          <a:ahLst/>
          <a:cxnLst/>
          <a:rect l="0" t="0" r="0" b="0"/>
          <a:pathLst>
            <a:path>
              <a:moveTo>
                <a:pt x="0" y="12985"/>
              </a:moveTo>
              <a:lnTo>
                <a:pt x="1311958" y="12985"/>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5D56B3-0F18-4653-8F37-33DF261EEC66}">
      <dsp:nvSpPr>
        <dsp:cNvPr id="0" name=""/>
        <dsp:cNvSpPr/>
      </dsp:nvSpPr>
      <dsp:spPr>
        <a:xfrm>
          <a:off x="2725028" y="2054863"/>
          <a:ext cx="1645994" cy="1645994"/>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62764B-FBA0-4E1D-9FD8-83CBF96B5873}">
      <dsp:nvSpPr>
        <dsp:cNvPr id="0" name=""/>
        <dsp:cNvSpPr/>
      </dsp:nvSpPr>
      <dsp:spPr>
        <a:xfrm>
          <a:off x="4203004" y="-349021"/>
          <a:ext cx="1716986" cy="1664318"/>
        </a:xfrm>
        <a:prstGeom prst="ellipse">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Dept Requests</a:t>
          </a:r>
        </a:p>
      </dsp:txBody>
      <dsp:txXfrm>
        <a:off x="4454451" y="-105287"/>
        <a:ext cx="1214092" cy="1176850"/>
      </dsp:txXfrm>
    </dsp:sp>
    <dsp:sp modelId="{79EB1871-D7EB-4177-8DAD-EFA45981D4FE}">
      <dsp:nvSpPr>
        <dsp:cNvPr id="0" name=""/>
        <dsp:cNvSpPr/>
      </dsp:nvSpPr>
      <dsp:spPr>
        <a:xfrm>
          <a:off x="5107013" y="-349021"/>
          <a:ext cx="2575479" cy="1664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FontTx/>
            <a:buNone/>
          </a:pPr>
          <a:r>
            <a:rPr lang="en-US" sz="1600" kern="1200" dirty="0">
              <a:latin typeface="Bahnschrift Light SemiCondensed" panose="020B0502040204020203" pitchFamily="34" charset="0"/>
            </a:rPr>
            <a:t>		   Results Team</a:t>
          </a:r>
        </a:p>
      </dsp:txBody>
      <dsp:txXfrm>
        <a:off x="5107013" y="-349021"/>
        <a:ext cx="2575479" cy="1664318"/>
      </dsp:txXfrm>
    </dsp:sp>
    <dsp:sp modelId="{63D29884-0BD4-4F70-8F45-5CAA0B3D666E}">
      <dsp:nvSpPr>
        <dsp:cNvPr id="0" name=""/>
        <dsp:cNvSpPr/>
      </dsp:nvSpPr>
      <dsp:spPr>
        <a:xfrm>
          <a:off x="5841142" y="650724"/>
          <a:ext cx="1730309" cy="1716078"/>
        </a:xfrm>
        <a:prstGeom prst="ellipse">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Pay</a:t>
          </a:r>
          <a:r>
            <a:rPr lang="en-US" sz="1200" kern="1200" dirty="0"/>
            <a:t> Recommendation</a:t>
          </a:r>
        </a:p>
      </dsp:txBody>
      <dsp:txXfrm>
        <a:off x="6094540" y="902038"/>
        <a:ext cx="1223513" cy="1213450"/>
      </dsp:txXfrm>
    </dsp:sp>
    <dsp:sp modelId="{6A1E3F40-A2ED-4A15-AAE5-1D75F71DE33A}">
      <dsp:nvSpPr>
        <dsp:cNvPr id="0" name=""/>
        <dsp:cNvSpPr/>
      </dsp:nvSpPr>
      <dsp:spPr>
        <a:xfrm>
          <a:off x="6741821" y="650724"/>
          <a:ext cx="2595463" cy="171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Compensation 	            	   Committee</a:t>
          </a:r>
        </a:p>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(Blue Ribbon 		 Commission)</a:t>
          </a:r>
        </a:p>
      </dsp:txBody>
      <dsp:txXfrm>
        <a:off x="6741821" y="650724"/>
        <a:ext cx="2595463" cy="1716078"/>
      </dsp:txXfrm>
    </dsp:sp>
    <dsp:sp modelId="{E6DF6D13-4EB3-4E29-8AA3-FAF45C06CEA2}">
      <dsp:nvSpPr>
        <dsp:cNvPr id="0" name=""/>
        <dsp:cNvSpPr/>
      </dsp:nvSpPr>
      <dsp:spPr>
        <a:xfrm>
          <a:off x="7085654" y="2123677"/>
          <a:ext cx="1730309" cy="1716078"/>
        </a:xfrm>
        <a:prstGeom prst="ellipse">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Health Insurance</a:t>
          </a:r>
        </a:p>
      </dsp:txBody>
      <dsp:txXfrm>
        <a:off x="7339052" y="2374991"/>
        <a:ext cx="1223513" cy="1213450"/>
      </dsp:txXfrm>
    </dsp:sp>
    <dsp:sp modelId="{A000111B-F36B-40BA-97CE-1A75FF7B2C6D}">
      <dsp:nvSpPr>
        <dsp:cNvPr id="0" name=""/>
        <dsp:cNvSpPr/>
      </dsp:nvSpPr>
      <dsp:spPr>
        <a:xfrm>
          <a:off x="7986332" y="2123677"/>
          <a:ext cx="2595463" cy="171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Benefits Committee</a:t>
          </a:r>
        </a:p>
      </dsp:txBody>
      <dsp:txXfrm>
        <a:off x="7986332" y="2123677"/>
        <a:ext cx="2595463" cy="1716078"/>
      </dsp:txXfrm>
    </dsp:sp>
    <dsp:sp modelId="{F686AF2C-F5D6-4FB2-852C-11D66A206ECF}">
      <dsp:nvSpPr>
        <dsp:cNvPr id="0" name=""/>
        <dsp:cNvSpPr/>
      </dsp:nvSpPr>
      <dsp:spPr>
        <a:xfrm>
          <a:off x="5484807" y="3194776"/>
          <a:ext cx="1730309" cy="1716078"/>
        </a:xfrm>
        <a:prstGeom prst="ellipse">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Capital </a:t>
          </a:r>
          <a:r>
            <a:rPr lang="en-US" sz="1200" kern="1200" dirty="0"/>
            <a:t>Recommendation</a:t>
          </a:r>
        </a:p>
      </dsp:txBody>
      <dsp:txXfrm>
        <a:off x="5738205" y="3446090"/>
        <a:ext cx="1223513" cy="1213450"/>
      </dsp:txXfrm>
    </dsp:sp>
    <dsp:sp modelId="{8361C9A5-FB59-43F8-92E1-CCCA34F51E8E}">
      <dsp:nvSpPr>
        <dsp:cNvPr id="0" name=""/>
        <dsp:cNvSpPr/>
      </dsp:nvSpPr>
      <dsp:spPr>
        <a:xfrm>
          <a:off x="6385486" y="3194776"/>
          <a:ext cx="2595463" cy="171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33400">
            <a:lnSpc>
              <a:spcPct val="90000"/>
            </a:lnSpc>
            <a:spcBef>
              <a:spcPct val="0"/>
            </a:spcBef>
            <a:spcAft>
              <a:spcPct val="15000"/>
            </a:spcAft>
            <a:buChar char="•"/>
          </a:pPr>
          <a:endParaRPr lang="en-US" sz="1200" kern="1200" dirty="0"/>
        </a:p>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CIP Committee</a:t>
          </a:r>
          <a:endParaRPr lang="en-US" sz="1200" dirty="0"/>
        </a:p>
      </dsp:txBody>
      <dsp:txXfrm>
        <a:off x="6385486" y="3194776"/>
        <a:ext cx="2595463" cy="1716078"/>
      </dsp:txXfrm>
    </dsp:sp>
    <dsp:sp modelId="{A17B389D-689F-4614-896B-6EE178B9F1BF}">
      <dsp:nvSpPr>
        <dsp:cNvPr id="0" name=""/>
        <dsp:cNvSpPr/>
      </dsp:nvSpPr>
      <dsp:spPr>
        <a:xfrm>
          <a:off x="3878596" y="4197835"/>
          <a:ext cx="1730309" cy="171607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Special Service Contracts</a:t>
          </a:r>
        </a:p>
      </dsp:txBody>
      <dsp:txXfrm>
        <a:off x="4131994" y="4449149"/>
        <a:ext cx="1223513" cy="1213450"/>
      </dsp:txXfrm>
    </dsp:sp>
    <dsp:sp modelId="{CC500706-E67E-42BC-A4F6-9287EFE13E83}">
      <dsp:nvSpPr>
        <dsp:cNvPr id="0" name=""/>
        <dsp:cNvSpPr/>
      </dsp:nvSpPr>
      <dsp:spPr>
        <a:xfrm>
          <a:off x="4779275" y="4197835"/>
          <a:ext cx="2595463" cy="171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a:t>
          </a:r>
        </a:p>
        <a:p>
          <a:pPr marL="171450" lvl="1" indent="-171450" algn="l" defTabSz="755650">
            <a:lnSpc>
              <a:spcPct val="90000"/>
            </a:lnSpc>
            <a:spcBef>
              <a:spcPct val="0"/>
            </a:spcBef>
            <a:spcAft>
              <a:spcPct val="15000"/>
            </a:spcAft>
            <a:buNone/>
          </a:pPr>
          <a:r>
            <a:rPr lang="en-US" sz="1700" kern="1200" dirty="0">
              <a:latin typeface="Bahnschrift Light SemiCondensed" panose="020B0502040204020203" pitchFamily="34" charset="0"/>
              <a:ea typeface="+mn-ea"/>
              <a:cs typeface="+mn-cs"/>
            </a:rPr>
            <a:t>                 SSC Subcommittee</a:t>
          </a:r>
        </a:p>
      </dsp:txBody>
      <dsp:txXfrm>
        <a:off x="4779275" y="4197835"/>
        <a:ext cx="2595463" cy="1716078"/>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A5ADA-ED01-4169-ABDC-282AB8D47D82}" type="datetimeFigureOut">
              <a:rPr lang="en-US" smtClean="0"/>
              <a:t>5/26/2022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18EDAE-4D71-4CEA-BB1C-17F6328945E8}" type="slidenum">
              <a:rPr lang="en-US" smtClean="0"/>
              <a:t>‹#›</a:t>
            </a:fld>
            <a:endParaRPr lang="en-US"/>
          </a:p>
        </p:txBody>
      </p:sp>
    </p:spTree>
    <p:extLst>
      <p:ext uri="{BB962C8B-B14F-4D97-AF65-F5344CB8AC3E}">
        <p14:creationId xmlns:p14="http://schemas.microsoft.com/office/powerpoint/2010/main" val="534948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F4F53-42A9-4F5C-A4E4-B5B30939A714}" type="slidenum">
              <a:rPr lang="en-US" smtClean="0"/>
              <a:t>3</a:t>
            </a:fld>
            <a:endParaRPr lang="en-US"/>
          </a:p>
        </p:txBody>
      </p:sp>
    </p:spTree>
    <p:extLst>
      <p:ext uri="{BB962C8B-B14F-4D97-AF65-F5344CB8AC3E}">
        <p14:creationId xmlns:p14="http://schemas.microsoft.com/office/powerpoint/2010/main" val="4065703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41</a:t>
            </a:fld>
            <a:endParaRPr lang="en-US"/>
          </a:p>
        </p:txBody>
      </p:sp>
    </p:spTree>
    <p:extLst>
      <p:ext uri="{BB962C8B-B14F-4D97-AF65-F5344CB8AC3E}">
        <p14:creationId xmlns:p14="http://schemas.microsoft.com/office/powerpoint/2010/main" val="146079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43</a:t>
            </a:fld>
            <a:endParaRPr lang="en-US"/>
          </a:p>
        </p:txBody>
      </p:sp>
    </p:spTree>
    <p:extLst>
      <p:ext uri="{BB962C8B-B14F-4D97-AF65-F5344CB8AC3E}">
        <p14:creationId xmlns:p14="http://schemas.microsoft.com/office/powerpoint/2010/main" val="2129943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44</a:t>
            </a:fld>
            <a:endParaRPr lang="en-US"/>
          </a:p>
        </p:txBody>
      </p:sp>
    </p:spTree>
    <p:extLst>
      <p:ext uri="{BB962C8B-B14F-4D97-AF65-F5344CB8AC3E}">
        <p14:creationId xmlns:p14="http://schemas.microsoft.com/office/powerpoint/2010/main" val="3432154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45</a:t>
            </a:fld>
            <a:endParaRPr lang="en-US"/>
          </a:p>
        </p:txBody>
      </p:sp>
    </p:spTree>
    <p:extLst>
      <p:ext uri="{BB962C8B-B14F-4D97-AF65-F5344CB8AC3E}">
        <p14:creationId xmlns:p14="http://schemas.microsoft.com/office/powerpoint/2010/main" val="505912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46</a:t>
            </a:fld>
            <a:endParaRPr lang="en-US"/>
          </a:p>
        </p:txBody>
      </p:sp>
    </p:spTree>
    <p:extLst>
      <p:ext uri="{BB962C8B-B14F-4D97-AF65-F5344CB8AC3E}">
        <p14:creationId xmlns:p14="http://schemas.microsoft.com/office/powerpoint/2010/main" val="1016767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48</a:t>
            </a:fld>
            <a:endParaRPr lang="en-US"/>
          </a:p>
        </p:txBody>
      </p:sp>
    </p:spTree>
    <p:extLst>
      <p:ext uri="{BB962C8B-B14F-4D97-AF65-F5344CB8AC3E}">
        <p14:creationId xmlns:p14="http://schemas.microsoft.com/office/powerpoint/2010/main" val="4092945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49</a:t>
            </a:fld>
            <a:endParaRPr lang="en-US"/>
          </a:p>
        </p:txBody>
      </p:sp>
    </p:spTree>
    <p:extLst>
      <p:ext uri="{BB962C8B-B14F-4D97-AF65-F5344CB8AC3E}">
        <p14:creationId xmlns:p14="http://schemas.microsoft.com/office/powerpoint/2010/main" val="4149265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50</a:t>
            </a:fld>
            <a:endParaRPr lang="en-US"/>
          </a:p>
        </p:txBody>
      </p:sp>
    </p:spTree>
    <p:extLst>
      <p:ext uri="{BB962C8B-B14F-4D97-AF65-F5344CB8AC3E}">
        <p14:creationId xmlns:p14="http://schemas.microsoft.com/office/powerpoint/2010/main" val="553859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2AF49-E287-4605-9397-813B528CE487}" type="slidenum">
              <a:rPr lang="en-US" smtClean="0"/>
              <a:t>51</a:t>
            </a:fld>
            <a:endParaRPr lang="en-US"/>
          </a:p>
        </p:txBody>
      </p:sp>
    </p:spTree>
    <p:extLst>
      <p:ext uri="{BB962C8B-B14F-4D97-AF65-F5344CB8AC3E}">
        <p14:creationId xmlns:p14="http://schemas.microsoft.com/office/powerpoint/2010/main" val="590095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2AF49-E287-4605-9397-813B528CE487}" type="slidenum">
              <a:rPr lang="en-US" smtClean="0"/>
              <a:t>52</a:t>
            </a:fld>
            <a:endParaRPr lang="en-US"/>
          </a:p>
        </p:txBody>
      </p:sp>
    </p:spTree>
    <p:extLst>
      <p:ext uri="{BB962C8B-B14F-4D97-AF65-F5344CB8AC3E}">
        <p14:creationId xmlns:p14="http://schemas.microsoft.com/office/powerpoint/2010/main" val="981327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12</a:t>
            </a:fld>
            <a:endParaRPr lang="en-US"/>
          </a:p>
        </p:txBody>
      </p:sp>
    </p:spTree>
    <p:extLst>
      <p:ext uri="{BB962C8B-B14F-4D97-AF65-F5344CB8AC3E}">
        <p14:creationId xmlns:p14="http://schemas.microsoft.com/office/powerpoint/2010/main" val="2933229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2AF49-E287-4605-9397-813B528CE487}" type="slidenum">
              <a:rPr lang="en-US" smtClean="0"/>
              <a:t>53</a:t>
            </a:fld>
            <a:endParaRPr lang="en-US"/>
          </a:p>
        </p:txBody>
      </p:sp>
    </p:spTree>
    <p:extLst>
      <p:ext uri="{BB962C8B-B14F-4D97-AF65-F5344CB8AC3E}">
        <p14:creationId xmlns:p14="http://schemas.microsoft.com/office/powerpoint/2010/main" val="3804044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US" dirty="0"/>
          </a:p>
        </p:txBody>
      </p:sp>
      <p:sp>
        <p:nvSpPr>
          <p:cNvPr id="83972" name="Slide Number Placeholder 3"/>
          <p:cNvSpPr>
            <a:spLocks noGrp="1"/>
          </p:cNvSpPr>
          <p:nvPr>
            <p:ph type="sldNum" sz="quarter" idx="5"/>
          </p:nvPr>
        </p:nvSpPr>
        <p:spPr>
          <a:noFill/>
        </p:spPr>
        <p:txBody>
          <a:bodyPr/>
          <a:lstStyle/>
          <a:p>
            <a:fld id="{1826A2A4-FBAD-4DD0-A639-2942D0C7A388}" type="slidenum">
              <a:rPr lang="en-US" smtClean="0"/>
              <a:pPr/>
              <a:t>59</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60</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61</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62</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63</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64</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65</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66</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870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2D194E-F4A4-4CDE-B2C1-5FBD155BD6B4}" type="slidenum">
              <a:rPr lang="en-US"/>
              <a:pPr fontAlgn="base">
                <a:spcBef>
                  <a:spcPct val="0"/>
                </a:spcBef>
                <a:spcAft>
                  <a:spcPct val="0"/>
                </a:spcAft>
              </a:pPr>
              <a:t>67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24</a:t>
            </a:fld>
            <a:endParaRPr lang="en-US"/>
          </a:p>
        </p:txBody>
      </p:sp>
    </p:spTree>
    <p:extLst>
      <p:ext uri="{BB962C8B-B14F-4D97-AF65-F5344CB8AC3E}">
        <p14:creationId xmlns:p14="http://schemas.microsoft.com/office/powerpoint/2010/main" val="15852622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4D5996-7B2E-466B-AC83-38F48DDDC43F}" type="slidenum">
              <a:rPr lang="en-US"/>
              <a:pPr/>
              <a:t>79</a:t>
            </a:fld>
            <a:endParaRPr lang="en-US"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82</a:t>
            </a:fld>
            <a:endParaRPr lang="en-US"/>
          </a:p>
        </p:txBody>
      </p:sp>
    </p:spTree>
    <p:extLst>
      <p:ext uri="{BB962C8B-B14F-4D97-AF65-F5344CB8AC3E}">
        <p14:creationId xmlns:p14="http://schemas.microsoft.com/office/powerpoint/2010/main" val="4644238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84</a:t>
            </a:fld>
            <a:endParaRPr lang="en-US"/>
          </a:p>
        </p:txBody>
      </p:sp>
    </p:spTree>
    <p:extLst>
      <p:ext uri="{BB962C8B-B14F-4D97-AF65-F5344CB8AC3E}">
        <p14:creationId xmlns:p14="http://schemas.microsoft.com/office/powerpoint/2010/main" val="34235528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85</a:t>
            </a:fld>
            <a:endParaRPr lang="en-US"/>
          </a:p>
        </p:txBody>
      </p:sp>
    </p:spTree>
    <p:extLst>
      <p:ext uri="{BB962C8B-B14F-4D97-AF65-F5344CB8AC3E}">
        <p14:creationId xmlns:p14="http://schemas.microsoft.com/office/powerpoint/2010/main" val="18160667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86</a:t>
            </a:fld>
            <a:endParaRPr lang="en-US"/>
          </a:p>
        </p:txBody>
      </p:sp>
    </p:spTree>
    <p:extLst>
      <p:ext uri="{BB962C8B-B14F-4D97-AF65-F5344CB8AC3E}">
        <p14:creationId xmlns:p14="http://schemas.microsoft.com/office/powerpoint/2010/main" val="40880226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87</a:t>
            </a:fld>
            <a:endParaRPr lang="en-US"/>
          </a:p>
        </p:txBody>
      </p:sp>
    </p:spTree>
    <p:extLst>
      <p:ext uri="{BB962C8B-B14F-4D97-AF65-F5344CB8AC3E}">
        <p14:creationId xmlns:p14="http://schemas.microsoft.com/office/powerpoint/2010/main" val="477258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88</a:t>
            </a:fld>
            <a:endParaRPr lang="en-US"/>
          </a:p>
        </p:txBody>
      </p:sp>
    </p:spTree>
    <p:extLst>
      <p:ext uri="{BB962C8B-B14F-4D97-AF65-F5344CB8AC3E}">
        <p14:creationId xmlns:p14="http://schemas.microsoft.com/office/powerpoint/2010/main" val="28365286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89</a:t>
            </a:fld>
            <a:endParaRPr lang="en-US"/>
          </a:p>
        </p:txBody>
      </p:sp>
    </p:spTree>
    <p:extLst>
      <p:ext uri="{BB962C8B-B14F-4D97-AF65-F5344CB8AC3E}">
        <p14:creationId xmlns:p14="http://schemas.microsoft.com/office/powerpoint/2010/main" val="14608079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91</a:t>
            </a:fld>
            <a:endParaRPr lang="en-US"/>
          </a:p>
        </p:txBody>
      </p:sp>
    </p:spTree>
    <p:extLst>
      <p:ext uri="{BB962C8B-B14F-4D97-AF65-F5344CB8AC3E}">
        <p14:creationId xmlns:p14="http://schemas.microsoft.com/office/powerpoint/2010/main" val="3663774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92</a:t>
            </a:fld>
            <a:endParaRPr lang="en-US"/>
          </a:p>
        </p:txBody>
      </p:sp>
    </p:spTree>
    <p:extLst>
      <p:ext uri="{BB962C8B-B14F-4D97-AF65-F5344CB8AC3E}">
        <p14:creationId xmlns:p14="http://schemas.microsoft.com/office/powerpoint/2010/main" val="93171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25</a:t>
            </a:fld>
            <a:endParaRPr lang="en-US"/>
          </a:p>
        </p:txBody>
      </p:sp>
    </p:spTree>
    <p:extLst>
      <p:ext uri="{BB962C8B-B14F-4D97-AF65-F5344CB8AC3E}">
        <p14:creationId xmlns:p14="http://schemas.microsoft.com/office/powerpoint/2010/main" val="29934208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93</a:t>
            </a:fld>
            <a:endParaRPr lang="en-US"/>
          </a:p>
        </p:txBody>
      </p:sp>
    </p:spTree>
    <p:extLst>
      <p:ext uri="{BB962C8B-B14F-4D97-AF65-F5344CB8AC3E}">
        <p14:creationId xmlns:p14="http://schemas.microsoft.com/office/powerpoint/2010/main" val="4472791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94</a:t>
            </a:fld>
            <a:endParaRPr lang="en-US"/>
          </a:p>
        </p:txBody>
      </p:sp>
    </p:spTree>
    <p:extLst>
      <p:ext uri="{BB962C8B-B14F-4D97-AF65-F5344CB8AC3E}">
        <p14:creationId xmlns:p14="http://schemas.microsoft.com/office/powerpoint/2010/main" val="6052324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95</a:t>
            </a:fld>
            <a:endParaRPr lang="en-US"/>
          </a:p>
        </p:txBody>
      </p:sp>
    </p:spTree>
    <p:extLst>
      <p:ext uri="{BB962C8B-B14F-4D97-AF65-F5344CB8AC3E}">
        <p14:creationId xmlns:p14="http://schemas.microsoft.com/office/powerpoint/2010/main" val="3414528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96</a:t>
            </a:fld>
            <a:endParaRPr lang="en-US"/>
          </a:p>
        </p:txBody>
      </p:sp>
    </p:spTree>
    <p:extLst>
      <p:ext uri="{BB962C8B-B14F-4D97-AF65-F5344CB8AC3E}">
        <p14:creationId xmlns:p14="http://schemas.microsoft.com/office/powerpoint/2010/main" val="6164611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98</a:t>
            </a:fld>
            <a:endParaRPr lang="en-US"/>
          </a:p>
        </p:txBody>
      </p:sp>
    </p:spTree>
    <p:extLst>
      <p:ext uri="{BB962C8B-B14F-4D97-AF65-F5344CB8AC3E}">
        <p14:creationId xmlns:p14="http://schemas.microsoft.com/office/powerpoint/2010/main" val="447279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99</a:t>
            </a:fld>
            <a:endParaRPr lang="en-US"/>
          </a:p>
        </p:txBody>
      </p:sp>
    </p:spTree>
    <p:extLst>
      <p:ext uri="{BB962C8B-B14F-4D97-AF65-F5344CB8AC3E}">
        <p14:creationId xmlns:p14="http://schemas.microsoft.com/office/powerpoint/2010/main" val="679987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26</a:t>
            </a:fld>
            <a:endParaRPr lang="en-US"/>
          </a:p>
        </p:txBody>
      </p:sp>
    </p:spTree>
    <p:extLst>
      <p:ext uri="{BB962C8B-B14F-4D97-AF65-F5344CB8AC3E}">
        <p14:creationId xmlns:p14="http://schemas.microsoft.com/office/powerpoint/2010/main" val="2442003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27</a:t>
            </a:fld>
            <a:endParaRPr lang="en-US"/>
          </a:p>
        </p:txBody>
      </p:sp>
    </p:spTree>
    <p:extLst>
      <p:ext uri="{BB962C8B-B14F-4D97-AF65-F5344CB8AC3E}">
        <p14:creationId xmlns:p14="http://schemas.microsoft.com/office/powerpoint/2010/main" val="393198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37</a:t>
            </a:fld>
            <a:endParaRPr lang="en-US"/>
          </a:p>
        </p:txBody>
      </p:sp>
    </p:spTree>
    <p:extLst>
      <p:ext uri="{BB962C8B-B14F-4D97-AF65-F5344CB8AC3E}">
        <p14:creationId xmlns:p14="http://schemas.microsoft.com/office/powerpoint/2010/main" val="265150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52AF49-E287-4605-9397-813B528CE487}" type="slidenum">
              <a:rPr lang="en-US" smtClean="0"/>
              <a:t>39</a:t>
            </a:fld>
            <a:endParaRPr lang="en-US"/>
          </a:p>
        </p:txBody>
      </p:sp>
    </p:spTree>
    <p:extLst>
      <p:ext uri="{BB962C8B-B14F-4D97-AF65-F5344CB8AC3E}">
        <p14:creationId xmlns:p14="http://schemas.microsoft.com/office/powerpoint/2010/main" val="1102968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EF4F53-42A9-4F5C-A4E4-B5B30939A714}" type="slidenum">
              <a:rPr lang="en-US" smtClean="0"/>
              <a:t>40</a:t>
            </a:fld>
            <a:endParaRPr lang="en-US"/>
          </a:p>
        </p:txBody>
      </p:sp>
    </p:spTree>
    <p:extLst>
      <p:ext uri="{BB962C8B-B14F-4D97-AF65-F5344CB8AC3E}">
        <p14:creationId xmlns:p14="http://schemas.microsoft.com/office/powerpoint/2010/main" val="2933229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7F4E-D0D3-46D8-9C97-DC5A2C652D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423043-EDF3-45B9-AD69-36ABE03549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E9FFD2-1ACF-4EFE-9174-EE9D4134048D}"/>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5" name="Footer Placeholder 4">
            <a:extLst>
              <a:ext uri="{FF2B5EF4-FFF2-40B4-BE49-F238E27FC236}">
                <a16:creationId xmlns:a16="http://schemas.microsoft.com/office/drawing/2014/main" id="{D2A086AE-33C3-4FE2-97A2-5EAC26984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8BFE9E-8423-43BD-A493-2FBEA4C54F05}"/>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367344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60C39-C069-4CA7-A229-EEADF43AD9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662C7C-B738-4D2F-9D60-1197A8C2D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46EB2-06A0-4010-906C-51DD4A8EE9D9}"/>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5" name="Footer Placeholder 4">
            <a:extLst>
              <a:ext uri="{FF2B5EF4-FFF2-40B4-BE49-F238E27FC236}">
                <a16:creationId xmlns:a16="http://schemas.microsoft.com/office/drawing/2014/main" id="{E16AE717-072B-4715-891B-815AB2ECC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70E94C-DBED-4C15-887A-12214CD33EB0}"/>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1045578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C46101-7F5F-41D3-9A2D-828C81A2E7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9942BD-B46B-404C-A50B-D4B71CDAC1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6C1D24-89EE-4B94-9A45-DE9EC66A09CA}"/>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5" name="Footer Placeholder 4">
            <a:extLst>
              <a:ext uri="{FF2B5EF4-FFF2-40B4-BE49-F238E27FC236}">
                <a16:creationId xmlns:a16="http://schemas.microsoft.com/office/drawing/2014/main" id="{A4196A53-4FEA-4B57-800F-C8A27B473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C28FEC-18FD-4241-BA31-2397FC7145E6}"/>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3059200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7FF8B-F0A8-484F-BD10-DCA11198F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1E6EA1-F3CD-48B8-AF70-6BBCE16C58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9F9647-0313-4017-AC6B-D326A864FF7A}"/>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5" name="Footer Placeholder 4">
            <a:extLst>
              <a:ext uri="{FF2B5EF4-FFF2-40B4-BE49-F238E27FC236}">
                <a16:creationId xmlns:a16="http://schemas.microsoft.com/office/drawing/2014/main" id="{62E55B80-6E42-4CCE-9885-CDAD1842F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B1955-75D8-420A-9CA8-2EE69F1F2D64}"/>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11489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177-EF2B-4665-B126-2D011F5E1D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EF8A4D-B185-492C-9648-C2C307B3C0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BB5381-C2B0-400C-AE92-9A8FECD0F59C}"/>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5" name="Footer Placeholder 4">
            <a:extLst>
              <a:ext uri="{FF2B5EF4-FFF2-40B4-BE49-F238E27FC236}">
                <a16:creationId xmlns:a16="http://schemas.microsoft.com/office/drawing/2014/main" id="{76652BEF-B8B8-4787-A8F5-C414D288B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A9700D-656E-4F84-A03F-43D18466705F}"/>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3510251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9A97D-06E3-4AB4-B195-226E405470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A86D9F-26A4-49DA-A5B3-75BD6C9383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647D9A-4937-404B-9488-DC543CB44C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279D4B-5A8D-402E-AC19-C674AAFC83A6}"/>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6" name="Footer Placeholder 5">
            <a:extLst>
              <a:ext uri="{FF2B5EF4-FFF2-40B4-BE49-F238E27FC236}">
                <a16:creationId xmlns:a16="http://schemas.microsoft.com/office/drawing/2014/main" id="{DB1BB1D8-49AF-443D-947F-84AA85E0F9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64F8A8-DCD5-440A-B6EC-AF030E1D8CFC}"/>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1130221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54E9-AFCC-44E9-B5CE-98094770E3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106506-D272-44E2-858C-2C68A29F6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DFC02F-EEAA-4E78-A4BB-1426DF3885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AF0DE8-007C-4819-8C9E-D94405B748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F3D98F-198B-47C6-BD21-EC740F350C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EA3A4D-D5D6-4622-96D2-2A67F611F44D}"/>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8" name="Footer Placeholder 7">
            <a:extLst>
              <a:ext uri="{FF2B5EF4-FFF2-40B4-BE49-F238E27FC236}">
                <a16:creationId xmlns:a16="http://schemas.microsoft.com/office/drawing/2014/main" id="{4DA44CE0-8325-4A23-B009-1B8664466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44AA58-810B-4710-ABF3-1EEF89A611EC}"/>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11484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58D32-F0B8-4DA8-9AD0-A8C489FFBD3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AEED02-7525-4E37-B8A5-1FACC5E65775}"/>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4" name="Footer Placeholder 3">
            <a:extLst>
              <a:ext uri="{FF2B5EF4-FFF2-40B4-BE49-F238E27FC236}">
                <a16:creationId xmlns:a16="http://schemas.microsoft.com/office/drawing/2014/main" id="{9C7773C6-77D1-4F89-91A7-4D5793F3B0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00596F-3C72-4C05-B07B-28E855DEA746}"/>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202964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0E4783-AE26-4383-BCC1-B088C23F735D}"/>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3" name="Footer Placeholder 2">
            <a:extLst>
              <a:ext uri="{FF2B5EF4-FFF2-40B4-BE49-F238E27FC236}">
                <a16:creationId xmlns:a16="http://schemas.microsoft.com/office/drawing/2014/main" id="{CF68B231-8B3F-4157-98D3-146C673B6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25D2A7-C1B3-411D-B290-AE5749A69FF9}"/>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193924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97A08-73E7-42DB-852D-6EB010978F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ED8110-0860-4E03-AE7B-500F47BDC5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3EC0F-5CAF-475F-A550-3DCA4C61D7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25D9AA-D3FA-45F2-B5D6-FA63AB908F8A}"/>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6" name="Footer Placeholder 5">
            <a:extLst>
              <a:ext uri="{FF2B5EF4-FFF2-40B4-BE49-F238E27FC236}">
                <a16:creationId xmlns:a16="http://schemas.microsoft.com/office/drawing/2014/main" id="{E7FD0A4F-BACD-4868-A640-41ECA55C7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07C1E6-484D-470A-85DA-D36FFBB6A857}"/>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382781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2916C-0DAC-40F2-90FC-25CF01B0E8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F45DC6-7DC2-44C5-9091-2344DC1889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5115C34-AFC0-4719-A049-3C888D4D56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D5534E-7067-48EF-9501-30BEE15A7707}"/>
              </a:ext>
            </a:extLst>
          </p:cNvPr>
          <p:cNvSpPr>
            <a:spLocks noGrp="1"/>
          </p:cNvSpPr>
          <p:nvPr>
            <p:ph type="dt" sz="half" idx="10"/>
          </p:nvPr>
        </p:nvSpPr>
        <p:spPr/>
        <p:txBody>
          <a:bodyPr/>
          <a:lstStyle/>
          <a:p>
            <a:fld id="{37C5033C-4781-40CE-AA56-88354D555E9B}" type="datetimeFigureOut">
              <a:rPr lang="en-US" smtClean="0"/>
              <a:t>5/26/2022</a:t>
            </a:fld>
            <a:endParaRPr lang="en-US"/>
          </a:p>
        </p:txBody>
      </p:sp>
      <p:sp>
        <p:nvSpPr>
          <p:cNvPr id="6" name="Footer Placeholder 5">
            <a:extLst>
              <a:ext uri="{FF2B5EF4-FFF2-40B4-BE49-F238E27FC236}">
                <a16:creationId xmlns:a16="http://schemas.microsoft.com/office/drawing/2014/main" id="{3148A134-656D-4144-8F31-D6BE383B2B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42A20-944F-452D-9C1B-796DC9100A7B}"/>
              </a:ext>
            </a:extLst>
          </p:cNvPr>
          <p:cNvSpPr>
            <a:spLocks noGrp="1"/>
          </p:cNvSpPr>
          <p:nvPr>
            <p:ph type="sldNum" sz="quarter" idx="12"/>
          </p:nvPr>
        </p:nvSpPr>
        <p:spPr/>
        <p:txBody>
          <a:bodyPr/>
          <a:lstStyle/>
          <a:p>
            <a:fld id="{63DF3F20-D362-4C5B-8DCD-A44F2BE81486}" type="slidenum">
              <a:rPr lang="en-US" smtClean="0"/>
              <a:t>‹#›</a:t>
            </a:fld>
            <a:endParaRPr lang="en-US"/>
          </a:p>
        </p:txBody>
      </p:sp>
    </p:spTree>
    <p:extLst>
      <p:ext uri="{BB962C8B-B14F-4D97-AF65-F5344CB8AC3E}">
        <p14:creationId xmlns:p14="http://schemas.microsoft.com/office/powerpoint/2010/main" val="835633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DE93C-A9AC-4EBA-92FF-5F08C8D6CF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CB2258-BD1C-4C30-8615-EE262FB54D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961DA-8955-4228-8339-7D9DFDBAFA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C5033C-4781-40CE-AA56-88354D555E9B}" type="datetimeFigureOut">
              <a:rPr lang="en-US" smtClean="0"/>
              <a:t>5/26/2022</a:t>
            </a:fld>
            <a:endParaRPr lang="en-US"/>
          </a:p>
        </p:txBody>
      </p:sp>
      <p:sp>
        <p:nvSpPr>
          <p:cNvPr id="5" name="Footer Placeholder 4">
            <a:extLst>
              <a:ext uri="{FF2B5EF4-FFF2-40B4-BE49-F238E27FC236}">
                <a16:creationId xmlns:a16="http://schemas.microsoft.com/office/drawing/2014/main" id="{10A7B433-0BF0-44AB-B4AE-AC34A01E1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E8528B-CA56-406E-B146-1E0B5991E3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DF3F20-D362-4C5B-8DCD-A44F2BE81486}" type="slidenum">
              <a:rPr lang="en-US" smtClean="0"/>
              <a:t>‹#›</a:t>
            </a:fld>
            <a:endParaRPr lang="en-US"/>
          </a:p>
        </p:txBody>
      </p:sp>
    </p:spTree>
    <p:extLst>
      <p:ext uri="{BB962C8B-B14F-4D97-AF65-F5344CB8AC3E}">
        <p14:creationId xmlns:p14="http://schemas.microsoft.com/office/powerpoint/2010/main" val="1841615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17" Type="http://schemas.openxmlformats.org/officeDocument/2006/relationships/image" Target="../media/image19.svg"/><Relationship Id="rId2" Type="http://schemas.openxmlformats.org/officeDocument/2006/relationships/notesSlide" Target="../notesSlides/notesSlide2.xml"/><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svg"/><Relationship Id="rId19" Type="http://schemas.openxmlformats.org/officeDocument/2006/relationships/image" Target="../media/image21.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16.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7.svg"/><Relationship Id="rId5" Type="http://schemas.openxmlformats.org/officeDocument/2006/relationships/image" Target="../media/image17.png"/><Relationship Id="rId10" Type="http://schemas.openxmlformats.org/officeDocument/2006/relationships/image" Target="../media/image26.png"/><Relationship Id="rId4" Type="http://schemas.openxmlformats.org/officeDocument/2006/relationships/image" Target="../media/image16.svg"/><Relationship Id="rId9" Type="http://schemas.openxmlformats.org/officeDocument/2006/relationships/image" Target="../media/image25.svg"/></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1.svg"/><Relationship Id="rId5" Type="http://schemas.openxmlformats.org/officeDocument/2006/relationships/image" Target="../media/image17.png"/><Relationship Id="rId10" Type="http://schemas.openxmlformats.org/officeDocument/2006/relationships/image" Target="../media/image30.png"/><Relationship Id="rId4" Type="http://schemas.openxmlformats.org/officeDocument/2006/relationships/image" Target="../media/image16.svg"/><Relationship Id="rId9" Type="http://schemas.openxmlformats.org/officeDocument/2006/relationships/image" Target="../media/image29.sv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9.svg"/><Relationship Id="rId5" Type="http://schemas.openxmlformats.org/officeDocument/2006/relationships/image" Target="../media/image15.png"/><Relationship Id="rId10" Type="http://schemas.openxmlformats.org/officeDocument/2006/relationships/image" Target="../media/image28.png"/><Relationship Id="rId4" Type="http://schemas.openxmlformats.org/officeDocument/2006/relationships/image" Target="../media/image12.svg"/><Relationship Id="rId9" Type="http://schemas.openxmlformats.org/officeDocument/2006/relationships/image" Target="../media/image19.svg"/></Relationships>
</file>

<file path=ppt/slides/_rels/slide27.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0.png"/><Relationship Id="rId12" Type="http://schemas.openxmlformats.org/officeDocument/2006/relationships/image" Target="../media/image39.svg"/><Relationship Id="rId2" Type="http://schemas.openxmlformats.org/officeDocument/2006/relationships/notesSlide" Target="../notesSlides/notesSlide6.xml"/><Relationship Id="rId16"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 Id="rId14" Type="http://schemas.openxmlformats.org/officeDocument/2006/relationships/image" Target="../media/image41.sv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7.jf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0.png"/><Relationship Id="rId12" Type="http://schemas.openxmlformats.org/officeDocument/2006/relationships/image" Target="../media/image39.svg"/><Relationship Id="rId2" Type="http://schemas.openxmlformats.org/officeDocument/2006/relationships/notesSlide" Target="../notesSlides/notesSlide9.xml"/><Relationship Id="rId16" Type="http://schemas.openxmlformats.org/officeDocument/2006/relationships/image" Target="../media/image43.svg"/><Relationship Id="rId1" Type="http://schemas.openxmlformats.org/officeDocument/2006/relationships/slideLayout" Target="../slideLayouts/slideLayout7.xml"/><Relationship Id="rId6" Type="http://schemas.openxmlformats.org/officeDocument/2006/relationships/image" Target="../media/image35.svg"/><Relationship Id="rId11" Type="http://schemas.openxmlformats.org/officeDocument/2006/relationships/image" Target="../media/image38.png"/><Relationship Id="rId5" Type="http://schemas.openxmlformats.org/officeDocument/2006/relationships/image" Target="../media/image34.png"/><Relationship Id="rId15" Type="http://schemas.openxmlformats.org/officeDocument/2006/relationships/image" Target="../media/image42.png"/><Relationship Id="rId10" Type="http://schemas.openxmlformats.org/officeDocument/2006/relationships/image" Target="../media/image37.svg"/><Relationship Id="rId4" Type="http://schemas.openxmlformats.org/officeDocument/2006/relationships/image" Target="../media/image33.svg"/><Relationship Id="rId9" Type="http://schemas.openxmlformats.org/officeDocument/2006/relationships/image" Target="../media/image36.png"/><Relationship Id="rId14" Type="http://schemas.openxmlformats.org/officeDocument/2006/relationships/image" Target="../media/image41.sv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chrome-extension://efaidnbmnnnibpcajpcglclefindmkaj/https:/legistarweb-production.s3.amazonaws.com/uploads/attachment/pdf/1348751/National_Community_Survey_Staff_Report_4.28.22__2_.pdf"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5.png"/><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2.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76.w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33000" contrast="32000"/>
                    </a14:imgEffect>
                  </a14:imgLayer>
                </a14:imgProps>
              </a:ext>
              <a:ext uri="{28A0092B-C50C-407E-A947-70E740481C1C}">
                <a14:useLocalDpi xmlns:a14="http://schemas.microsoft.com/office/drawing/2010/main"/>
              </a:ext>
            </a:extLst>
          </a:blip>
          <a:stretch>
            <a:fillRect/>
          </a:stretch>
        </p:blipFill>
        <p:spPr>
          <a:xfrm>
            <a:off x="0" y="-25400"/>
            <a:ext cx="12192000" cy="6883400"/>
          </a:xfrm>
          <a:prstGeom prst="rect">
            <a:avLst/>
          </a:prstGeom>
        </p:spPr>
      </p:pic>
      <p:cxnSp>
        <p:nvCxnSpPr>
          <p:cNvPr id="3" name="Straight Connector 2"/>
          <p:cNvCxnSpPr/>
          <p:nvPr/>
        </p:nvCxnSpPr>
        <p:spPr>
          <a:xfrm>
            <a:off x="2540000" y="6858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588047" y="2302079"/>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584201"/>
            <a:ext cx="12192000" cy="1077218"/>
          </a:xfrm>
          <a:prstGeom prst="rect">
            <a:avLst/>
          </a:prstGeom>
          <a:noFill/>
        </p:spPr>
        <p:txBody>
          <a:bodyPr wrap="square" rtlCol="0">
            <a:spAutoFit/>
          </a:bodyPr>
          <a:lstStyle/>
          <a:p>
            <a:pPr algn="ctr"/>
            <a:r>
              <a:rPr lang="en-US" sz="6400" b="1" dirty="0">
                <a:solidFill>
                  <a:schemeClr val="bg1"/>
                </a:solidFill>
                <a:latin typeface="Century Gothic"/>
                <a:cs typeface="Century Gothic"/>
              </a:rPr>
              <a:t>City Manager’s</a:t>
            </a:r>
          </a:p>
        </p:txBody>
      </p:sp>
      <p:sp>
        <p:nvSpPr>
          <p:cNvPr id="9" name="TextBox 8"/>
          <p:cNvSpPr txBox="1"/>
          <p:nvPr/>
        </p:nvSpPr>
        <p:spPr>
          <a:xfrm>
            <a:off x="0" y="1489280"/>
            <a:ext cx="12192000" cy="748988"/>
          </a:xfrm>
          <a:prstGeom prst="rect">
            <a:avLst/>
          </a:prstGeom>
          <a:noFill/>
        </p:spPr>
        <p:txBody>
          <a:bodyPr wrap="square" rtlCol="0">
            <a:spAutoFit/>
          </a:bodyPr>
          <a:lstStyle/>
          <a:p>
            <a:pPr algn="ctr"/>
            <a:r>
              <a:rPr lang="en-US" sz="4267" dirty="0">
                <a:solidFill>
                  <a:schemeClr val="bg1"/>
                </a:solidFill>
                <a:latin typeface="Helvetica Light"/>
                <a:cs typeface="Helvetica Light"/>
              </a:rPr>
              <a:t>FY23 Recommended Budget</a:t>
            </a:r>
          </a:p>
        </p:txBody>
      </p:sp>
      <p:pic>
        <p:nvPicPr>
          <p:cNvPr id="12" name="Picture 11"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Tree>
    <p:extLst>
      <p:ext uri="{BB962C8B-B14F-4D97-AF65-F5344CB8AC3E}">
        <p14:creationId xmlns:p14="http://schemas.microsoft.com/office/powerpoint/2010/main" val="1018422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A4312F3-EB6D-4E99-9343-A573576644A0}"/>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Budgeting for Outcomes</a:t>
            </a:r>
          </a:p>
        </p:txBody>
      </p:sp>
      <p:cxnSp>
        <p:nvCxnSpPr>
          <p:cNvPr id="23" name="Straight Connector 22">
            <a:extLst>
              <a:ext uri="{FF2B5EF4-FFF2-40B4-BE49-F238E27FC236}">
                <a16:creationId xmlns:a16="http://schemas.microsoft.com/office/drawing/2014/main" id="{DB3C721E-E7F9-4792-A369-BF8ABBA1C66A}"/>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0F5D84-CC52-471F-A425-374BB6E9945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9412FD8-0840-4467-89CE-91AEBD4BA4AE}"/>
              </a:ext>
            </a:extLst>
          </p:cNvPr>
          <p:cNvSpPr txBox="1"/>
          <p:nvPr/>
        </p:nvSpPr>
        <p:spPr>
          <a:xfrm>
            <a:off x="988498" y="1273551"/>
            <a:ext cx="10249773" cy="3643754"/>
          </a:xfrm>
          <a:prstGeom prst="rect">
            <a:avLst/>
          </a:prstGeom>
          <a:noFill/>
        </p:spPr>
        <p:txBody>
          <a:bodyPr wrap="square">
            <a:spAutoFit/>
          </a:bodyPr>
          <a:lstStyle/>
          <a:p>
            <a:pPr marL="800100" lvl="1" indent="-342900" eaLnBrk="0" hangingPunct="0">
              <a:lnSpc>
                <a:spcPct val="107000"/>
              </a:lnSpc>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Recognized as a public finance best practice by:</a:t>
            </a:r>
          </a:p>
          <a:p>
            <a:pPr marL="1371600" lvl="2" indent="-457200" eaLnBrk="0" hangingPunct="0">
              <a:lnSpc>
                <a:spcPct val="107000"/>
              </a:lnSpc>
              <a:spcBef>
                <a:spcPct val="20000"/>
              </a:spcBef>
              <a:buFont typeface="Wingdings" panose="05000000000000000000" pitchFamily="2" charset="2"/>
              <a:buChar char="§"/>
            </a:pPr>
            <a:r>
              <a:rPr lang="en-US" sz="2800" dirty="0">
                <a:solidFill>
                  <a:schemeClr val="accent5">
                    <a:lumMod val="50000"/>
                  </a:schemeClr>
                </a:solidFill>
                <a:latin typeface="Bahnschrift Light SemiCondensed" panose="020B0502040204020203" pitchFamily="34" charset="0"/>
              </a:rPr>
              <a:t>Government Finance Officers Association (GFOA) </a:t>
            </a:r>
          </a:p>
          <a:p>
            <a:pPr marL="1371600" lvl="2" indent="-457200" eaLnBrk="0" hangingPunct="0">
              <a:lnSpc>
                <a:spcPct val="107000"/>
              </a:lnSpc>
              <a:spcBef>
                <a:spcPct val="20000"/>
              </a:spcBef>
              <a:buFont typeface="Wingdings" panose="05000000000000000000" pitchFamily="2" charset="2"/>
              <a:buChar char="§"/>
            </a:pPr>
            <a:r>
              <a:rPr lang="en-US" sz="2800" dirty="0">
                <a:solidFill>
                  <a:schemeClr val="accent5">
                    <a:lumMod val="50000"/>
                  </a:schemeClr>
                </a:solidFill>
                <a:latin typeface="Bahnschrift Light SemiCondensed" panose="020B0502040204020203" pitchFamily="34" charset="0"/>
              </a:rPr>
              <a:t>International City Managers’ Association (ICMA)</a:t>
            </a:r>
          </a:p>
          <a:p>
            <a:pPr marL="1371600" lvl="2" indent="-457200" eaLnBrk="0" hangingPunct="0">
              <a:lnSpc>
                <a:spcPct val="107000"/>
              </a:lnSpc>
              <a:spcBef>
                <a:spcPct val="20000"/>
              </a:spcBef>
              <a:buFont typeface="Wingdings" panose="05000000000000000000" pitchFamily="2" charset="2"/>
              <a:buChar char="§"/>
            </a:pPr>
            <a:r>
              <a:rPr lang="en-US" sz="2800" dirty="0">
                <a:solidFill>
                  <a:schemeClr val="accent5">
                    <a:lumMod val="50000"/>
                  </a:schemeClr>
                </a:solidFill>
                <a:latin typeface="Bahnschrift Light SemiCondensed" panose="020B0502040204020203" pitchFamily="34" charset="0"/>
              </a:rPr>
              <a:t>Alliance for Innovation</a:t>
            </a:r>
          </a:p>
          <a:p>
            <a:pPr marL="800100" lvl="1" indent="-342900" eaLnBrk="0" hangingPunct="0">
              <a:lnSpc>
                <a:spcPct val="107000"/>
              </a:lnSpc>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BFO (or Priority Based Budgeting) practiced by over 250 organizations across North America</a:t>
            </a:r>
          </a:p>
          <a:p>
            <a:pPr marL="342900" indent="-342900">
              <a:lnSpc>
                <a:spcPct val="107000"/>
              </a:lnSpc>
              <a:buFont typeface="Symbol" panose="05050102010706020507" pitchFamily="18" charset="2"/>
              <a:buChar char=""/>
            </a:pPr>
            <a:endParaRPr lang="en-US" sz="2800" dirty="0">
              <a:solidFill>
                <a:schemeClr val="tx2"/>
              </a:solidFill>
              <a:latin typeface="+mj-lt"/>
              <a:cs typeface="Times New Roman" panose="02020603050405020304" pitchFamily="18" charset="0"/>
            </a:endParaRPr>
          </a:p>
        </p:txBody>
      </p:sp>
    </p:spTree>
    <p:extLst>
      <p:ext uri="{BB962C8B-B14F-4D97-AF65-F5344CB8AC3E}">
        <p14:creationId xmlns:p14="http://schemas.microsoft.com/office/powerpoint/2010/main" val="225475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A4312F3-EB6D-4E99-9343-A573576644A0}"/>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FY23 Budget Historical Context</a:t>
            </a:r>
          </a:p>
        </p:txBody>
      </p:sp>
      <p:cxnSp>
        <p:nvCxnSpPr>
          <p:cNvPr id="23" name="Straight Connector 22">
            <a:extLst>
              <a:ext uri="{FF2B5EF4-FFF2-40B4-BE49-F238E27FC236}">
                <a16:creationId xmlns:a16="http://schemas.microsoft.com/office/drawing/2014/main" id="{DB3C721E-E7F9-4792-A369-BF8ABBA1C66A}"/>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0F5D84-CC52-471F-A425-374BB6E9945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graphicFrame>
        <p:nvGraphicFramePr>
          <p:cNvPr id="3" name="Diagram 2">
            <a:extLst>
              <a:ext uri="{FF2B5EF4-FFF2-40B4-BE49-F238E27FC236}">
                <a16:creationId xmlns:a16="http://schemas.microsoft.com/office/drawing/2014/main" id="{4D503347-DAED-4C76-A246-AD3203255971}"/>
              </a:ext>
            </a:extLst>
          </p:cNvPr>
          <p:cNvGraphicFramePr/>
          <p:nvPr>
            <p:extLst>
              <p:ext uri="{D42A27DB-BD31-4B8C-83A1-F6EECF244321}">
                <p14:modId xmlns:p14="http://schemas.microsoft.com/office/powerpoint/2010/main" val="3683449655"/>
              </p:ext>
            </p:extLst>
          </p:nvPr>
        </p:nvGraphicFramePr>
        <p:xfrm>
          <a:off x="508000" y="914400"/>
          <a:ext cx="11176000" cy="5641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129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BFO Process</a:t>
            </a:r>
          </a:p>
        </p:txBody>
      </p:sp>
      <p:cxnSp>
        <p:nvCxnSpPr>
          <p:cNvPr id="38" name="Straight Connector 37"/>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B322B8A-4E37-465A-A463-D935AFBC6B11}"/>
              </a:ext>
            </a:extLst>
          </p:cNvPr>
          <p:cNvSpPr txBox="1"/>
          <p:nvPr/>
        </p:nvSpPr>
        <p:spPr>
          <a:xfrm>
            <a:off x="-3394" y="2164327"/>
            <a:ext cx="22129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Council Retreat</a:t>
            </a:r>
          </a:p>
        </p:txBody>
      </p:sp>
      <p:sp>
        <p:nvSpPr>
          <p:cNvPr id="14" name="TextBox 13">
            <a:extLst>
              <a:ext uri="{FF2B5EF4-FFF2-40B4-BE49-F238E27FC236}">
                <a16:creationId xmlns:a16="http://schemas.microsoft.com/office/drawing/2014/main" id="{43F76485-2B7B-4E90-8934-4E453C477A5B}"/>
              </a:ext>
            </a:extLst>
          </p:cNvPr>
          <p:cNvSpPr txBox="1"/>
          <p:nvPr/>
        </p:nvSpPr>
        <p:spPr>
          <a:xfrm>
            <a:off x="2274342" y="2084858"/>
            <a:ext cx="3953747" cy="338554"/>
          </a:xfrm>
          <a:prstGeom prst="rect">
            <a:avLst/>
          </a:prstGeom>
          <a:noFill/>
        </p:spPr>
        <p:txBody>
          <a:bodyPr wrap="square" rtlCol="0">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Results Team</a:t>
            </a:r>
          </a:p>
        </p:txBody>
      </p:sp>
      <p:sp>
        <p:nvSpPr>
          <p:cNvPr id="50" name="TextBox 49">
            <a:extLst>
              <a:ext uri="{FF2B5EF4-FFF2-40B4-BE49-F238E27FC236}">
                <a16:creationId xmlns:a16="http://schemas.microsoft.com/office/drawing/2014/main" id="{F431EB57-7743-4A20-B1A4-3FD3E9B4377E}"/>
              </a:ext>
            </a:extLst>
          </p:cNvPr>
          <p:cNvSpPr txBox="1"/>
          <p:nvPr/>
        </p:nvSpPr>
        <p:spPr>
          <a:xfrm>
            <a:off x="7446619" y="2425543"/>
            <a:ext cx="2803737"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Presented to Council at first meeting in May</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City Manager’s recommendation after reviewing recommendations from Results Team, CIP Committee, and Compensation Committee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Council has ability to enhance or decrease recommendation</a:t>
            </a:r>
          </a:p>
        </p:txBody>
      </p:sp>
      <p:cxnSp>
        <p:nvCxnSpPr>
          <p:cNvPr id="47" name="Straight Arrow Connector 46">
            <a:extLst>
              <a:ext uri="{FF2B5EF4-FFF2-40B4-BE49-F238E27FC236}">
                <a16:creationId xmlns:a16="http://schemas.microsoft.com/office/drawing/2014/main" id="{7282F28F-1EAD-4B46-B05B-230C4F3BF33E}"/>
              </a:ext>
            </a:extLst>
          </p:cNvPr>
          <p:cNvCxnSpPr>
            <a:cxnSpLocks/>
          </p:cNvCxnSpPr>
          <p:nvPr/>
        </p:nvCxnSpPr>
        <p:spPr>
          <a:xfrm>
            <a:off x="1136644" y="3110991"/>
            <a:ext cx="544930" cy="138359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789FE3B-842D-468F-A91C-03FCBFD54005}"/>
              </a:ext>
            </a:extLst>
          </p:cNvPr>
          <p:cNvSpPr txBox="1"/>
          <p:nvPr/>
        </p:nvSpPr>
        <p:spPr>
          <a:xfrm>
            <a:off x="1016001" y="5603042"/>
            <a:ext cx="2404876"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Dept Budget Requests</a:t>
            </a:r>
          </a:p>
        </p:txBody>
      </p:sp>
      <p:cxnSp>
        <p:nvCxnSpPr>
          <p:cNvPr id="54" name="Straight Arrow Connector 53">
            <a:extLst>
              <a:ext uri="{FF2B5EF4-FFF2-40B4-BE49-F238E27FC236}">
                <a16:creationId xmlns:a16="http://schemas.microsoft.com/office/drawing/2014/main" id="{55E4E756-8821-43E6-BF83-785F160F7A6C}"/>
              </a:ext>
            </a:extLst>
          </p:cNvPr>
          <p:cNvCxnSpPr>
            <a:cxnSpLocks/>
          </p:cNvCxnSpPr>
          <p:nvPr/>
        </p:nvCxnSpPr>
        <p:spPr>
          <a:xfrm flipV="1">
            <a:off x="3070158" y="3730295"/>
            <a:ext cx="512706" cy="95917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9" name="TextBox 58">
            <a:extLst>
              <a:ext uri="{FF2B5EF4-FFF2-40B4-BE49-F238E27FC236}">
                <a16:creationId xmlns:a16="http://schemas.microsoft.com/office/drawing/2014/main" id="{5C901C74-4397-4591-85FB-5D0F913FDBC5}"/>
              </a:ext>
            </a:extLst>
          </p:cNvPr>
          <p:cNvSpPr txBox="1"/>
          <p:nvPr/>
        </p:nvSpPr>
        <p:spPr>
          <a:xfrm>
            <a:off x="7200217" y="1834139"/>
            <a:ext cx="2951714"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City Manager’s Recommended Budget</a:t>
            </a:r>
          </a:p>
        </p:txBody>
      </p:sp>
      <p:cxnSp>
        <p:nvCxnSpPr>
          <p:cNvPr id="61" name="Straight Arrow Connector 60">
            <a:extLst>
              <a:ext uri="{FF2B5EF4-FFF2-40B4-BE49-F238E27FC236}">
                <a16:creationId xmlns:a16="http://schemas.microsoft.com/office/drawing/2014/main" id="{8C46BB48-8459-4D88-872C-DE2CE7510E5A}"/>
              </a:ext>
            </a:extLst>
          </p:cNvPr>
          <p:cNvCxnSpPr>
            <a:cxnSpLocks/>
          </p:cNvCxnSpPr>
          <p:nvPr/>
        </p:nvCxnSpPr>
        <p:spPr>
          <a:xfrm flipV="1">
            <a:off x="6782296" y="3179513"/>
            <a:ext cx="574679" cy="65911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4DAB3ABB-DE0B-48F7-B290-41391AA9A2B4}"/>
              </a:ext>
            </a:extLst>
          </p:cNvPr>
          <p:cNvSpPr txBox="1"/>
          <p:nvPr/>
        </p:nvSpPr>
        <p:spPr>
          <a:xfrm>
            <a:off x="75971" y="2497992"/>
            <a:ext cx="2551388" cy="461665"/>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Council defines critical priorities, goals, and outcomes</a:t>
            </a:r>
          </a:p>
        </p:txBody>
      </p:sp>
      <p:sp>
        <p:nvSpPr>
          <p:cNvPr id="71" name="TextBox 70">
            <a:extLst>
              <a:ext uri="{FF2B5EF4-FFF2-40B4-BE49-F238E27FC236}">
                <a16:creationId xmlns:a16="http://schemas.microsoft.com/office/drawing/2014/main" id="{EDDF2734-2176-4D2F-8AC3-79251510420D}"/>
              </a:ext>
            </a:extLst>
          </p:cNvPr>
          <p:cNvSpPr txBox="1"/>
          <p:nvPr/>
        </p:nvSpPr>
        <p:spPr>
          <a:xfrm>
            <a:off x="943911" y="5952655"/>
            <a:ext cx="2852938" cy="646331"/>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Staff develops budget requests around Council community priorities, themes, essential services, etc.</a:t>
            </a:r>
          </a:p>
        </p:txBody>
      </p:sp>
      <p:sp>
        <p:nvSpPr>
          <p:cNvPr id="72" name="TextBox 71">
            <a:extLst>
              <a:ext uri="{FF2B5EF4-FFF2-40B4-BE49-F238E27FC236}">
                <a16:creationId xmlns:a16="http://schemas.microsoft.com/office/drawing/2014/main" id="{F13CB890-01F5-4394-BB95-BD5D51AF4CF0}"/>
              </a:ext>
            </a:extLst>
          </p:cNvPr>
          <p:cNvSpPr txBox="1"/>
          <p:nvPr/>
        </p:nvSpPr>
        <p:spPr>
          <a:xfrm>
            <a:off x="9540596" y="4525983"/>
            <a:ext cx="2005822"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Council Final Adopted Budget</a:t>
            </a:r>
          </a:p>
        </p:txBody>
      </p:sp>
      <p:sp>
        <p:nvSpPr>
          <p:cNvPr id="73" name="TextBox 72">
            <a:extLst>
              <a:ext uri="{FF2B5EF4-FFF2-40B4-BE49-F238E27FC236}">
                <a16:creationId xmlns:a16="http://schemas.microsoft.com/office/drawing/2014/main" id="{5E839F75-12B8-4A1A-9267-85B4E3FB4B52}"/>
              </a:ext>
            </a:extLst>
          </p:cNvPr>
          <p:cNvSpPr txBox="1"/>
          <p:nvPr/>
        </p:nvSpPr>
        <p:spPr>
          <a:xfrm>
            <a:off x="9143633" y="5157664"/>
            <a:ext cx="2730801"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Council adopts final budget prior to July 1</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Council may adjust budget as it sees fit</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Council adopts budget that reflects community priorities and outcomes</a:t>
            </a:r>
          </a:p>
        </p:txBody>
      </p:sp>
      <p:cxnSp>
        <p:nvCxnSpPr>
          <p:cNvPr id="74" name="Straight Arrow Connector 73">
            <a:extLst>
              <a:ext uri="{FF2B5EF4-FFF2-40B4-BE49-F238E27FC236}">
                <a16:creationId xmlns:a16="http://schemas.microsoft.com/office/drawing/2014/main" id="{154B6DE5-751C-439E-B067-1FE0B70F2A9F}"/>
              </a:ext>
            </a:extLst>
          </p:cNvPr>
          <p:cNvCxnSpPr>
            <a:cxnSpLocks/>
          </p:cNvCxnSpPr>
          <p:nvPr/>
        </p:nvCxnSpPr>
        <p:spPr>
          <a:xfrm>
            <a:off x="10160118" y="2973611"/>
            <a:ext cx="383389" cy="59863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F6FDC347-55BC-4F2F-866D-5C905A914FEE}"/>
              </a:ext>
            </a:extLst>
          </p:cNvPr>
          <p:cNvSpPr txBox="1"/>
          <p:nvPr/>
        </p:nvSpPr>
        <p:spPr>
          <a:xfrm>
            <a:off x="2847966" y="2425543"/>
            <a:ext cx="2970883" cy="1200329"/>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Results Team reviews requests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Recommendations based on voting of team members who take into account manager’s rationale, justified need, availability of resources, and influence of BFO scoring and Council priorities</a:t>
            </a:r>
          </a:p>
        </p:txBody>
      </p:sp>
      <p:sp>
        <p:nvSpPr>
          <p:cNvPr id="42" name="TextBox 41">
            <a:extLst>
              <a:ext uri="{FF2B5EF4-FFF2-40B4-BE49-F238E27FC236}">
                <a16:creationId xmlns:a16="http://schemas.microsoft.com/office/drawing/2014/main" id="{0F939165-11F0-4841-8E97-32C63DEE77E6}"/>
              </a:ext>
            </a:extLst>
          </p:cNvPr>
          <p:cNvSpPr txBox="1"/>
          <p:nvPr/>
        </p:nvSpPr>
        <p:spPr>
          <a:xfrm>
            <a:off x="5351271" y="5128905"/>
            <a:ext cx="27771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Executive</a:t>
            </a:r>
          </a:p>
        </p:txBody>
      </p:sp>
      <p:sp>
        <p:nvSpPr>
          <p:cNvPr id="43" name="TextBox 42">
            <a:extLst>
              <a:ext uri="{FF2B5EF4-FFF2-40B4-BE49-F238E27FC236}">
                <a16:creationId xmlns:a16="http://schemas.microsoft.com/office/drawing/2014/main" id="{99A4F358-6C62-4967-97E7-D2CD4CC841BB}"/>
              </a:ext>
            </a:extLst>
          </p:cNvPr>
          <p:cNvSpPr txBox="1"/>
          <p:nvPr/>
        </p:nvSpPr>
        <p:spPr>
          <a:xfrm>
            <a:off x="5448062" y="5467459"/>
            <a:ext cx="2668467"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Results Team recommendation is presented to Executive</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Executive makes decisions on what will be recommended, taking RT recommendation into account</a:t>
            </a:r>
          </a:p>
        </p:txBody>
      </p:sp>
      <p:cxnSp>
        <p:nvCxnSpPr>
          <p:cNvPr id="44" name="Straight Arrow Connector 43">
            <a:extLst>
              <a:ext uri="{FF2B5EF4-FFF2-40B4-BE49-F238E27FC236}">
                <a16:creationId xmlns:a16="http://schemas.microsoft.com/office/drawing/2014/main" id="{1516E3F1-12AA-4E1D-A3DD-B246469AB935}"/>
              </a:ext>
            </a:extLst>
          </p:cNvPr>
          <p:cNvCxnSpPr>
            <a:cxnSpLocks/>
          </p:cNvCxnSpPr>
          <p:nvPr/>
        </p:nvCxnSpPr>
        <p:spPr>
          <a:xfrm>
            <a:off x="5723862" y="3132097"/>
            <a:ext cx="493065" cy="7733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41" name="Graphic 40" descr="Customer review with solid fill">
            <a:extLst>
              <a:ext uri="{FF2B5EF4-FFF2-40B4-BE49-F238E27FC236}">
                <a16:creationId xmlns:a16="http://schemas.microsoft.com/office/drawing/2014/main" id="{B352F06A-01A9-44F1-92DB-9E42386451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8050" y="1254364"/>
            <a:ext cx="914400" cy="914400"/>
          </a:xfrm>
          <a:prstGeom prst="rect">
            <a:avLst/>
          </a:prstGeom>
        </p:spPr>
      </p:pic>
      <p:pic>
        <p:nvPicPr>
          <p:cNvPr id="45" name="Graphic 44" descr="Bus with solid fill">
            <a:extLst>
              <a:ext uri="{FF2B5EF4-FFF2-40B4-BE49-F238E27FC236}">
                <a16:creationId xmlns:a16="http://schemas.microsoft.com/office/drawing/2014/main" id="{7AD28035-562A-44F6-A7E9-7496879A91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98706" y="5095414"/>
            <a:ext cx="507535" cy="507535"/>
          </a:xfrm>
          <a:prstGeom prst="rect">
            <a:avLst/>
          </a:prstGeom>
        </p:spPr>
      </p:pic>
      <p:pic>
        <p:nvPicPr>
          <p:cNvPr id="48" name="Graphic 47" descr="Architecture with solid fill">
            <a:extLst>
              <a:ext uri="{FF2B5EF4-FFF2-40B4-BE49-F238E27FC236}">
                <a16:creationId xmlns:a16="http://schemas.microsoft.com/office/drawing/2014/main" id="{9B69C1D0-B63C-4329-8684-B45E4FF9F0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111175" y="4388175"/>
            <a:ext cx="717305" cy="717305"/>
          </a:xfrm>
          <a:prstGeom prst="rect">
            <a:avLst/>
          </a:prstGeom>
        </p:spPr>
      </p:pic>
      <p:pic>
        <p:nvPicPr>
          <p:cNvPr id="49" name="Graphic 48" descr="Police male with solid fill">
            <a:extLst>
              <a:ext uri="{FF2B5EF4-FFF2-40B4-BE49-F238E27FC236}">
                <a16:creationId xmlns:a16="http://schemas.microsoft.com/office/drawing/2014/main" id="{1A938341-D999-4BF6-9433-7EAF6F13B94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33297" y="4937742"/>
            <a:ext cx="590289" cy="590289"/>
          </a:xfrm>
          <a:prstGeom prst="rect">
            <a:avLst/>
          </a:prstGeom>
        </p:spPr>
      </p:pic>
      <p:pic>
        <p:nvPicPr>
          <p:cNvPr id="19" name="Graphic 18" descr="Judge female with solid fill">
            <a:extLst>
              <a:ext uri="{FF2B5EF4-FFF2-40B4-BE49-F238E27FC236}">
                <a16:creationId xmlns:a16="http://schemas.microsoft.com/office/drawing/2014/main" id="{9BB8B713-3C51-4822-98E7-13429B61FB4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78051" y="4087835"/>
            <a:ext cx="914400" cy="914400"/>
          </a:xfrm>
          <a:prstGeom prst="rect">
            <a:avLst/>
          </a:prstGeom>
        </p:spPr>
      </p:pic>
      <p:pic>
        <p:nvPicPr>
          <p:cNvPr id="21" name="Graphic 20" descr="Judge male with solid fill">
            <a:extLst>
              <a:ext uri="{FF2B5EF4-FFF2-40B4-BE49-F238E27FC236}">
                <a16:creationId xmlns:a16="http://schemas.microsoft.com/office/drawing/2014/main" id="{8F21EE09-F581-4B65-8D49-FC88DDC289B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867896" y="4059983"/>
            <a:ext cx="914400" cy="914400"/>
          </a:xfrm>
          <a:prstGeom prst="rect">
            <a:avLst/>
          </a:prstGeom>
        </p:spPr>
      </p:pic>
      <p:pic>
        <p:nvPicPr>
          <p:cNvPr id="62" name="Picture 13" descr="http://cdn2.business2community.com/wp-content/uploads/2012/10/collaboration-puzzle-pieces.png">
            <a:extLst>
              <a:ext uri="{FF2B5EF4-FFF2-40B4-BE49-F238E27FC236}">
                <a16:creationId xmlns:a16="http://schemas.microsoft.com/office/drawing/2014/main" id="{B6D95837-7100-4990-93A6-5B9AD74D700D}"/>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72004" y="1021749"/>
            <a:ext cx="1215698" cy="1142999"/>
          </a:xfrm>
          <a:prstGeom prst="rect">
            <a:avLst/>
          </a:prstGeom>
          <a:noFill/>
          <a:extLst>
            <a:ext uri="{909E8E84-426E-40DD-AFC4-6F175D3DCCD1}">
              <a14:hiddenFill xmlns:a14="http://schemas.microsoft.com/office/drawing/2010/main">
                <a:solidFill>
                  <a:srgbClr val="FFFFFF"/>
                </a:solidFill>
              </a14:hiddenFill>
            </a:ext>
          </a:extLst>
        </p:spPr>
      </p:pic>
      <p:pic>
        <p:nvPicPr>
          <p:cNvPr id="63" name="Graphic 62" descr="Money with solid fill">
            <a:extLst>
              <a:ext uri="{FF2B5EF4-FFF2-40B4-BE49-F238E27FC236}">
                <a16:creationId xmlns:a16="http://schemas.microsoft.com/office/drawing/2014/main" id="{EE20ED75-5949-4EDD-9C13-2EB33584CE70}"/>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206211" y="1021749"/>
            <a:ext cx="914400" cy="914400"/>
          </a:xfrm>
          <a:prstGeom prst="rect">
            <a:avLst/>
          </a:prstGeom>
        </p:spPr>
      </p:pic>
      <p:pic>
        <p:nvPicPr>
          <p:cNvPr id="26" name="Graphic 25" descr="Handshake with solid fill">
            <a:extLst>
              <a:ext uri="{FF2B5EF4-FFF2-40B4-BE49-F238E27FC236}">
                <a16:creationId xmlns:a16="http://schemas.microsoft.com/office/drawing/2014/main" id="{5B8BCB7A-76B9-494C-AF06-53C05D214D1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051834" y="3712484"/>
            <a:ext cx="914400" cy="914400"/>
          </a:xfrm>
          <a:prstGeom prst="rect">
            <a:avLst/>
          </a:prstGeom>
        </p:spPr>
      </p:pic>
    </p:spTree>
    <p:extLst>
      <p:ext uri="{BB962C8B-B14F-4D97-AF65-F5344CB8AC3E}">
        <p14:creationId xmlns:p14="http://schemas.microsoft.com/office/powerpoint/2010/main" val="2151999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097489C-672E-4D2E-8833-3F1E3ABD241C}"/>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altLang="en-US" sz="3600" b="1" kern="1200" dirty="0">
                <a:solidFill>
                  <a:srgbClr val="FFFFFF"/>
                </a:solidFill>
                <a:latin typeface="+mj-lt"/>
                <a:ea typeface="+mj-ea"/>
                <a:cs typeface="+mj-cs"/>
              </a:rPr>
              <a:t>Criteria &amp; Weighting</a:t>
            </a:r>
          </a:p>
        </p:txBody>
      </p:sp>
      <p:cxnSp>
        <p:nvCxnSpPr>
          <p:cNvPr id="9" name="Straight Connector 8">
            <a:extLst>
              <a:ext uri="{FF2B5EF4-FFF2-40B4-BE49-F238E27FC236}">
                <a16:creationId xmlns:a16="http://schemas.microsoft.com/office/drawing/2014/main" id="{F217EABF-4DED-4224-AB8B-8ED868B12BF1}"/>
              </a:ext>
            </a:extLst>
          </p:cNvPr>
          <p:cNvCxnSpPr/>
          <p:nvPr/>
        </p:nvCxnSpPr>
        <p:spPr>
          <a:xfrm>
            <a:off x="508000" y="693539"/>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413ECA5-0397-48A1-BE33-7C66E4F3B61D}"/>
              </a:ext>
            </a:extLst>
          </p:cNvPr>
          <p:cNvCxnSpPr/>
          <p:nvPr/>
        </p:nvCxnSpPr>
        <p:spPr>
          <a:xfrm>
            <a:off x="10261600" y="6971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le 11">
            <a:extLst>
              <a:ext uri="{FF2B5EF4-FFF2-40B4-BE49-F238E27FC236}">
                <a16:creationId xmlns:a16="http://schemas.microsoft.com/office/drawing/2014/main" id="{FE414DD8-F353-48A2-B776-B7AC8550EEBF}"/>
              </a:ext>
            </a:extLst>
          </p:cNvPr>
          <p:cNvGraphicFramePr>
            <a:graphicFrameLocks noGrp="1"/>
          </p:cNvGraphicFramePr>
          <p:nvPr>
            <p:extLst>
              <p:ext uri="{D42A27DB-BD31-4B8C-83A1-F6EECF244321}">
                <p14:modId xmlns:p14="http://schemas.microsoft.com/office/powerpoint/2010/main" val="4201013803"/>
              </p:ext>
            </p:extLst>
          </p:nvPr>
        </p:nvGraphicFramePr>
        <p:xfrm>
          <a:off x="4782079" y="1428514"/>
          <a:ext cx="6780701" cy="3764808"/>
        </p:xfrm>
        <a:graphic>
          <a:graphicData uri="http://schemas.openxmlformats.org/drawingml/2006/table">
            <a:tbl>
              <a:tblPr firstRow="1" bandRow="1"/>
              <a:tblGrid>
                <a:gridCol w="5494693">
                  <a:extLst>
                    <a:ext uri="{9D8B030D-6E8A-4147-A177-3AD203B41FA5}">
                      <a16:colId xmlns:a16="http://schemas.microsoft.com/office/drawing/2014/main" val="1878519952"/>
                    </a:ext>
                  </a:extLst>
                </a:gridCol>
                <a:gridCol w="1286008">
                  <a:extLst>
                    <a:ext uri="{9D8B030D-6E8A-4147-A177-3AD203B41FA5}">
                      <a16:colId xmlns:a16="http://schemas.microsoft.com/office/drawing/2014/main" val="3370935351"/>
                    </a:ext>
                  </a:extLst>
                </a:gridCol>
              </a:tblGrid>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Council Priorities/Themes/Core Services</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2.00</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032849422"/>
                  </a:ext>
                </a:extLst>
              </a:tr>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Portion of Community Served by Program</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1.00</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819959205"/>
                  </a:ext>
                </a:extLst>
              </a:tr>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Reliance on City to Provide Program</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1.00</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860493524"/>
                  </a:ext>
                </a:extLst>
              </a:tr>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Change in Demand for the Program</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1.00</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914630472"/>
                  </a:ext>
                </a:extLst>
              </a:tr>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Mandated to Provide Program</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1.00</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393653049"/>
                  </a:ext>
                </a:extLst>
              </a:tr>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Effectiveness of Proposal</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0.75</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443389836"/>
                  </a:ext>
                </a:extLst>
              </a:tr>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Cost Recovery of Program</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0.50</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3558730479"/>
                  </a:ext>
                </a:extLst>
              </a:tr>
              <a:tr h="470601">
                <a:tc>
                  <a:txBody>
                    <a:bodyPr/>
                    <a:lstStyle/>
                    <a:p>
                      <a:pPr algn="l" rtl="0" fontAlgn="ctr">
                        <a:buClr>
                          <a:srgbClr val="000000"/>
                        </a:buClr>
                        <a:buSzPts val="1300"/>
                        <a:buFont typeface="Bahnschrift Light SemiCondensed" panose="020B0502040204020203" pitchFamily="34" charset="0"/>
                        <a:buNone/>
                      </a:pPr>
                      <a:r>
                        <a:rPr lang="en-US" sz="2600" b="0" i="0" u="none" strike="noStrike" dirty="0">
                          <a:solidFill>
                            <a:srgbClr val="000000"/>
                          </a:solidFill>
                          <a:effectLst/>
                          <a:latin typeface="Bahnschrift Light SemiCondensed" panose="020B0502040204020203" pitchFamily="34" charset="0"/>
                        </a:rPr>
                        <a:t>Cost Savings/Innovation /Collaboration</a:t>
                      </a:r>
                    </a:p>
                  </a:txBody>
                  <a:tcPr marL="9361" marR="9361" marT="9361" marB="0" anchor="ctr">
                    <a:lnL w="6350" cap="flat" cmpd="sng" algn="ctr">
                      <a:solidFill>
                        <a:srgbClr val="8EA9DB"/>
                      </a:solidFill>
                      <a:prstDash val="solid"/>
                      <a:round/>
                      <a:headEnd type="none" w="med" len="med"/>
                      <a:tailEnd type="none" w="med" len="med"/>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ctr" fontAlgn="b"/>
                      <a:r>
                        <a:rPr lang="en-US" sz="2200" b="0" i="0" u="none" strike="noStrike" dirty="0">
                          <a:solidFill>
                            <a:srgbClr val="000000"/>
                          </a:solidFill>
                          <a:effectLst/>
                          <a:latin typeface="Bahnschrift Light SemiCondensed" panose="020B0502040204020203" pitchFamily="34" charset="0"/>
                        </a:rPr>
                        <a:t>0.25</a:t>
                      </a:r>
                    </a:p>
                  </a:txBody>
                  <a:tcPr marL="9361" marR="9361" marT="9361" marB="0" anchor="b">
                    <a:lnL>
                      <a:noFill/>
                    </a:lnL>
                    <a:lnR w="6350" cap="flat" cmpd="sng" algn="ctr">
                      <a:solidFill>
                        <a:srgbClr val="8EA9DB"/>
                      </a:solidFill>
                      <a:prstDash val="solid"/>
                      <a:round/>
                      <a:headEnd type="none" w="med" len="med"/>
                      <a:tailEnd type="none" w="med" len="med"/>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617074343"/>
                  </a:ext>
                </a:extLst>
              </a:tr>
            </a:tbl>
          </a:graphicData>
        </a:graphic>
      </p:graphicFrame>
      <p:sp>
        <p:nvSpPr>
          <p:cNvPr id="14" name="TextBox 13">
            <a:extLst>
              <a:ext uri="{FF2B5EF4-FFF2-40B4-BE49-F238E27FC236}">
                <a16:creationId xmlns:a16="http://schemas.microsoft.com/office/drawing/2014/main" id="{6F3364D8-5DFC-4481-8E06-9525D6866DE2}"/>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BFO Program Scoring</a:t>
            </a:r>
          </a:p>
        </p:txBody>
      </p:sp>
    </p:spTree>
    <p:extLst>
      <p:ext uri="{BB962C8B-B14F-4D97-AF65-F5344CB8AC3E}">
        <p14:creationId xmlns:p14="http://schemas.microsoft.com/office/powerpoint/2010/main" val="66869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B8C07-DE01-45E9-9EFA-2BC063D1DB81}"/>
              </a:ext>
            </a:extLst>
          </p:cNvPr>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Program Scoring by Theme</a:t>
            </a:r>
          </a:p>
        </p:txBody>
      </p:sp>
      <p:cxnSp>
        <p:nvCxnSpPr>
          <p:cNvPr id="6" name="Straight Connector 5">
            <a:extLst>
              <a:ext uri="{FF2B5EF4-FFF2-40B4-BE49-F238E27FC236}">
                <a16:creationId xmlns:a16="http://schemas.microsoft.com/office/drawing/2014/main" id="{1350382F-8C2B-48FF-89CF-AF3617D6E512}"/>
              </a:ext>
            </a:extLst>
          </p:cNvPr>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424D02-18E6-4926-9375-A9A8A61E7F4E}"/>
              </a:ext>
            </a:extLst>
          </p:cNvPr>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175D85B3-72FA-4F9D-ABA2-D8360250F179}"/>
              </a:ext>
            </a:extLst>
          </p:cNvPr>
          <p:cNvPicPr>
            <a:picLocks noChangeAspect="1"/>
          </p:cNvPicPr>
          <p:nvPr/>
        </p:nvPicPr>
        <p:blipFill>
          <a:blip r:embed="rId2"/>
          <a:stretch>
            <a:fillRect/>
          </a:stretch>
        </p:blipFill>
        <p:spPr>
          <a:xfrm>
            <a:off x="1778790" y="1227103"/>
            <a:ext cx="8634413" cy="4729163"/>
          </a:xfrm>
          <a:prstGeom prst="rect">
            <a:avLst/>
          </a:prstGeom>
        </p:spPr>
      </p:pic>
    </p:spTree>
    <p:extLst>
      <p:ext uri="{BB962C8B-B14F-4D97-AF65-F5344CB8AC3E}">
        <p14:creationId xmlns:p14="http://schemas.microsoft.com/office/powerpoint/2010/main" val="3438562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04EA35B-EEDA-4E28-9B46-E734392A402D}"/>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Council/Staff Roles</a:t>
            </a:r>
          </a:p>
        </p:txBody>
      </p:sp>
      <p:cxnSp>
        <p:nvCxnSpPr>
          <p:cNvPr id="5" name="Straight Connector 4">
            <a:extLst>
              <a:ext uri="{FF2B5EF4-FFF2-40B4-BE49-F238E27FC236}">
                <a16:creationId xmlns:a16="http://schemas.microsoft.com/office/drawing/2014/main" id="{D85C091B-6DAE-499E-885F-77C940EF3820}"/>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DD9FA94-1FB8-4C95-A899-72481083FDE7}"/>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B0366FE2-7375-4514-95DA-E5E265D67C12}"/>
              </a:ext>
            </a:extLst>
          </p:cNvPr>
          <p:cNvGraphicFramePr/>
          <p:nvPr>
            <p:extLst>
              <p:ext uri="{D42A27DB-BD31-4B8C-83A1-F6EECF244321}">
                <p14:modId xmlns:p14="http://schemas.microsoft.com/office/powerpoint/2010/main" val="1529652143"/>
              </p:ext>
            </p:extLst>
          </p:nvPr>
        </p:nvGraphicFramePr>
        <p:xfrm>
          <a:off x="508001" y="1273550"/>
          <a:ext cx="11176000" cy="52463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583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89C85-14FC-400F-8F05-0B982D1FE82B}"/>
              </a:ext>
            </a:extLst>
          </p:cNvPr>
          <p:cNvSpPr txBox="1"/>
          <p:nvPr/>
        </p:nvSpPr>
        <p:spPr>
          <a:xfrm>
            <a:off x="472930" y="1212198"/>
            <a:ext cx="10941340" cy="5004447"/>
          </a:xfrm>
          <a:prstGeom prst="rect">
            <a:avLst/>
          </a:prstGeom>
          <a:noFill/>
        </p:spPr>
        <p:txBody>
          <a:bodyPr wrap="square">
            <a:spAutoFit/>
          </a:bodyPr>
          <a:lstStyle/>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Defines community priorities &amp; goals</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Reviews and amends appropriations based on community priorities &amp; goals</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Decides on the level of public engagement</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Has transparent access to listing of all programs offered along with associated costs and FTEs</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Educates themselves on the variety and diversity of programs offered</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Focus on POLICY &amp; OUTCOMES rather than OPERATIONS</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Ensures allocated resources are based on priorities of the community</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Makes decisions that can easily be communicated to the community</a:t>
            </a:r>
          </a:p>
        </p:txBody>
      </p:sp>
      <p:sp>
        <p:nvSpPr>
          <p:cNvPr id="4" name="TextBox 3">
            <a:extLst>
              <a:ext uri="{FF2B5EF4-FFF2-40B4-BE49-F238E27FC236}">
                <a16:creationId xmlns:a16="http://schemas.microsoft.com/office/drawing/2014/main" id="{0284EA77-CCED-443F-8501-C412FFBD9829}"/>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Council’s Role</a:t>
            </a:r>
          </a:p>
        </p:txBody>
      </p:sp>
      <p:cxnSp>
        <p:nvCxnSpPr>
          <p:cNvPr id="5" name="Straight Connector 4">
            <a:extLst>
              <a:ext uri="{FF2B5EF4-FFF2-40B4-BE49-F238E27FC236}">
                <a16:creationId xmlns:a16="http://schemas.microsoft.com/office/drawing/2014/main" id="{FF55D2FD-EFB2-42F8-8EA2-740495F04902}"/>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125786E-1F31-4964-B1D1-E84706A2958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255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89C85-14FC-400F-8F05-0B982D1FE82B}"/>
              </a:ext>
            </a:extLst>
          </p:cNvPr>
          <p:cNvSpPr txBox="1"/>
          <p:nvPr/>
        </p:nvSpPr>
        <p:spPr>
          <a:xfrm>
            <a:off x="472930" y="1212198"/>
            <a:ext cx="10941340" cy="3367076"/>
          </a:xfrm>
          <a:prstGeom prst="rect">
            <a:avLst/>
          </a:prstGeom>
          <a:noFill/>
        </p:spPr>
        <p:txBody>
          <a:bodyPr wrap="square">
            <a:spAutoFit/>
          </a:bodyPr>
          <a:lstStyle/>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Normally defined and evaluated during the Council’s Retreat</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Derived from community input: visioning, community meetings, informal conversations, etc.</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Designated areas within the City that need additional investment to combat specific problems</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Considered long-term issues that will take several years to achieve results</a:t>
            </a:r>
          </a:p>
        </p:txBody>
      </p:sp>
      <p:sp>
        <p:nvSpPr>
          <p:cNvPr id="4" name="TextBox 3">
            <a:extLst>
              <a:ext uri="{FF2B5EF4-FFF2-40B4-BE49-F238E27FC236}">
                <a16:creationId xmlns:a16="http://schemas.microsoft.com/office/drawing/2014/main" id="{0284EA77-CCED-443F-8501-C412FFBD9829}"/>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Defining Priorities</a:t>
            </a:r>
          </a:p>
        </p:txBody>
      </p:sp>
      <p:cxnSp>
        <p:nvCxnSpPr>
          <p:cNvPr id="5" name="Straight Connector 4">
            <a:extLst>
              <a:ext uri="{FF2B5EF4-FFF2-40B4-BE49-F238E27FC236}">
                <a16:creationId xmlns:a16="http://schemas.microsoft.com/office/drawing/2014/main" id="{FF55D2FD-EFB2-42F8-8EA2-740495F04902}"/>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125786E-1F31-4964-B1D1-E84706A2958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409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13A10BB-1947-4E69-B68D-B98337BBACC6}"/>
              </a:ext>
            </a:extLst>
          </p:cNvPr>
          <p:cNvGraphicFramePr/>
          <p:nvPr>
            <p:extLst>
              <p:ext uri="{D42A27DB-BD31-4B8C-83A1-F6EECF244321}">
                <p14:modId xmlns:p14="http://schemas.microsoft.com/office/powerpoint/2010/main" val="1432891991"/>
              </p:ext>
            </p:extLst>
          </p:nvPr>
        </p:nvGraphicFramePr>
        <p:xfrm>
          <a:off x="1356644" y="1095423"/>
          <a:ext cx="9344879" cy="559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E3A4EDC-4C63-45CD-BDC0-0CEBD98113A9}"/>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Defining Priorities</a:t>
            </a:r>
          </a:p>
        </p:txBody>
      </p:sp>
      <p:cxnSp>
        <p:nvCxnSpPr>
          <p:cNvPr id="4" name="Straight Connector 3">
            <a:extLst>
              <a:ext uri="{FF2B5EF4-FFF2-40B4-BE49-F238E27FC236}">
                <a16:creationId xmlns:a16="http://schemas.microsoft.com/office/drawing/2014/main" id="{E89EBD63-5598-45F2-B8AB-C7B23C0B341B}"/>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35559571-1494-4A19-BBA1-EF828CA3BBD7}"/>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990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889C85-14FC-400F-8F05-0B982D1FE82B}"/>
              </a:ext>
            </a:extLst>
          </p:cNvPr>
          <p:cNvSpPr txBox="1"/>
          <p:nvPr/>
        </p:nvSpPr>
        <p:spPr>
          <a:xfrm>
            <a:off x="472930" y="1212198"/>
            <a:ext cx="10941340" cy="1988237"/>
          </a:xfrm>
          <a:prstGeom prst="rect">
            <a:avLst/>
          </a:prstGeom>
          <a:noFill/>
        </p:spPr>
        <p:txBody>
          <a:bodyPr wrap="square">
            <a:spAutoFit/>
          </a:bodyPr>
          <a:lstStyle/>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Derived from Council Retreat and subsequent work sessions</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Identified areas within the City that need additional investment to combat specific problems</a:t>
            </a:r>
          </a:p>
          <a:p>
            <a:pPr marL="800100" lvl="1" indent="-342900" eaLnBrk="0" hangingPunct="0">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Considered short-term issues for the next budget year or two</a:t>
            </a:r>
          </a:p>
        </p:txBody>
      </p:sp>
      <p:sp>
        <p:nvSpPr>
          <p:cNvPr id="4" name="TextBox 3">
            <a:extLst>
              <a:ext uri="{FF2B5EF4-FFF2-40B4-BE49-F238E27FC236}">
                <a16:creationId xmlns:a16="http://schemas.microsoft.com/office/drawing/2014/main" id="{0284EA77-CCED-443F-8501-C412FFBD9829}"/>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Defining Themes </a:t>
            </a:r>
            <a:r>
              <a:rPr lang="en-US" altLang="en-US" sz="3200" b="1" dirty="0">
                <a:solidFill>
                  <a:srgbClr val="FF0000"/>
                </a:solidFill>
                <a:latin typeface="Century Gothic"/>
                <a:cs typeface="Century Gothic"/>
              </a:rPr>
              <a:t>(NEW)</a:t>
            </a:r>
          </a:p>
        </p:txBody>
      </p:sp>
      <p:cxnSp>
        <p:nvCxnSpPr>
          <p:cNvPr id="5" name="Straight Connector 4">
            <a:extLst>
              <a:ext uri="{FF2B5EF4-FFF2-40B4-BE49-F238E27FC236}">
                <a16:creationId xmlns:a16="http://schemas.microsoft.com/office/drawing/2014/main" id="{FF55D2FD-EFB2-42F8-8EA2-740495F04902}"/>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8125786E-1F31-4964-B1D1-E84706A2958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514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45158" y="-25400"/>
            <a:ext cx="12237158" cy="6883400"/>
          </a:xfrm>
          <a:prstGeom prst="rect">
            <a:avLst/>
          </a:prstGeom>
          <a:noFill/>
          <a:extLst>
            <a:ext uri="{909E8E84-426E-40dd-AFC4-6F175D3DCCD1}">
              <a14:hiddenFill xmlns="" xmlns:a14="http://schemas.microsoft.com/office/drawing/2010/main">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75175" y="3490219"/>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2413001"/>
            <a:ext cx="12192000" cy="1077218"/>
          </a:xfrm>
          <a:prstGeom prst="rect">
            <a:avLst/>
          </a:prstGeom>
          <a:noFill/>
        </p:spPr>
        <p:txBody>
          <a:bodyPr wrap="square" rtlCol="0">
            <a:spAutoFit/>
          </a:bodyPr>
          <a:lstStyle/>
          <a:p>
            <a:pPr algn="ctr"/>
            <a:r>
              <a:rPr lang="en-US" sz="6400" b="1" dirty="0">
                <a:solidFill>
                  <a:schemeClr val="bg1"/>
                </a:solidFill>
                <a:latin typeface="Century Gothic"/>
                <a:cs typeface="Century Gothic"/>
              </a:rPr>
              <a:t>Timeline</a:t>
            </a:r>
          </a:p>
        </p:txBody>
      </p: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Tree>
    <p:extLst>
      <p:ext uri="{BB962C8B-B14F-4D97-AF65-F5344CB8AC3E}">
        <p14:creationId xmlns:p14="http://schemas.microsoft.com/office/powerpoint/2010/main" val="4169396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13A10BB-1947-4E69-B68D-B98337BBACC6}"/>
              </a:ext>
            </a:extLst>
          </p:cNvPr>
          <p:cNvGraphicFramePr/>
          <p:nvPr>
            <p:extLst>
              <p:ext uri="{D42A27DB-BD31-4B8C-83A1-F6EECF244321}">
                <p14:modId xmlns:p14="http://schemas.microsoft.com/office/powerpoint/2010/main" val="1703149438"/>
              </p:ext>
            </p:extLst>
          </p:nvPr>
        </p:nvGraphicFramePr>
        <p:xfrm>
          <a:off x="1032504" y="756586"/>
          <a:ext cx="10297702" cy="6273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E3A4EDC-4C63-45CD-BDC0-0CEBD98113A9}"/>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Defining Themes </a:t>
            </a:r>
            <a:r>
              <a:rPr lang="en-US" altLang="en-US" sz="3200" b="1" dirty="0">
                <a:solidFill>
                  <a:srgbClr val="C00000"/>
                </a:solidFill>
                <a:latin typeface="Century Gothic"/>
                <a:cs typeface="Century Gothic"/>
              </a:rPr>
              <a:t>(NEW)</a:t>
            </a:r>
          </a:p>
        </p:txBody>
      </p:sp>
      <p:cxnSp>
        <p:nvCxnSpPr>
          <p:cNvPr id="4" name="Straight Connector 3">
            <a:extLst>
              <a:ext uri="{FF2B5EF4-FFF2-40B4-BE49-F238E27FC236}">
                <a16:creationId xmlns:a16="http://schemas.microsoft.com/office/drawing/2014/main" id="{E89EBD63-5598-45F2-B8AB-C7B23C0B341B}"/>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35559571-1494-4A19-BBA1-EF828CA3BBD7}"/>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858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FC3A7B1-7F9B-48E9-A5A4-BB1DF803EBD7}"/>
              </a:ext>
            </a:extLst>
          </p:cNvPr>
          <p:cNvGraphicFramePr>
            <a:graphicFrameLocks/>
          </p:cNvGraphicFramePr>
          <p:nvPr>
            <p:extLst>
              <p:ext uri="{D42A27DB-BD31-4B8C-83A1-F6EECF244321}">
                <p14:modId xmlns:p14="http://schemas.microsoft.com/office/powerpoint/2010/main" val="3721397201"/>
              </p:ext>
            </p:extLst>
          </p:nvPr>
        </p:nvGraphicFramePr>
        <p:xfrm>
          <a:off x="1599040" y="490295"/>
          <a:ext cx="10230140" cy="5960958"/>
        </p:xfrm>
        <a:graphic>
          <a:graphicData uri="http://schemas.openxmlformats.org/drawingml/2006/chart">
            <c:chart xmlns:c="http://schemas.openxmlformats.org/drawingml/2006/chart" xmlns:r="http://schemas.openxmlformats.org/officeDocument/2006/relationships" r:id="rId2"/>
          </a:graphicData>
        </a:graphic>
      </p:graphicFrame>
      <p:sp>
        <p:nvSpPr>
          <p:cNvPr id="3" name="Left Brace 2">
            <a:extLst>
              <a:ext uri="{FF2B5EF4-FFF2-40B4-BE49-F238E27FC236}">
                <a16:creationId xmlns:a16="http://schemas.microsoft.com/office/drawing/2014/main" id="{ABBAB6E0-4178-402D-882E-F8FEB64B6566}"/>
              </a:ext>
            </a:extLst>
          </p:cNvPr>
          <p:cNvSpPr/>
          <p:nvPr/>
        </p:nvSpPr>
        <p:spPr>
          <a:xfrm>
            <a:off x="1434263" y="1081498"/>
            <a:ext cx="329554" cy="13182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Left Brace 3">
            <a:extLst>
              <a:ext uri="{FF2B5EF4-FFF2-40B4-BE49-F238E27FC236}">
                <a16:creationId xmlns:a16="http://schemas.microsoft.com/office/drawing/2014/main" id="{66896C94-7701-4A5D-B96C-492722B63E20}"/>
              </a:ext>
            </a:extLst>
          </p:cNvPr>
          <p:cNvSpPr/>
          <p:nvPr/>
        </p:nvSpPr>
        <p:spPr>
          <a:xfrm>
            <a:off x="1421886" y="2468570"/>
            <a:ext cx="329554" cy="10776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6001C020-52AF-4B74-8D11-683782360466}"/>
              </a:ext>
            </a:extLst>
          </p:cNvPr>
          <p:cNvSpPr txBox="1"/>
          <p:nvPr/>
        </p:nvSpPr>
        <p:spPr>
          <a:xfrm rot="16200000">
            <a:off x="453334" y="1402769"/>
            <a:ext cx="1269485" cy="369332"/>
          </a:xfrm>
          <a:prstGeom prst="rect">
            <a:avLst/>
          </a:prstGeom>
          <a:noFill/>
        </p:spPr>
        <p:txBody>
          <a:bodyPr wrap="square" rtlCol="0">
            <a:spAutoFit/>
          </a:bodyPr>
          <a:lstStyle/>
          <a:p>
            <a:r>
              <a:rPr lang="en-US" dirty="0">
                <a:solidFill>
                  <a:schemeClr val="accent6"/>
                </a:solidFill>
              </a:rPr>
              <a:t>Themes</a:t>
            </a:r>
          </a:p>
        </p:txBody>
      </p:sp>
      <p:sp>
        <p:nvSpPr>
          <p:cNvPr id="6" name="TextBox 5">
            <a:extLst>
              <a:ext uri="{FF2B5EF4-FFF2-40B4-BE49-F238E27FC236}">
                <a16:creationId xmlns:a16="http://schemas.microsoft.com/office/drawing/2014/main" id="{D8DC80B2-5AA8-4F9A-87F7-ABD2E62285B6}"/>
              </a:ext>
            </a:extLst>
          </p:cNvPr>
          <p:cNvSpPr txBox="1"/>
          <p:nvPr/>
        </p:nvSpPr>
        <p:spPr>
          <a:xfrm rot="16200000">
            <a:off x="314834" y="2588293"/>
            <a:ext cx="1269485" cy="646331"/>
          </a:xfrm>
          <a:prstGeom prst="rect">
            <a:avLst/>
          </a:prstGeom>
          <a:noFill/>
        </p:spPr>
        <p:txBody>
          <a:bodyPr wrap="square" rtlCol="0">
            <a:spAutoFit/>
          </a:bodyPr>
          <a:lstStyle/>
          <a:p>
            <a:r>
              <a:rPr lang="en-US" dirty="0">
                <a:solidFill>
                  <a:schemeClr val="accent1"/>
                </a:solidFill>
              </a:rPr>
              <a:t>Critical Priorities</a:t>
            </a:r>
          </a:p>
        </p:txBody>
      </p:sp>
    </p:spTree>
    <p:extLst>
      <p:ext uri="{BB962C8B-B14F-4D97-AF65-F5344CB8AC3E}">
        <p14:creationId xmlns:p14="http://schemas.microsoft.com/office/powerpoint/2010/main" val="1088704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a:xfrm>
            <a:off x="229630" y="1668498"/>
            <a:ext cx="10481046" cy="4814455"/>
          </a:xfrm>
          <a:prstGeom prst="rect">
            <a:avLst/>
          </a:prstGeom>
          <a:solidFill>
            <a:schemeClr val="bg1"/>
          </a:solidFill>
        </p:spPr>
        <p:txBody>
          <a:bodyPr vert="horz" lIns="91440" tIns="45720" rIns="91440" bIns="45720" rtlCol="0">
            <a:normAutofit/>
          </a:bodyPr>
          <a:lstStyle>
            <a:lvl1pPr marL="457200" indent="-457200" algn="l" defTabSz="914400" rtl="0" eaLnBrk="1" latinLnBrk="0" hangingPunct="1">
              <a:spcBef>
                <a:spcPct val="20000"/>
              </a:spcBef>
              <a:buClr>
                <a:srgbClr val="004E95"/>
              </a:buClr>
              <a:buFont typeface="Wingdings" panose="05000000000000000000" pitchFamily="2" charset="2"/>
              <a:buChar char="§"/>
              <a:defRPr sz="3200" kern="1200" baseline="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panose="020B0604020202020204"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anose="02070309020205020404"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1" indent="-342900" eaLnBrk="0" hangingPunct="0"/>
            <a:r>
              <a:rPr lang="en-US" dirty="0">
                <a:solidFill>
                  <a:schemeClr val="accent5">
                    <a:lumMod val="50000"/>
                  </a:schemeClr>
                </a:solidFill>
                <a:latin typeface="Bahnschrift Light SemiCondensed" panose="020B0502040204020203" pitchFamily="34" charset="0"/>
              </a:rPr>
              <a:t>Budgeted ongoing citywide services</a:t>
            </a:r>
          </a:p>
          <a:p>
            <a:pPr marL="800100" lvl="1" indent="-342900" eaLnBrk="0" hangingPunct="0"/>
            <a:r>
              <a:rPr lang="en-US" dirty="0">
                <a:solidFill>
                  <a:schemeClr val="accent5">
                    <a:lumMod val="50000"/>
                  </a:schemeClr>
                </a:solidFill>
                <a:latin typeface="Bahnschrift Light SemiCondensed" panose="020B0502040204020203" pitchFamily="34" charset="0"/>
              </a:rPr>
              <a:t>Building blocks of the BFO Process</a:t>
            </a:r>
          </a:p>
          <a:p>
            <a:pPr marL="800100" lvl="1" indent="-342900" eaLnBrk="0" hangingPunct="0"/>
            <a:r>
              <a:rPr lang="en-US" dirty="0">
                <a:solidFill>
                  <a:schemeClr val="accent5">
                    <a:lumMod val="50000"/>
                  </a:schemeClr>
                </a:solidFill>
                <a:latin typeface="Bahnschrift Light SemiCondensed" panose="020B0502040204020203" pitchFamily="34" charset="0"/>
              </a:rPr>
              <a:t>Responses to a Critical Priorities &amp; Themes</a:t>
            </a:r>
          </a:p>
          <a:p>
            <a:pPr marL="800100" lvl="1" indent="-342900" eaLnBrk="0" hangingPunct="0"/>
            <a:r>
              <a:rPr lang="en-US" dirty="0">
                <a:solidFill>
                  <a:schemeClr val="accent5">
                    <a:lumMod val="50000"/>
                  </a:schemeClr>
                </a:solidFill>
                <a:latin typeface="Bahnschrift Light SemiCondensed" panose="020B0502040204020203" pitchFamily="34" charset="0"/>
              </a:rPr>
              <a:t>Justification for how budget changes will produce desired outcomes</a:t>
            </a:r>
          </a:p>
          <a:p>
            <a:pPr marL="800100" lvl="1" indent="-342900" eaLnBrk="0" hangingPunct="0"/>
            <a:r>
              <a:rPr lang="en-US" dirty="0">
                <a:solidFill>
                  <a:schemeClr val="accent5">
                    <a:lumMod val="50000"/>
                  </a:schemeClr>
                </a:solidFill>
                <a:latin typeface="Bahnschrift Light SemiCondensed" panose="020B0502040204020203" pitchFamily="34" charset="0"/>
              </a:rPr>
              <a:t>Prioritized and scored by Council/Community Criteria</a:t>
            </a:r>
          </a:p>
          <a:p>
            <a:pPr marL="800100" lvl="1" indent="-342900" eaLnBrk="0" hangingPunct="0"/>
            <a:r>
              <a:rPr lang="en-US" dirty="0">
                <a:solidFill>
                  <a:schemeClr val="accent5">
                    <a:lumMod val="50000"/>
                  </a:schemeClr>
                </a:solidFill>
                <a:latin typeface="Bahnschrift Light SemiCondensed" panose="020B0502040204020203" pitchFamily="34" charset="0"/>
              </a:rPr>
              <a:t>Include the total expenditure and revenue budgeted amounts as well as FTEs</a:t>
            </a:r>
          </a:p>
        </p:txBody>
      </p:sp>
      <p:cxnSp>
        <p:nvCxnSpPr>
          <p:cNvPr id="5" name="Straight Connector 4">
            <a:extLst>
              <a:ext uri="{FF2B5EF4-FFF2-40B4-BE49-F238E27FC236}">
                <a16:creationId xmlns:a16="http://schemas.microsoft.com/office/drawing/2014/main" id="{6A5EEAF3-8F37-4D88-8133-E8A2F006BEB0}"/>
              </a:ext>
            </a:extLst>
          </p:cNvPr>
          <p:cNvCxnSpPr/>
          <p:nvPr/>
        </p:nvCxnSpPr>
        <p:spPr>
          <a:xfrm>
            <a:off x="508000" y="693539"/>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F48A54F3-D039-44D8-AC0A-49D254C85040}"/>
              </a:ext>
            </a:extLst>
          </p:cNvPr>
          <p:cNvCxnSpPr/>
          <p:nvPr/>
        </p:nvCxnSpPr>
        <p:spPr>
          <a:xfrm>
            <a:off x="10261600" y="6971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0238201-4CEF-4295-8598-BC0C6E475839}"/>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City BFO Programs (Services)</a:t>
            </a:r>
          </a:p>
        </p:txBody>
      </p:sp>
      <p:pic>
        <p:nvPicPr>
          <p:cNvPr id="8" name="Picture 3" descr="C:\Users\jbriggs\AppData\Local\Microsoft\Windows\Temporary Internet Files\Content.IE5\C8E0WBMB\MC900232107[1].wmf">
            <a:extLst>
              <a:ext uri="{FF2B5EF4-FFF2-40B4-BE49-F238E27FC236}">
                <a16:creationId xmlns:a16="http://schemas.microsoft.com/office/drawing/2014/main" id="{CB6C40CF-9DEB-4DF0-8621-B89D10E7039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2646" y="1019306"/>
            <a:ext cx="1689100" cy="186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905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08000" y="1143001"/>
            <a:ext cx="10808280" cy="4525963"/>
          </a:xfrm>
          <a:prstGeom prst="rect">
            <a:avLst/>
          </a:prstGeom>
          <a:solidFill>
            <a:srgbClr val="FFFFFF"/>
          </a:solidFill>
        </p:spPr>
        <p:txBody>
          <a:bodyPr>
            <a:noAutofit/>
          </a:bodyPr>
          <a:lstStyle>
            <a:lvl1pPr marL="342900" indent="-342900" algn="l" rtl="0" eaLnBrk="0" fontAlgn="base" hangingPunct="0">
              <a:spcBef>
                <a:spcPct val="20000"/>
              </a:spcBef>
              <a:spcAft>
                <a:spcPct val="0"/>
              </a:spcAft>
              <a:buFont typeface="Arial" charset="0"/>
              <a:buChar char="•"/>
              <a:defRPr sz="3200" kern="1200">
                <a:solidFill>
                  <a:srgbClr val="25406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rgbClr val="25406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rgbClr val="25406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Results Team identifies questions or gaps in specific proposals and requests additional information from the proposal owner, including potential implications of level of service adjustments or the suggestion of additional collaboration </a:t>
            </a:r>
          </a:p>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The scoring and prioritization of the BFO programs is the start of the discussion on where to fund programs—not the end </a:t>
            </a:r>
          </a:p>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Decisions on budget enhancements or decreases are based on the scoring of each BFO program, as well as the department manager’s rationale, established need, and availability of resources</a:t>
            </a:r>
          </a:p>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Results team discusses their overall rankings and rationale for budget enhancements or decreases and prepares a final recommendation to the City Manager </a:t>
            </a:r>
          </a:p>
        </p:txBody>
      </p:sp>
      <p:cxnSp>
        <p:nvCxnSpPr>
          <p:cNvPr id="5" name="Straight Connector 4">
            <a:extLst>
              <a:ext uri="{FF2B5EF4-FFF2-40B4-BE49-F238E27FC236}">
                <a16:creationId xmlns:a16="http://schemas.microsoft.com/office/drawing/2014/main" id="{B03CB0C6-F005-4217-821C-1CE1DB848ABA}"/>
              </a:ext>
            </a:extLst>
          </p:cNvPr>
          <p:cNvCxnSpPr/>
          <p:nvPr/>
        </p:nvCxnSpPr>
        <p:spPr>
          <a:xfrm>
            <a:off x="508000" y="693539"/>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E0C1731A-4516-4FC5-89F5-97F20889EC00}"/>
              </a:ext>
            </a:extLst>
          </p:cNvPr>
          <p:cNvCxnSpPr/>
          <p:nvPr/>
        </p:nvCxnSpPr>
        <p:spPr>
          <a:xfrm>
            <a:off x="10261600" y="6971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B6AB5C3C-45B3-4D54-80EE-AB80B22958C0}"/>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Results Team Recommendation</a:t>
            </a:r>
          </a:p>
        </p:txBody>
      </p:sp>
    </p:spTree>
    <p:extLst>
      <p:ext uri="{BB962C8B-B14F-4D97-AF65-F5344CB8AC3E}">
        <p14:creationId xmlns:p14="http://schemas.microsoft.com/office/powerpoint/2010/main" val="204462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BFO Process – Engineering Plan Review/Inspections</a:t>
            </a:r>
          </a:p>
        </p:txBody>
      </p:sp>
      <p:cxnSp>
        <p:nvCxnSpPr>
          <p:cNvPr id="38" name="Straight Connector 37"/>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B322B8A-4E37-465A-A463-D935AFBC6B11}"/>
              </a:ext>
            </a:extLst>
          </p:cNvPr>
          <p:cNvSpPr txBox="1"/>
          <p:nvPr/>
        </p:nvSpPr>
        <p:spPr>
          <a:xfrm>
            <a:off x="614087" y="1828696"/>
            <a:ext cx="1964804"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Engineering Budget Request</a:t>
            </a:r>
          </a:p>
        </p:txBody>
      </p:sp>
      <p:sp>
        <p:nvSpPr>
          <p:cNvPr id="14" name="TextBox 13">
            <a:extLst>
              <a:ext uri="{FF2B5EF4-FFF2-40B4-BE49-F238E27FC236}">
                <a16:creationId xmlns:a16="http://schemas.microsoft.com/office/drawing/2014/main" id="{43F76485-2B7B-4E90-8934-4E453C477A5B}"/>
              </a:ext>
            </a:extLst>
          </p:cNvPr>
          <p:cNvSpPr txBox="1"/>
          <p:nvPr/>
        </p:nvSpPr>
        <p:spPr>
          <a:xfrm>
            <a:off x="5636240" y="1937008"/>
            <a:ext cx="3953747" cy="338554"/>
          </a:xfrm>
          <a:prstGeom prst="rect">
            <a:avLst/>
          </a:prstGeom>
          <a:noFill/>
        </p:spPr>
        <p:txBody>
          <a:bodyPr wrap="square" rtlCol="0">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Results Team</a:t>
            </a:r>
          </a:p>
        </p:txBody>
      </p:sp>
      <p:cxnSp>
        <p:nvCxnSpPr>
          <p:cNvPr id="47" name="Straight Arrow Connector 46">
            <a:extLst>
              <a:ext uri="{FF2B5EF4-FFF2-40B4-BE49-F238E27FC236}">
                <a16:creationId xmlns:a16="http://schemas.microsoft.com/office/drawing/2014/main" id="{7282F28F-1EAD-4B46-B05B-230C4F3BF33E}"/>
              </a:ext>
            </a:extLst>
          </p:cNvPr>
          <p:cNvCxnSpPr>
            <a:cxnSpLocks/>
          </p:cNvCxnSpPr>
          <p:nvPr/>
        </p:nvCxnSpPr>
        <p:spPr>
          <a:xfrm>
            <a:off x="2312695" y="3414647"/>
            <a:ext cx="646953" cy="98212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789FE3B-842D-468F-A91C-03FCBFD54005}"/>
              </a:ext>
            </a:extLst>
          </p:cNvPr>
          <p:cNvSpPr txBox="1"/>
          <p:nvPr/>
        </p:nvSpPr>
        <p:spPr>
          <a:xfrm>
            <a:off x="3074252" y="4356764"/>
            <a:ext cx="2603601"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BFO Program Score – Plan Application Review</a:t>
            </a:r>
          </a:p>
        </p:txBody>
      </p:sp>
      <p:cxnSp>
        <p:nvCxnSpPr>
          <p:cNvPr id="54" name="Straight Arrow Connector 53">
            <a:extLst>
              <a:ext uri="{FF2B5EF4-FFF2-40B4-BE49-F238E27FC236}">
                <a16:creationId xmlns:a16="http://schemas.microsoft.com/office/drawing/2014/main" id="{55E4E756-8821-43E6-BF83-785F160F7A6C}"/>
              </a:ext>
            </a:extLst>
          </p:cNvPr>
          <p:cNvCxnSpPr>
            <a:cxnSpLocks/>
          </p:cNvCxnSpPr>
          <p:nvPr/>
        </p:nvCxnSpPr>
        <p:spPr>
          <a:xfrm flipV="1">
            <a:off x="5769964" y="3604412"/>
            <a:ext cx="428843" cy="81135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4DAB3ABB-DE0B-48F7-B290-41391AA9A2B4}"/>
              </a:ext>
            </a:extLst>
          </p:cNvPr>
          <p:cNvSpPr txBox="1"/>
          <p:nvPr/>
        </p:nvSpPr>
        <p:spPr>
          <a:xfrm>
            <a:off x="235467" y="2407550"/>
            <a:ext cx="2995897" cy="1015663"/>
          </a:xfrm>
          <a:prstGeom prst="rect">
            <a:avLst/>
          </a:prstGeom>
          <a:noFill/>
        </p:spPr>
        <p:txBody>
          <a:bodyPr wrap="square" rtlCol="0">
            <a:spAutoFit/>
          </a:bodyPr>
          <a:lstStyle/>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Analyst Office Assistant: $105k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Training &amp; Supplies: $7,450</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Software Licenses: $7,145</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Engineering </a:t>
            </a:r>
            <a:r>
              <a:rPr lang="en-US" sz="1200" dirty="0" err="1">
                <a:latin typeface="Arial" panose="020B0604020202020204" pitchFamily="34" charset="0"/>
                <a:cs typeface="Arial" panose="020B0604020202020204" pitchFamily="34" charset="0"/>
              </a:rPr>
              <a:t>Svs</a:t>
            </a:r>
            <a:r>
              <a:rPr lang="en-US" sz="1200" dirty="0">
                <a:latin typeface="Arial" panose="020B0604020202020204" pitchFamily="34" charset="0"/>
                <a:cs typeface="Arial" panose="020B0604020202020204" pitchFamily="34" charset="0"/>
              </a:rPr>
              <a:t>: $45k contract money</a:t>
            </a:r>
          </a:p>
        </p:txBody>
      </p:sp>
      <p:sp>
        <p:nvSpPr>
          <p:cNvPr id="71" name="TextBox 70">
            <a:extLst>
              <a:ext uri="{FF2B5EF4-FFF2-40B4-BE49-F238E27FC236}">
                <a16:creationId xmlns:a16="http://schemas.microsoft.com/office/drawing/2014/main" id="{EDDF2734-2176-4D2F-8AC3-79251510420D}"/>
              </a:ext>
            </a:extLst>
          </p:cNvPr>
          <p:cNvSpPr txBox="1"/>
          <p:nvPr/>
        </p:nvSpPr>
        <p:spPr>
          <a:xfrm>
            <a:off x="3335805" y="4939731"/>
            <a:ext cx="2852938" cy="1938992"/>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Score: 17, Quartile: 3</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Critical Priority/Theme: 3</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 of Community Serviced: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Change in Demand: 3</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Effectiveness: 3</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Mandated: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Reliance on City: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Cost Recovery: 2</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F6FDC347-55BC-4F2F-866D-5C905A914FEE}"/>
              </a:ext>
            </a:extLst>
          </p:cNvPr>
          <p:cNvSpPr txBox="1"/>
          <p:nvPr/>
        </p:nvSpPr>
        <p:spPr>
          <a:xfrm>
            <a:off x="6473587" y="2280225"/>
            <a:ext cx="2594949" cy="1938992"/>
          </a:xfrm>
          <a:prstGeom prst="rect">
            <a:avLst/>
          </a:prstGeom>
          <a:noFill/>
        </p:spPr>
        <p:txBody>
          <a:bodyPr wrap="square" rtlCol="0">
            <a:spAutoFit/>
          </a:bodyPr>
          <a:lstStyle/>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Engineering </a:t>
            </a:r>
            <a:r>
              <a:rPr lang="en-US" sz="1200" dirty="0" err="1">
                <a:latin typeface="Arial" panose="020B0604020202020204" pitchFamily="34" charset="0"/>
                <a:cs typeface="Arial" panose="020B0604020202020204" pitchFamily="34" charset="0"/>
              </a:rPr>
              <a:t>Svs</a:t>
            </a:r>
            <a:r>
              <a:rPr lang="en-US" sz="1200" dirty="0">
                <a:latin typeface="Arial" panose="020B0604020202020204" pitchFamily="34" charset="0"/>
                <a:cs typeface="Arial" panose="020B0604020202020204" pitchFamily="34" charset="0"/>
              </a:rPr>
              <a:t>: $45k traffic mitigation contract money</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Training &amp; Supplies: $2,850</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Software Licenses: $7,145</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Recommendation based on voting of team members</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Recognized need for enhanced traffic mitigation efforts</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Concerned about cost taking into account all needs</a:t>
            </a:r>
          </a:p>
        </p:txBody>
      </p:sp>
      <p:sp>
        <p:nvSpPr>
          <p:cNvPr id="42" name="TextBox 41">
            <a:extLst>
              <a:ext uri="{FF2B5EF4-FFF2-40B4-BE49-F238E27FC236}">
                <a16:creationId xmlns:a16="http://schemas.microsoft.com/office/drawing/2014/main" id="{0F939165-11F0-4841-8E97-32C63DEE77E6}"/>
              </a:ext>
            </a:extLst>
          </p:cNvPr>
          <p:cNvSpPr txBox="1"/>
          <p:nvPr/>
        </p:nvSpPr>
        <p:spPr>
          <a:xfrm>
            <a:off x="9031617" y="4354956"/>
            <a:ext cx="2777137"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City Manager’s Recommended Budget</a:t>
            </a:r>
          </a:p>
        </p:txBody>
      </p:sp>
      <p:sp>
        <p:nvSpPr>
          <p:cNvPr id="43" name="TextBox 42">
            <a:extLst>
              <a:ext uri="{FF2B5EF4-FFF2-40B4-BE49-F238E27FC236}">
                <a16:creationId xmlns:a16="http://schemas.microsoft.com/office/drawing/2014/main" id="{99A4F358-6C62-4967-97E7-D2CD4CC841BB}"/>
              </a:ext>
            </a:extLst>
          </p:cNvPr>
          <p:cNvSpPr txBox="1"/>
          <p:nvPr/>
        </p:nvSpPr>
        <p:spPr>
          <a:xfrm>
            <a:off x="8993716" y="5032862"/>
            <a:ext cx="2852938" cy="1200329"/>
          </a:xfrm>
          <a:prstGeom prst="rect">
            <a:avLst/>
          </a:prstGeom>
          <a:noFill/>
        </p:spPr>
        <p:txBody>
          <a:bodyPr wrap="square" rtlCol="0">
            <a:spAutoFit/>
          </a:bodyPr>
          <a:lstStyle/>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Analyst Office Assistant: $105k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Training &amp; Supplies: $2,850</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Software Licenses: $7,145</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Added position based on enhancement of neighborhood </a:t>
            </a:r>
            <a:r>
              <a:rPr lang="en-US" sz="1200" dirty="0" err="1">
                <a:latin typeface="Arial" panose="020B0604020202020204" pitchFamily="34" charset="0"/>
                <a:cs typeface="Arial" panose="020B0604020202020204" pitchFamily="34" charset="0"/>
              </a:rPr>
              <a:t>svcs</a:t>
            </a:r>
            <a:endParaRPr lang="en-US" sz="1200" dirty="0">
              <a:latin typeface="Arial" panose="020B0604020202020204" pitchFamily="34" charset="0"/>
              <a:cs typeface="Arial" panose="020B0604020202020204" pitchFamily="34" charset="0"/>
            </a:endParaRP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NTMP $ added in CIP</a:t>
            </a:r>
          </a:p>
        </p:txBody>
      </p:sp>
      <p:cxnSp>
        <p:nvCxnSpPr>
          <p:cNvPr id="44" name="Straight Arrow Connector 43">
            <a:extLst>
              <a:ext uri="{FF2B5EF4-FFF2-40B4-BE49-F238E27FC236}">
                <a16:creationId xmlns:a16="http://schemas.microsoft.com/office/drawing/2014/main" id="{1516E3F1-12AA-4E1D-A3DD-B246469AB935}"/>
              </a:ext>
            </a:extLst>
          </p:cNvPr>
          <p:cNvCxnSpPr>
            <a:cxnSpLocks/>
          </p:cNvCxnSpPr>
          <p:nvPr/>
        </p:nvCxnSpPr>
        <p:spPr>
          <a:xfrm>
            <a:off x="9014090" y="2683435"/>
            <a:ext cx="931683" cy="5070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21" name="Graphic 20" descr="Judge male with solid fill">
            <a:extLst>
              <a:ext uri="{FF2B5EF4-FFF2-40B4-BE49-F238E27FC236}">
                <a16:creationId xmlns:a16="http://schemas.microsoft.com/office/drawing/2014/main" id="{8F21EE09-F581-4B65-8D49-FC88DDC289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2708" y="3332103"/>
            <a:ext cx="914400" cy="914400"/>
          </a:xfrm>
          <a:prstGeom prst="rect">
            <a:avLst/>
          </a:prstGeom>
        </p:spPr>
      </p:pic>
      <p:pic>
        <p:nvPicPr>
          <p:cNvPr id="62" name="Picture 13" descr="http://cdn2.business2community.com/wp-content/uploads/2012/10/collaboration-puzzle-pieces.png">
            <a:extLst>
              <a:ext uri="{FF2B5EF4-FFF2-40B4-BE49-F238E27FC236}">
                <a16:creationId xmlns:a16="http://schemas.microsoft.com/office/drawing/2014/main" id="{B6D95837-7100-4990-93A6-5B9AD74D70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3902" y="869350"/>
            <a:ext cx="1215698" cy="1142999"/>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descr="Money with solid fill">
            <a:extLst>
              <a:ext uri="{FF2B5EF4-FFF2-40B4-BE49-F238E27FC236}">
                <a16:creationId xmlns:a16="http://schemas.microsoft.com/office/drawing/2014/main" id="{8D1366BB-23E4-43AE-B08E-CA52B6168E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1739" y="3425012"/>
            <a:ext cx="914400" cy="914400"/>
          </a:xfrm>
          <a:prstGeom prst="rect">
            <a:avLst/>
          </a:prstGeom>
        </p:spPr>
      </p:pic>
      <p:pic>
        <p:nvPicPr>
          <p:cNvPr id="7" name="Graphic 6" descr="Checklist with solid fill">
            <a:extLst>
              <a:ext uri="{FF2B5EF4-FFF2-40B4-BE49-F238E27FC236}">
                <a16:creationId xmlns:a16="http://schemas.microsoft.com/office/drawing/2014/main" id="{30D12C98-4D63-4139-9F2E-AD01DE5CE9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45159" y="3459949"/>
            <a:ext cx="914400" cy="914400"/>
          </a:xfrm>
          <a:prstGeom prst="rect">
            <a:avLst/>
          </a:prstGeom>
        </p:spPr>
      </p:pic>
      <p:pic>
        <p:nvPicPr>
          <p:cNvPr id="22" name="Graphic 21" descr="Traffic cone with solid fill">
            <a:extLst>
              <a:ext uri="{FF2B5EF4-FFF2-40B4-BE49-F238E27FC236}">
                <a16:creationId xmlns:a16="http://schemas.microsoft.com/office/drawing/2014/main" id="{9B6B4763-A46F-495A-9A4E-F5DE1BB1999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69083" y="957113"/>
            <a:ext cx="914400" cy="914400"/>
          </a:xfrm>
          <a:prstGeom prst="rect">
            <a:avLst/>
          </a:prstGeom>
        </p:spPr>
      </p:pic>
    </p:spTree>
    <p:extLst>
      <p:ext uri="{BB962C8B-B14F-4D97-AF65-F5344CB8AC3E}">
        <p14:creationId xmlns:p14="http://schemas.microsoft.com/office/powerpoint/2010/main" val="291330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BFO Process – Parking</a:t>
            </a:r>
          </a:p>
        </p:txBody>
      </p:sp>
      <p:cxnSp>
        <p:nvCxnSpPr>
          <p:cNvPr id="38" name="Straight Connector 37"/>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B322B8A-4E37-465A-A463-D935AFBC6B11}"/>
              </a:ext>
            </a:extLst>
          </p:cNvPr>
          <p:cNvSpPr txBox="1"/>
          <p:nvPr/>
        </p:nvSpPr>
        <p:spPr>
          <a:xfrm>
            <a:off x="614087" y="1828696"/>
            <a:ext cx="1964804"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Parking Budget Request</a:t>
            </a:r>
          </a:p>
        </p:txBody>
      </p:sp>
      <p:sp>
        <p:nvSpPr>
          <p:cNvPr id="14" name="TextBox 13">
            <a:extLst>
              <a:ext uri="{FF2B5EF4-FFF2-40B4-BE49-F238E27FC236}">
                <a16:creationId xmlns:a16="http://schemas.microsoft.com/office/drawing/2014/main" id="{43F76485-2B7B-4E90-8934-4E453C477A5B}"/>
              </a:ext>
            </a:extLst>
          </p:cNvPr>
          <p:cNvSpPr txBox="1"/>
          <p:nvPr/>
        </p:nvSpPr>
        <p:spPr>
          <a:xfrm>
            <a:off x="5636240" y="1937008"/>
            <a:ext cx="3953747" cy="338554"/>
          </a:xfrm>
          <a:prstGeom prst="rect">
            <a:avLst/>
          </a:prstGeom>
          <a:noFill/>
        </p:spPr>
        <p:txBody>
          <a:bodyPr wrap="square" rtlCol="0">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Results Team</a:t>
            </a:r>
          </a:p>
        </p:txBody>
      </p:sp>
      <p:cxnSp>
        <p:nvCxnSpPr>
          <p:cNvPr id="47" name="Straight Arrow Connector 46">
            <a:extLst>
              <a:ext uri="{FF2B5EF4-FFF2-40B4-BE49-F238E27FC236}">
                <a16:creationId xmlns:a16="http://schemas.microsoft.com/office/drawing/2014/main" id="{7282F28F-1EAD-4B46-B05B-230C4F3BF33E}"/>
              </a:ext>
            </a:extLst>
          </p:cNvPr>
          <p:cNvCxnSpPr>
            <a:cxnSpLocks/>
          </p:cNvCxnSpPr>
          <p:nvPr/>
        </p:nvCxnSpPr>
        <p:spPr>
          <a:xfrm>
            <a:off x="2312695" y="3414647"/>
            <a:ext cx="646953" cy="98212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789FE3B-842D-468F-A91C-03FCBFD54005}"/>
              </a:ext>
            </a:extLst>
          </p:cNvPr>
          <p:cNvSpPr txBox="1"/>
          <p:nvPr/>
        </p:nvSpPr>
        <p:spPr>
          <a:xfrm>
            <a:off x="3074252" y="4356764"/>
            <a:ext cx="2603601"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BFO Program Score – Parking</a:t>
            </a:r>
          </a:p>
        </p:txBody>
      </p:sp>
      <p:cxnSp>
        <p:nvCxnSpPr>
          <p:cNvPr id="54" name="Straight Arrow Connector 53">
            <a:extLst>
              <a:ext uri="{FF2B5EF4-FFF2-40B4-BE49-F238E27FC236}">
                <a16:creationId xmlns:a16="http://schemas.microsoft.com/office/drawing/2014/main" id="{55E4E756-8821-43E6-BF83-785F160F7A6C}"/>
              </a:ext>
            </a:extLst>
          </p:cNvPr>
          <p:cNvCxnSpPr>
            <a:cxnSpLocks/>
          </p:cNvCxnSpPr>
          <p:nvPr/>
        </p:nvCxnSpPr>
        <p:spPr>
          <a:xfrm flipV="1">
            <a:off x="5769964" y="3604412"/>
            <a:ext cx="428843" cy="81135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4DAB3ABB-DE0B-48F7-B290-41391AA9A2B4}"/>
              </a:ext>
            </a:extLst>
          </p:cNvPr>
          <p:cNvSpPr txBox="1"/>
          <p:nvPr/>
        </p:nvSpPr>
        <p:spPr>
          <a:xfrm>
            <a:off x="235467" y="2407550"/>
            <a:ext cx="2995897" cy="1200329"/>
          </a:xfrm>
          <a:prstGeom prst="rect">
            <a:avLst/>
          </a:prstGeom>
          <a:noFill/>
        </p:spPr>
        <p:txBody>
          <a:bodyPr wrap="square" rtlCol="0">
            <a:spAutoFit/>
          </a:bodyPr>
          <a:lstStyle/>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Reclass 4 Parking Officers to TDM Officers: $35k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Reclass 2 PW Analysts to Customer Svc Analysts: $22k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Subscriptions: $40k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MSS: $6k</a:t>
            </a:r>
          </a:p>
        </p:txBody>
      </p:sp>
      <p:sp>
        <p:nvSpPr>
          <p:cNvPr id="71" name="TextBox 70">
            <a:extLst>
              <a:ext uri="{FF2B5EF4-FFF2-40B4-BE49-F238E27FC236}">
                <a16:creationId xmlns:a16="http://schemas.microsoft.com/office/drawing/2014/main" id="{EDDF2734-2176-4D2F-8AC3-79251510420D}"/>
              </a:ext>
            </a:extLst>
          </p:cNvPr>
          <p:cNvSpPr txBox="1"/>
          <p:nvPr/>
        </p:nvSpPr>
        <p:spPr>
          <a:xfrm>
            <a:off x="3335805" y="4939731"/>
            <a:ext cx="2852938" cy="1754326"/>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Score: 19, Quartile: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Critical Priority/Theme: 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Cost Recovery: 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Change in Demand: 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 of Community Serviced: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Mandated: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Reliance on City: 1</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F6FDC347-55BC-4F2F-866D-5C905A914FEE}"/>
              </a:ext>
            </a:extLst>
          </p:cNvPr>
          <p:cNvSpPr txBox="1"/>
          <p:nvPr/>
        </p:nvSpPr>
        <p:spPr>
          <a:xfrm>
            <a:off x="6473587" y="2280225"/>
            <a:ext cx="2594949" cy="1569660"/>
          </a:xfrm>
          <a:prstGeom prst="rect">
            <a:avLst/>
          </a:prstGeom>
          <a:noFill/>
        </p:spPr>
        <p:txBody>
          <a:bodyPr wrap="square" rtlCol="0">
            <a:spAutoFit/>
          </a:bodyPr>
          <a:lstStyle/>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Subscriptions: $40k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MSS: $6k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Recommendation based on voting of team members</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Recognized need for inflationary increases</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Reclasses needed more justification</a:t>
            </a:r>
          </a:p>
        </p:txBody>
      </p:sp>
      <p:sp>
        <p:nvSpPr>
          <p:cNvPr id="42" name="TextBox 41">
            <a:extLst>
              <a:ext uri="{FF2B5EF4-FFF2-40B4-BE49-F238E27FC236}">
                <a16:creationId xmlns:a16="http://schemas.microsoft.com/office/drawing/2014/main" id="{0F939165-11F0-4841-8E97-32C63DEE77E6}"/>
              </a:ext>
            </a:extLst>
          </p:cNvPr>
          <p:cNvSpPr txBox="1"/>
          <p:nvPr/>
        </p:nvSpPr>
        <p:spPr>
          <a:xfrm>
            <a:off x="9014090" y="4240837"/>
            <a:ext cx="2777137"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City Manager’s Recommended Budget</a:t>
            </a:r>
          </a:p>
        </p:txBody>
      </p:sp>
      <p:sp>
        <p:nvSpPr>
          <p:cNvPr id="43" name="TextBox 42">
            <a:extLst>
              <a:ext uri="{FF2B5EF4-FFF2-40B4-BE49-F238E27FC236}">
                <a16:creationId xmlns:a16="http://schemas.microsoft.com/office/drawing/2014/main" id="{99A4F358-6C62-4967-97E7-D2CD4CC841BB}"/>
              </a:ext>
            </a:extLst>
          </p:cNvPr>
          <p:cNvSpPr txBox="1"/>
          <p:nvPr/>
        </p:nvSpPr>
        <p:spPr>
          <a:xfrm>
            <a:off x="8682607" y="4789087"/>
            <a:ext cx="3280094" cy="1938992"/>
          </a:xfrm>
          <a:prstGeom prst="rect">
            <a:avLst/>
          </a:prstGeom>
          <a:noFill/>
        </p:spPr>
        <p:txBody>
          <a:bodyPr wrap="square" rtlCol="0">
            <a:spAutoFit/>
          </a:bodyPr>
          <a:lstStyle/>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+1 Additional Parking Officer + Vehicle: $127k </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Subscriptions: $40k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M,S,S: $6k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Reclass 4 Parking Officers to TDM Officers: $35k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Reclass 2 PW Analysts to Customer Svc Analysts: $22k</a:t>
            </a:r>
          </a:p>
          <a:p>
            <a:pPr marL="228600" indent="-228600">
              <a:buFont typeface="Arial" panose="020B0604020202020204" pitchFamily="34" charset="0"/>
              <a:buChar char="•"/>
            </a:pPr>
            <a:r>
              <a:rPr lang="en-US" sz="1200" dirty="0">
                <a:latin typeface="Arial" panose="020B0604020202020204" pitchFamily="34" charset="0"/>
                <a:cs typeface="Arial" panose="020B0604020202020204" pitchFamily="34" charset="0"/>
              </a:rPr>
              <a:t>Developed traffic mitigation team approach (across depts)</a:t>
            </a:r>
          </a:p>
        </p:txBody>
      </p:sp>
      <p:cxnSp>
        <p:nvCxnSpPr>
          <p:cNvPr id="44" name="Straight Arrow Connector 43">
            <a:extLst>
              <a:ext uri="{FF2B5EF4-FFF2-40B4-BE49-F238E27FC236}">
                <a16:creationId xmlns:a16="http://schemas.microsoft.com/office/drawing/2014/main" id="{1516E3F1-12AA-4E1D-A3DD-B246469AB935}"/>
              </a:ext>
            </a:extLst>
          </p:cNvPr>
          <p:cNvCxnSpPr>
            <a:cxnSpLocks/>
          </p:cNvCxnSpPr>
          <p:nvPr/>
        </p:nvCxnSpPr>
        <p:spPr>
          <a:xfrm>
            <a:off x="9014090" y="2683435"/>
            <a:ext cx="931683" cy="50707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21" name="Graphic 20" descr="Judge male with solid fill">
            <a:extLst>
              <a:ext uri="{FF2B5EF4-FFF2-40B4-BE49-F238E27FC236}">
                <a16:creationId xmlns:a16="http://schemas.microsoft.com/office/drawing/2014/main" id="{8F21EE09-F581-4B65-8D49-FC88DDC289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52708" y="3332103"/>
            <a:ext cx="914400" cy="914400"/>
          </a:xfrm>
          <a:prstGeom prst="rect">
            <a:avLst/>
          </a:prstGeom>
        </p:spPr>
      </p:pic>
      <p:pic>
        <p:nvPicPr>
          <p:cNvPr id="62" name="Picture 13" descr="http://cdn2.business2community.com/wp-content/uploads/2012/10/collaboration-puzzle-pieces.png">
            <a:extLst>
              <a:ext uri="{FF2B5EF4-FFF2-40B4-BE49-F238E27FC236}">
                <a16:creationId xmlns:a16="http://schemas.microsoft.com/office/drawing/2014/main" id="{B6D95837-7100-4990-93A6-5B9AD74D700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33902" y="869350"/>
            <a:ext cx="1215698" cy="1142999"/>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descr="Money with solid fill">
            <a:extLst>
              <a:ext uri="{FF2B5EF4-FFF2-40B4-BE49-F238E27FC236}">
                <a16:creationId xmlns:a16="http://schemas.microsoft.com/office/drawing/2014/main" id="{8D1366BB-23E4-43AE-B08E-CA52B6168E1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471739" y="3425012"/>
            <a:ext cx="914400" cy="914400"/>
          </a:xfrm>
          <a:prstGeom prst="rect">
            <a:avLst/>
          </a:prstGeom>
        </p:spPr>
      </p:pic>
      <p:pic>
        <p:nvPicPr>
          <p:cNvPr id="7" name="Graphic 6" descr="Checklist with solid fill">
            <a:extLst>
              <a:ext uri="{FF2B5EF4-FFF2-40B4-BE49-F238E27FC236}">
                <a16:creationId xmlns:a16="http://schemas.microsoft.com/office/drawing/2014/main" id="{30D12C98-4D63-4139-9F2E-AD01DE5CE9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45159" y="3459949"/>
            <a:ext cx="914400" cy="914400"/>
          </a:xfrm>
          <a:prstGeom prst="rect">
            <a:avLst/>
          </a:prstGeom>
        </p:spPr>
      </p:pic>
      <p:pic>
        <p:nvPicPr>
          <p:cNvPr id="22" name="Graphic 21" descr="Electric car with solid fill">
            <a:extLst>
              <a:ext uri="{FF2B5EF4-FFF2-40B4-BE49-F238E27FC236}">
                <a16:creationId xmlns:a16="http://schemas.microsoft.com/office/drawing/2014/main" id="{F978F0DD-847C-4B9A-934D-56D5363F6AD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93673" y="1025817"/>
            <a:ext cx="914400" cy="914400"/>
          </a:xfrm>
          <a:prstGeom prst="rect">
            <a:avLst/>
          </a:prstGeom>
        </p:spPr>
      </p:pic>
    </p:spTree>
    <p:extLst>
      <p:ext uri="{BB962C8B-B14F-4D97-AF65-F5344CB8AC3E}">
        <p14:creationId xmlns:p14="http://schemas.microsoft.com/office/powerpoint/2010/main" val="976130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BFO Process – Traffic Enforcement (Police only)</a:t>
            </a:r>
          </a:p>
        </p:txBody>
      </p:sp>
      <p:cxnSp>
        <p:nvCxnSpPr>
          <p:cNvPr id="38" name="Straight Connector 37"/>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B322B8A-4E37-465A-A463-D935AFBC6B11}"/>
              </a:ext>
            </a:extLst>
          </p:cNvPr>
          <p:cNvSpPr txBox="1"/>
          <p:nvPr/>
        </p:nvSpPr>
        <p:spPr>
          <a:xfrm>
            <a:off x="614087" y="1828696"/>
            <a:ext cx="1964804"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Police Traffic Budget Request</a:t>
            </a:r>
          </a:p>
        </p:txBody>
      </p:sp>
      <p:sp>
        <p:nvSpPr>
          <p:cNvPr id="14" name="TextBox 13">
            <a:extLst>
              <a:ext uri="{FF2B5EF4-FFF2-40B4-BE49-F238E27FC236}">
                <a16:creationId xmlns:a16="http://schemas.microsoft.com/office/drawing/2014/main" id="{43F76485-2B7B-4E90-8934-4E453C477A5B}"/>
              </a:ext>
            </a:extLst>
          </p:cNvPr>
          <p:cNvSpPr txBox="1"/>
          <p:nvPr/>
        </p:nvSpPr>
        <p:spPr>
          <a:xfrm>
            <a:off x="5636240" y="1937008"/>
            <a:ext cx="3953747" cy="338554"/>
          </a:xfrm>
          <a:prstGeom prst="rect">
            <a:avLst/>
          </a:prstGeom>
          <a:noFill/>
        </p:spPr>
        <p:txBody>
          <a:bodyPr wrap="square" rtlCol="0">
            <a:spAutoFit/>
          </a:bodyPr>
          <a:lstStyle/>
          <a:p>
            <a:pPr algn="ctr"/>
            <a:r>
              <a:rPr lang="en-US" sz="1600" b="1" dirty="0">
                <a:solidFill>
                  <a:schemeClr val="bg2">
                    <a:lumMod val="10000"/>
                  </a:schemeClr>
                </a:solidFill>
                <a:latin typeface="Arial" panose="020B0604020202020204" pitchFamily="34" charset="0"/>
                <a:cs typeface="Arial" panose="020B0604020202020204" pitchFamily="34" charset="0"/>
              </a:rPr>
              <a:t>Results Team</a:t>
            </a:r>
          </a:p>
        </p:txBody>
      </p:sp>
      <p:cxnSp>
        <p:nvCxnSpPr>
          <p:cNvPr id="47" name="Straight Arrow Connector 46">
            <a:extLst>
              <a:ext uri="{FF2B5EF4-FFF2-40B4-BE49-F238E27FC236}">
                <a16:creationId xmlns:a16="http://schemas.microsoft.com/office/drawing/2014/main" id="{7282F28F-1EAD-4B46-B05B-230C4F3BF33E}"/>
              </a:ext>
            </a:extLst>
          </p:cNvPr>
          <p:cNvCxnSpPr>
            <a:cxnSpLocks/>
          </p:cNvCxnSpPr>
          <p:nvPr/>
        </p:nvCxnSpPr>
        <p:spPr>
          <a:xfrm>
            <a:off x="2312695" y="3414647"/>
            <a:ext cx="646953" cy="982123"/>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4789FE3B-842D-468F-A91C-03FCBFD54005}"/>
              </a:ext>
            </a:extLst>
          </p:cNvPr>
          <p:cNvSpPr txBox="1"/>
          <p:nvPr/>
        </p:nvSpPr>
        <p:spPr>
          <a:xfrm>
            <a:off x="3223100" y="4390256"/>
            <a:ext cx="2404876"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BFO Program Score – Traffic Enforcement</a:t>
            </a:r>
          </a:p>
        </p:txBody>
      </p:sp>
      <p:cxnSp>
        <p:nvCxnSpPr>
          <p:cNvPr id="54" name="Straight Arrow Connector 53">
            <a:extLst>
              <a:ext uri="{FF2B5EF4-FFF2-40B4-BE49-F238E27FC236}">
                <a16:creationId xmlns:a16="http://schemas.microsoft.com/office/drawing/2014/main" id="{55E4E756-8821-43E6-BF83-785F160F7A6C}"/>
              </a:ext>
            </a:extLst>
          </p:cNvPr>
          <p:cNvCxnSpPr>
            <a:cxnSpLocks/>
          </p:cNvCxnSpPr>
          <p:nvPr/>
        </p:nvCxnSpPr>
        <p:spPr>
          <a:xfrm flipV="1">
            <a:off x="5769964" y="3604412"/>
            <a:ext cx="428843" cy="811352"/>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69" name="TextBox 68">
            <a:extLst>
              <a:ext uri="{FF2B5EF4-FFF2-40B4-BE49-F238E27FC236}">
                <a16:creationId xmlns:a16="http://schemas.microsoft.com/office/drawing/2014/main" id="{4DAB3ABB-DE0B-48F7-B290-41391AA9A2B4}"/>
              </a:ext>
            </a:extLst>
          </p:cNvPr>
          <p:cNvSpPr txBox="1"/>
          <p:nvPr/>
        </p:nvSpPr>
        <p:spPr>
          <a:xfrm>
            <a:off x="235467" y="2407550"/>
            <a:ext cx="2995897" cy="830997"/>
          </a:xfrm>
          <a:prstGeom prst="rect">
            <a:avLst/>
          </a:prstGeom>
          <a:noFill/>
        </p:spPr>
        <p:txBody>
          <a:bodyPr wrap="square" rtlCol="0">
            <a:spAutoFit/>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2 Traffic Officers (Senior Police Officer)—$446,000</a:t>
            </a:r>
          </a:p>
          <a:p>
            <a:pPr marL="228600" indent="-228600">
              <a:buFont typeface="+mj-lt"/>
              <a:buAutoNum type="arabicPeriod"/>
            </a:pPr>
            <a:r>
              <a:rPr lang="en-US" sz="1200" dirty="0">
                <a:latin typeface="Arial" panose="020B0604020202020204" pitchFamily="34" charset="0"/>
                <a:cs typeface="Arial" panose="020B0604020202020204" pitchFamily="34" charset="0"/>
              </a:rPr>
              <a:t>Part-time/Reserve Officer (events/peak day)—$482,400</a:t>
            </a:r>
          </a:p>
        </p:txBody>
      </p:sp>
      <p:sp>
        <p:nvSpPr>
          <p:cNvPr id="71" name="TextBox 70">
            <a:extLst>
              <a:ext uri="{FF2B5EF4-FFF2-40B4-BE49-F238E27FC236}">
                <a16:creationId xmlns:a16="http://schemas.microsoft.com/office/drawing/2014/main" id="{EDDF2734-2176-4D2F-8AC3-79251510420D}"/>
              </a:ext>
            </a:extLst>
          </p:cNvPr>
          <p:cNvSpPr txBox="1"/>
          <p:nvPr/>
        </p:nvSpPr>
        <p:spPr>
          <a:xfrm>
            <a:off x="3433090" y="4939731"/>
            <a:ext cx="2852938" cy="2123658"/>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Score: 24, Quartile: 1</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Critical Priority/Theme: 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 of Community Serviced: 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Change in Demand: 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Effectiveness: 4</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Efficiency: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Mandated: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Reliance on City: 2</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Cost Recovery: 1</a:t>
            </a: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85" name="TextBox 84">
            <a:extLst>
              <a:ext uri="{FF2B5EF4-FFF2-40B4-BE49-F238E27FC236}">
                <a16:creationId xmlns:a16="http://schemas.microsoft.com/office/drawing/2014/main" id="{F6FDC347-55BC-4F2F-866D-5C905A914FEE}"/>
              </a:ext>
            </a:extLst>
          </p:cNvPr>
          <p:cNvSpPr txBox="1"/>
          <p:nvPr/>
        </p:nvSpPr>
        <p:spPr>
          <a:xfrm>
            <a:off x="6473587" y="2280225"/>
            <a:ext cx="2594949"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Part-time/Reserve Officer (events/peak day)—$200k</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Recommendation based on voting of team members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Recognized need for enhanced traffic mitigation efforts</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Concerned about cost taking int account all needs</a:t>
            </a:r>
          </a:p>
        </p:txBody>
      </p:sp>
      <p:sp>
        <p:nvSpPr>
          <p:cNvPr id="42" name="TextBox 41">
            <a:extLst>
              <a:ext uri="{FF2B5EF4-FFF2-40B4-BE49-F238E27FC236}">
                <a16:creationId xmlns:a16="http://schemas.microsoft.com/office/drawing/2014/main" id="{0F939165-11F0-4841-8E97-32C63DEE77E6}"/>
              </a:ext>
            </a:extLst>
          </p:cNvPr>
          <p:cNvSpPr txBox="1"/>
          <p:nvPr/>
        </p:nvSpPr>
        <p:spPr>
          <a:xfrm>
            <a:off x="9031617" y="4354956"/>
            <a:ext cx="2777137" cy="584775"/>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City Manager’s Recommended Budget</a:t>
            </a:r>
          </a:p>
        </p:txBody>
      </p:sp>
      <p:sp>
        <p:nvSpPr>
          <p:cNvPr id="43" name="TextBox 42">
            <a:extLst>
              <a:ext uri="{FF2B5EF4-FFF2-40B4-BE49-F238E27FC236}">
                <a16:creationId xmlns:a16="http://schemas.microsoft.com/office/drawing/2014/main" id="{99A4F358-6C62-4967-97E7-D2CD4CC841BB}"/>
              </a:ext>
            </a:extLst>
          </p:cNvPr>
          <p:cNvSpPr txBox="1"/>
          <p:nvPr/>
        </p:nvSpPr>
        <p:spPr>
          <a:xfrm>
            <a:off x="9196647" y="4997340"/>
            <a:ext cx="2668467" cy="1200329"/>
          </a:xfrm>
          <a:prstGeom prst="rect">
            <a:avLst/>
          </a:prstGeom>
          <a:noFill/>
        </p:spPr>
        <p:txBody>
          <a:bodyPr wrap="square" rtlCol="0">
            <a:spAutoFit/>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+1 Traffic Officer (Senior Police Officer)—$223,000</a:t>
            </a:r>
          </a:p>
          <a:p>
            <a:pPr marL="228600" indent="-228600">
              <a:buFont typeface="+mj-lt"/>
              <a:buAutoNum type="arabicPeriod"/>
            </a:pPr>
            <a:r>
              <a:rPr lang="en-US" sz="1200" dirty="0">
                <a:latin typeface="Arial" panose="020B0604020202020204" pitchFamily="34" charset="0"/>
                <a:cs typeface="Arial" panose="020B0604020202020204" pitchFamily="34" charset="0"/>
              </a:rPr>
              <a:t>Flexible Contract Services - $150,000</a:t>
            </a:r>
          </a:p>
          <a:p>
            <a:pPr marL="228600" indent="-228600">
              <a:buFont typeface="+mj-lt"/>
              <a:buAutoNum type="arabicPeriod"/>
            </a:pPr>
            <a:r>
              <a:rPr lang="en-US" sz="1200" dirty="0">
                <a:latin typeface="Arial" panose="020B0604020202020204" pitchFamily="34" charset="0"/>
                <a:cs typeface="Arial" panose="020B0604020202020204" pitchFamily="34" charset="0"/>
              </a:rPr>
              <a:t>Developed Team Approach (across depts)</a:t>
            </a:r>
          </a:p>
        </p:txBody>
      </p:sp>
      <p:cxnSp>
        <p:nvCxnSpPr>
          <p:cNvPr id="44" name="Straight Arrow Connector 43">
            <a:extLst>
              <a:ext uri="{FF2B5EF4-FFF2-40B4-BE49-F238E27FC236}">
                <a16:creationId xmlns:a16="http://schemas.microsoft.com/office/drawing/2014/main" id="{1516E3F1-12AA-4E1D-A3DD-B246469AB935}"/>
              </a:ext>
            </a:extLst>
          </p:cNvPr>
          <p:cNvCxnSpPr>
            <a:cxnSpLocks/>
          </p:cNvCxnSpPr>
          <p:nvPr/>
        </p:nvCxnSpPr>
        <p:spPr>
          <a:xfrm>
            <a:off x="8627787" y="3623406"/>
            <a:ext cx="493065" cy="7733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49" name="Graphic 48" descr="Police male with solid fill">
            <a:extLst>
              <a:ext uri="{FF2B5EF4-FFF2-40B4-BE49-F238E27FC236}">
                <a16:creationId xmlns:a16="http://schemas.microsoft.com/office/drawing/2014/main" id="{1A938341-D999-4BF6-9433-7EAF6F13B94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39323" y="1212483"/>
            <a:ext cx="590289" cy="590289"/>
          </a:xfrm>
          <a:prstGeom prst="rect">
            <a:avLst/>
          </a:prstGeom>
        </p:spPr>
      </p:pic>
      <p:pic>
        <p:nvPicPr>
          <p:cNvPr id="21" name="Graphic 20" descr="Judge male with solid fill">
            <a:extLst>
              <a:ext uri="{FF2B5EF4-FFF2-40B4-BE49-F238E27FC236}">
                <a16:creationId xmlns:a16="http://schemas.microsoft.com/office/drawing/2014/main" id="{8F21EE09-F581-4B65-8D49-FC88DDC289B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52708" y="3332103"/>
            <a:ext cx="914400" cy="914400"/>
          </a:xfrm>
          <a:prstGeom prst="rect">
            <a:avLst/>
          </a:prstGeom>
        </p:spPr>
      </p:pic>
      <p:pic>
        <p:nvPicPr>
          <p:cNvPr id="62" name="Picture 13" descr="http://cdn2.business2community.com/wp-content/uploads/2012/10/collaboration-puzzle-pieces.png">
            <a:extLst>
              <a:ext uri="{FF2B5EF4-FFF2-40B4-BE49-F238E27FC236}">
                <a16:creationId xmlns:a16="http://schemas.microsoft.com/office/drawing/2014/main" id="{B6D95837-7100-4990-93A6-5B9AD74D700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3902" y="869350"/>
            <a:ext cx="1215698" cy="1142999"/>
          </a:xfrm>
          <a:prstGeom prst="rect">
            <a:avLst/>
          </a:prstGeom>
          <a:noFill/>
          <a:extLst>
            <a:ext uri="{909E8E84-426E-40DD-AFC4-6F175D3DCCD1}">
              <a14:hiddenFill xmlns:a14="http://schemas.microsoft.com/office/drawing/2010/main">
                <a:solidFill>
                  <a:srgbClr val="FFFFFF"/>
                </a:solidFill>
              </a14:hiddenFill>
            </a:ext>
          </a:extLst>
        </p:spPr>
      </p:pic>
      <p:pic>
        <p:nvPicPr>
          <p:cNvPr id="31" name="Graphic 30" descr="Money with solid fill">
            <a:extLst>
              <a:ext uri="{FF2B5EF4-FFF2-40B4-BE49-F238E27FC236}">
                <a16:creationId xmlns:a16="http://schemas.microsoft.com/office/drawing/2014/main" id="{8D1366BB-23E4-43AE-B08E-CA52B6168E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471739" y="3425012"/>
            <a:ext cx="914400" cy="914400"/>
          </a:xfrm>
          <a:prstGeom prst="rect">
            <a:avLst/>
          </a:prstGeom>
        </p:spPr>
      </p:pic>
      <p:pic>
        <p:nvPicPr>
          <p:cNvPr id="7" name="Graphic 6" descr="Checklist with solid fill">
            <a:extLst>
              <a:ext uri="{FF2B5EF4-FFF2-40B4-BE49-F238E27FC236}">
                <a16:creationId xmlns:a16="http://schemas.microsoft.com/office/drawing/2014/main" id="{30D12C98-4D63-4139-9F2E-AD01DE5CE9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45159" y="3459949"/>
            <a:ext cx="914400" cy="914400"/>
          </a:xfrm>
          <a:prstGeom prst="rect">
            <a:avLst/>
          </a:prstGeom>
        </p:spPr>
      </p:pic>
    </p:spTree>
    <p:extLst>
      <p:ext uri="{BB962C8B-B14F-4D97-AF65-F5344CB8AC3E}">
        <p14:creationId xmlns:p14="http://schemas.microsoft.com/office/powerpoint/2010/main" val="658237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6" y="171849"/>
            <a:ext cx="11176005" cy="1200329"/>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Enhanced Traffic Mitigation</a:t>
            </a:r>
          </a:p>
          <a:p>
            <a:pPr algn="ctr"/>
            <a:r>
              <a:rPr lang="en-US" altLang="en-US" sz="2000" b="1" dirty="0">
                <a:solidFill>
                  <a:schemeClr val="accent5"/>
                </a:solidFill>
                <a:latin typeface="Century Gothic"/>
                <a:cs typeface="Century Gothic"/>
              </a:rPr>
              <a:t>Enhanced Focus - Team Approach – Consolidated Effort</a:t>
            </a:r>
          </a:p>
          <a:p>
            <a:pPr algn="ctr"/>
            <a:r>
              <a:rPr lang="en-US" altLang="en-US" sz="2000" b="1" dirty="0">
                <a:solidFill>
                  <a:schemeClr val="accent5"/>
                </a:solidFill>
                <a:latin typeface="Century Gothic"/>
                <a:cs typeface="Century Gothic"/>
              </a:rPr>
              <a:t>$865,000</a:t>
            </a:r>
          </a:p>
        </p:txBody>
      </p:sp>
      <p:cxnSp>
        <p:nvCxnSpPr>
          <p:cNvPr id="38" name="Straight Connector 37"/>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1181432" y="479923"/>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B322B8A-4E37-465A-A463-D935AFBC6B11}"/>
              </a:ext>
            </a:extLst>
          </p:cNvPr>
          <p:cNvSpPr txBox="1"/>
          <p:nvPr/>
        </p:nvSpPr>
        <p:spPr>
          <a:xfrm>
            <a:off x="154485" y="2470838"/>
            <a:ext cx="22129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Public Works</a:t>
            </a:r>
          </a:p>
        </p:txBody>
      </p:sp>
      <p:sp>
        <p:nvSpPr>
          <p:cNvPr id="14" name="TextBox 13">
            <a:extLst>
              <a:ext uri="{FF2B5EF4-FFF2-40B4-BE49-F238E27FC236}">
                <a16:creationId xmlns:a16="http://schemas.microsoft.com/office/drawing/2014/main" id="{43F76485-2B7B-4E90-8934-4E453C477A5B}"/>
              </a:ext>
            </a:extLst>
          </p:cNvPr>
          <p:cNvSpPr txBox="1"/>
          <p:nvPr/>
        </p:nvSpPr>
        <p:spPr>
          <a:xfrm>
            <a:off x="3997501" y="2458417"/>
            <a:ext cx="3953747" cy="482120"/>
          </a:xfrm>
          <a:prstGeom prst="rect">
            <a:avLst/>
          </a:prstGeom>
          <a:noFill/>
        </p:spPr>
        <p:txBody>
          <a:bodyPr wrap="square" rtlCol="0">
            <a:spAutoFit/>
          </a:bodyPr>
          <a:lstStyle/>
          <a:p>
            <a:pPr algn="ctr"/>
            <a:r>
              <a:rPr lang="en-US" sz="1600" b="1" dirty="0">
                <a:solidFill>
                  <a:srgbClr val="00B050"/>
                </a:solidFill>
                <a:latin typeface="Arial" panose="020B0604020202020204" pitchFamily="34" charset="0"/>
                <a:cs typeface="Arial" panose="020B0604020202020204" pitchFamily="34" charset="0"/>
              </a:rPr>
              <a:t>+Traffic Coordination Manager ($144k)</a:t>
            </a:r>
          </a:p>
          <a:p>
            <a:pPr algn="ctr"/>
            <a:r>
              <a:rPr lang="en-US" sz="933" dirty="0">
                <a:solidFill>
                  <a:srgbClr val="00B050"/>
                </a:solidFill>
                <a:latin typeface="Arial" panose="020B0604020202020204" pitchFamily="34" charset="0"/>
                <a:cs typeface="Arial" panose="020B0604020202020204" pitchFamily="34" charset="0"/>
              </a:rPr>
              <a:t>+$150k contract services</a:t>
            </a:r>
          </a:p>
        </p:txBody>
      </p:sp>
      <p:sp>
        <p:nvSpPr>
          <p:cNvPr id="50" name="TextBox 49">
            <a:extLst>
              <a:ext uri="{FF2B5EF4-FFF2-40B4-BE49-F238E27FC236}">
                <a16:creationId xmlns:a16="http://schemas.microsoft.com/office/drawing/2014/main" id="{F431EB57-7743-4A20-B1A4-3FD3E9B4377E}"/>
              </a:ext>
            </a:extLst>
          </p:cNvPr>
          <p:cNvSpPr txBox="1"/>
          <p:nvPr/>
        </p:nvSpPr>
        <p:spPr>
          <a:xfrm>
            <a:off x="7331850" y="4973664"/>
            <a:ext cx="2113151" cy="81015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Traffic enforcement</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Reduce traffic collisions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Facilitate vehicle and pedestrian traffic flow</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Emergency Management</a:t>
            </a:r>
          </a:p>
        </p:txBody>
      </p:sp>
      <p:sp>
        <p:nvSpPr>
          <p:cNvPr id="51" name="TextBox 50">
            <a:extLst>
              <a:ext uri="{FF2B5EF4-FFF2-40B4-BE49-F238E27FC236}">
                <a16:creationId xmlns:a16="http://schemas.microsoft.com/office/drawing/2014/main" id="{4CF7EB77-69F4-4E8C-ADFC-B5023A2C1CAA}"/>
              </a:ext>
            </a:extLst>
          </p:cNvPr>
          <p:cNvSpPr txBox="1"/>
          <p:nvPr/>
        </p:nvSpPr>
        <p:spPr>
          <a:xfrm>
            <a:off x="224321" y="3365486"/>
            <a:ext cx="2266087" cy="379463"/>
          </a:xfrm>
          <a:prstGeom prst="rect">
            <a:avLst/>
          </a:prstGeom>
          <a:noFill/>
        </p:spPr>
        <p:txBody>
          <a:bodyPr wrap="square" rtlCol="0">
            <a:spAutoFit/>
          </a:bodyPr>
          <a:lstStyle/>
          <a:p>
            <a:pPr algn="ctr"/>
            <a:r>
              <a:rPr lang="en-US" sz="933" b="1" dirty="0">
                <a:solidFill>
                  <a:srgbClr val="00B050"/>
                </a:solidFill>
                <a:latin typeface="Arial" panose="020B0604020202020204" pitchFamily="34" charset="0"/>
                <a:cs typeface="Arial" panose="020B0604020202020204" pitchFamily="34" charset="0"/>
              </a:rPr>
              <a:t>+2 additional peak traffic positions ($204k) </a:t>
            </a:r>
          </a:p>
        </p:txBody>
      </p:sp>
      <p:cxnSp>
        <p:nvCxnSpPr>
          <p:cNvPr id="47" name="Straight Arrow Connector 46">
            <a:extLst>
              <a:ext uri="{FF2B5EF4-FFF2-40B4-BE49-F238E27FC236}">
                <a16:creationId xmlns:a16="http://schemas.microsoft.com/office/drawing/2014/main" id="{7282F28F-1EAD-4B46-B05B-230C4F3BF33E}"/>
              </a:ext>
            </a:extLst>
          </p:cNvPr>
          <p:cNvCxnSpPr>
            <a:cxnSpLocks/>
            <a:endCxn id="12" idx="3"/>
          </p:cNvCxnSpPr>
          <p:nvPr/>
        </p:nvCxnSpPr>
        <p:spPr>
          <a:xfrm flipH="1">
            <a:off x="2367422" y="2602740"/>
            <a:ext cx="1480847" cy="3737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345D6AF2-AAE0-4BA5-B686-8945206A101F}"/>
              </a:ext>
            </a:extLst>
          </p:cNvPr>
          <p:cNvGrpSpPr/>
          <p:nvPr/>
        </p:nvGrpSpPr>
        <p:grpSpPr>
          <a:xfrm rot="19658692">
            <a:off x="6933214" y="1598580"/>
            <a:ext cx="2576591" cy="1091757"/>
            <a:chOff x="4640947" y="1119485"/>
            <a:chExt cx="1815012" cy="706231"/>
          </a:xfrm>
        </p:grpSpPr>
        <p:sp>
          <p:nvSpPr>
            <p:cNvPr id="65" name="Arc 64">
              <a:extLst>
                <a:ext uri="{FF2B5EF4-FFF2-40B4-BE49-F238E27FC236}">
                  <a16:creationId xmlns:a16="http://schemas.microsoft.com/office/drawing/2014/main" id="{C0201D42-C894-4650-88CF-C6BFC6E30BB3}"/>
                </a:ext>
              </a:extLst>
            </p:cNvPr>
            <p:cNvSpPr/>
            <p:nvPr/>
          </p:nvSpPr>
          <p:spPr>
            <a:xfrm rot="1911291" flipV="1">
              <a:off x="4644183" y="1331058"/>
              <a:ext cx="1811776" cy="489550"/>
            </a:xfrm>
            <a:prstGeom prst="arc">
              <a:avLst>
                <a:gd name="adj1" fmla="val 14338863"/>
                <a:gd name="adj2"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nvGrpSpPr>
            <p:cNvPr id="66" name="Group 65">
              <a:extLst>
                <a:ext uri="{FF2B5EF4-FFF2-40B4-BE49-F238E27FC236}">
                  <a16:creationId xmlns:a16="http://schemas.microsoft.com/office/drawing/2014/main" id="{7B138BD0-C87F-43BB-AD2A-AC6A70857313}"/>
                </a:ext>
              </a:extLst>
            </p:cNvPr>
            <p:cNvGrpSpPr/>
            <p:nvPr/>
          </p:nvGrpSpPr>
          <p:grpSpPr>
            <a:xfrm>
              <a:off x="4640947" y="1119485"/>
              <a:ext cx="1811776" cy="706231"/>
              <a:chOff x="4640947" y="1119485"/>
              <a:chExt cx="1811776" cy="706231"/>
            </a:xfrm>
          </p:grpSpPr>
          <p:sp>
            <p:nvSpPr>
              <p:cNvPr id="67" name="Arc 66">
                <a:extLst>
                  <a:ext uri="{FF2B5EF4-FFF2-40B4-BE49-F238E27FC236}">
                    <a16:creationId xmlns:a16="http://schemas.microsoft.com/office/drawing/2014/main" id="{308CFE55-1933-43D8-95FA-7B41D7C168B0}"/>
                  </a:ext>
                </a:extLst>
              </p:cNvPr>
              <p:cNvSpPr/>
              <p:nvPr/>
            </p:nvSpPr>
            <p:spPr>
              <a:xfrm rot="1911291">
                <a:off x="4640947" y="1336166"/>
                <a:ext cx="1811776" cy="489550"/>
              </a:xfrm>
              <a:prstGeom prst="arc">
                <a:avLst>
                  <a:gd name="adj1" fmla="val 14352012"/>
                  <a:gd name="adj2"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cxnSp>
            <p:nvCxnSpPr>
              <p:cNvPr id="68" name="Straight Arrow Connector 67">
                <a:extLst>
                  <a:ext uri="{FF2B5EF4-FFF2-40B4-BE49-F238E27FC236}">
                    <a16:creationId xmlns:a16="http://schemas.microsoft.com/office/drawing/2014/main" id="{D8AB2D60-110C-422B-B5A5-F92FF59DE075}"/>
                  </a:ext>
                </a:extLst>
              </p:cNvPr>
              <p:cNvCxnSpPr>
                <a:cxnSpLocks/>
                <a:stCxn id="67" idx="0"/>
              </p:cNvCxnSpPr>
              <p:nvPr/>
            </p:nvCxnSpPr>
            <p:spPr>
              <a:xfrm flipH="1" flipV="1">
                <a:off x="5228252" y="1119485"/>
                <a:ext cx="323763" cy="1801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Man with solid fill">
            <a:extLst>
              <a:ext uri="{FF2B5EF4-FFF2-40B4-BE49-F238E27FC236}">
                <a16:creationId xmlns:a16="http://schemas.microsoft.com/office/drawing/2014/main" id="{97309506-903A-4B51-B23F-4FBBEED996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9317" y="1555032"/>
            <a:ext cx="914400" cy="914400"/>
          </a:xfrm>
          <a:prstGeom prst="rect">
            <a:avLst/>
          </a:prstGeom>
        </p:spPr>
      </p:pic>
      <p:pic>
        <p:nvPicPr>
          <p:cNvPr id="13" name="Graphic 12" descr="Traffic cone with solid fill">
            <a:extLst>
              <a:ext uri="{FF2B5EF4-FFF2-40B4-BE49-F238E27FC236}">
                <a16:creationId xmlns:a16="http://schemas.microsoft.com/office/drawing/2014/main" id="{BF32EA2C-07F1-4CC8-BFF4-39DF6313D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2330" y="1544017"/>
            <a:ext cx="914400" cy="914400"/>
          </a:xfrm>
          <a:prstGeom prst="rect">
            <a:avLst/>
          </a:prstGeom>
        </p:spPr>
      </p:pic>
      <p:sp>
        <p:nvSpPr>
          <p:cNvPr id="52" name="TextBox 51">
            <a:extLst>
              <a:ext uri="{FF2B5EF4-FFF2-40B4-BE49-F238E27FC236}">
                <a16:creationId xmlns:a16="http://schemas.microsoft.com/office/drawing/2014/main" id="{4789FE3B-842D-468F-A91C-03FCBFD54005}"/>
              </a:ext>
            </a:extLst>
          </p:cNvPr>
          <p:cNvSpPr txBox="1"/>
          <p:nvPr/>
        </p:nvSpPr>
        <p:spPr>
          <a:xfrm>
            <a:off x="1477384" y="5071631"/>
            <a:ext cx="162560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Parking Dept</a:t>
            </a:r>
          </a:p>
        </p:txBody>
      </p:sp>
      <p:sp>
        <p:nvSpPr>
          <p:cNvPr id="53" name="TextBox 52">
            <a:extLst>
              <a:ext uri="{FF2B5EF4-FFF2-40B4-BE49-F238E27FC236}">
                <a16:creationId xmlns:a16="http://schemas.microsoft.com/office/drawing/2014/main" id="{6D0B80A5-5C5D-48CB-B6A0-488819F5C3A2}"/>
              </a:ext>
            </a:extLst>
          </p:cNvPr>
          <p:cNvSpPr txBox="1"/>
          <p:nvPr/>
        </p:nvSpPr>
        <p:spPr>
          <a:xfrm>
            <a:off x="1209530" y="5924474"/>
            <a:ext cx="2266087" cy="379463"/>
          </a:xfrm>
          <a:prstGeom prst="rect">
            <a:avLst/>
          </a:prstGeom>
          <a:noFill/>
        </p:spPr>
        <p:txBody>
          <a:bodyPr wrap="square" rtlCol="0">
            <a:spAutoFit/>
          </a:bodyPr>
          <a:lstStyle/>
          <a:p>
            <a:pPr algn="ctr"/>
            <a:r>
              <a:rPr lang="en-US" sz="933" b="1" dirty="0">
                <a:solidFill>
                  <a:srgbClr val="00B050"/>
                </a:solidFill>
                <a:latin typeface="Arial" panose="020B0604020202020204" pitchFamily="34" charset="0"/>
                <a:cs typeface="Arial" panose="020B0604020202020204" pitchFamily="34" charset="0"/>
              </a:rPr>
              <a:t>+1 additional parking officer and vehicle ($127k)</a:t>
            </a:r>
          </a:p>
        </p:txBody>
      </p:sp>
      <p:cxnSp>
        <p:nvCxnSpPr>
          <p:cNvPr id="54" name="Straight Arrow Connector 53">
            <a:extLst>
              <a:ext uri="{FF2B5EF4-FFF2-40B4-BE49-F238E27FC236}">
                <a16:creationId xmlns:a16="http://schemas.microsoft.com/office/drawing/2014/main" id="{55E4E756-8821-43E6-BF83-785F160F7A6C}"/>
              </a:ext>
            </a:extLst>
          </p:cNvPr>
          <p:cNvCxnSpPr>
            <a:cxnSpLocks/>
          </p:cNvCxnSpPr>
          <p:nvPr/>
        </p:nvCxnSpPr>
        <p:spPr>
          <a:xfrm flipH="1">
            <a:off x="2388087" y="2978668"/>
            <a:ext cx="1840775" cy="13874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22" name="Graphic 21" descr="Electric car with solid fill">
            <a:extLst>
              <a:ext uri="{FF2B5EF4-FFF2-40B4-BE49-F238E27FC236}">
                <a16:creationId xmlns:a16="http://schemas.microsoft.com/office/drawing/2014/main" id="{DF095F8D-3126-4AF3-BA55-AEF99E39AB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4873" y="4273361"/>
            <a:ext cx="914400" cy="914400"/>
          </a:xfrm>
          <a:prstGeom prst="rect">
            <a:avLst/>
          </a:prstGeom>
        </p:spPr>
      </p:pic>
      <p:sp>
        <p:nvSpPr>
          <p:cNvPr id="59" name="TextBox 58">
            <a:extLst>
              <a:ext uri="{FF2B5EF4-FFF2-40B4-BE49-F238E27FC236}">
                <a16:creationId xmlns:a16="http://schemas.microsoft.com/office/drawing/2014/main" id="{5C901C74-4397-4591-85FB-5D0F913FDBC5}"/>
              </a:ext>
            </a:extLst>
          </p:cNvPr>
          <p:cNvSpPr txBox="1"/>
          <p:nvPr/>
        </p:nvSpPr>
        <p:spPr>
          <a:xfrm>
            <a:off x="7255382" y="4660426"/>
            <a:ext cx="162560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Police Dept</a:t>
            </a:r>
          </a:p>
        </p:txBody>
      </p:sp>
      <p:sp>
        <p:nvSpPr>
          <p:cNvPr id="60" name="TextBox 59">
            <a:extLst>
              <a:ext uri="{FF2B5EF4-FFF2-40B4-BE49-F238E27FC236}">
                <a16:creationId xmlns:a16="http://schemas.microsoft.com/office/drawing/2014/main" id="{B43F2D73-73CE-4CA8-AA82-696226BDC5B3}"/>
              </a:ext>
            </a:extLst>
          </p:cNvPr>
          <p:cNvSpPr txBox="1"/>
          <p:nvPr/>
        </p:nvSpPr>
        <p:spPr>
          <a:xfrm>
            <a:off x="7102982" y="5726257"/>
            <a:ext cx="2266087" cy="379463"/>
          </a:xfrm>
          <a:prstGeom prst="rect">
            <a:avLst/>
          </a:prstGeom>
          <a:noFill/>
        </p:spPr>
        <p:txBody>
          <a:bodyPr wrap="square" rtlCol="0">
            <a:spAutoFit/>
          </a:bodyPr>
          <a:lstStyle/>
          <a:p>
            <a:pPr algn="ctr"/>
            <a:r>
              <a:rPr lang="en-US" sz="933" dirty="0">
                <a:solidFill>
                  <a:srgbClr val="00B050"/>
                </a:solidFill>
                <a:latin typeface="Arial" panose="020B0604020202020204" pitchFamily="34" charset="0"/>
                <a:cs typeface="Arial" panose="020B0604020202020204" pitchFamily="34" charset="0"/>
              </a:rPr>
              <a:t>+</a:t>
            </a:r>
            <a:r>
              <a:rPr lang="en-US" sz="933" b="1" dirty="0">
                <a:solidFill>
                  <a:srgbClr val="00B050"/>
                </a:solidFill>
                <a:latin typeface="Arial" panose="020B0604020202020204" pitchFamily="34" charset="0"/>
                <a:cs typeface="Arial" panose="020B0604020202020204" pitchFamily="34" charset="0"/>
              </a:rPr>
              <a:t>1 additional traffic officer and vehicle ($226k), </a:t>
            </a:r>
            <a:r>
              <a:rPr lang="en-US" sz="933" dirty="0">
                <a:solidFill>
                  <a:srgbClr val="00B050"/>
                </a:solidFill>
                <a:latin typeface="Arial" panose="020B0604020202020204" pitchFamily="34" charset="0"/>
                <a:cs typeface="Arial" panose="020B0604020202020204" pitchFamily="34" charset="0"/>
              </a:rPr>
              <a:t>+</a:t>
            </a:r>
            <a:r>
              <a:rPr lang="en-US" sz="933" b="1" dirty="0">
                <a:solidFill>
                  <a:srgbClr val="00B050"/>
                </a:solidFill>
                <a:latin typeface="Arial" panose="020B0604020202020204" pitchFamily="34" charset="0"/>
                <a:cs typeface="Arial" panose="020B0604020202020204" pitchFamily="34" charset="0"/>
              </a:rPr>
              <a:t>POST training</a:t>
            </a:r>
          </a:p>
        </p:txBody>
      </p:sp>
      <p:cxnSp>
        <p:nvCxnSpPr>
          <p:cNvPr id="61" name="Straight Arrow Connector 60">
            <a:extLst>
              <a:ext uri="{FF2B5EF4-FFF2-40B4-BE49-F238E27FC236}">
                <a16:creationId xmlns:a16="http://schemas.microsoft.com/office/drawing/2014/main" id="{8C46BB48-8459-4D88-872C-DE2CE7510E5A}"/>
              </a:ext>
            </a:extLst>
          </p:cNvPr>
          <p:cNvCxnSpPr>
            <a:cxnSpLocks/>
          </p:cNvCxnSpPr>
          <p:nvPr/>
        </p:nvCxnSpPr>
        <p:spPr>
          <a:xfrm>
            <a:off x="7331848" y="3041037"/>
            <a:ext cx="606509" cy="62677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30" name="Graphic 29" descr="Police female with solid fill">
            <a:extLst>
              <a:ext uri="{FF2B5EF4-FFF2-40B4-BE49-F238E27FC236}">
                <a16:creationId xmlns:a16="http://schemas.microsoft.com/office/drawing/2014/main" id="{A2B762C4-D056-4703-B98C-715507B63A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93608" y="3816161"/>
            <a:ext cx="914400" cy="914400"/>
          </a:xfrm>
          <a:prstGeom prst="rect">
            <a:avLst/>
          </a:prstGeom>
        </p:spPr>
      </p:pic>
      <p:sp>
        <p:nvSpPr>
          <p:cNvPr id="69" name="TextBox 68">
            <a:extLst>
              <a:ext uri="{FF2B5EF4-FFF2-40B4-BE49-F238E27FC236}">
                <a16:creationId xmlns:a16="http://schemas.microsoft.com/office/drawing/2014/main" id="{4DAB3ABB-DE0B-48F7-B290-41391AA9A2B4}"/>
              </a:ext>
            </a:extLst>
          </p:cNvPr>
          <p:cNvSpPr txBox="1"/>
          <p:nvPr/>
        </p:nvSpPr>
        <p:spPr>
          <a:xfrm>
            <a:off x="209485" y="2809391"/>
            <a:ext cx="2551388" cy="52302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Logistical support for peak traffic/events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Barricades, message boards, waste management, street cleaning, etc.</a:t>
            </a:r>
          </a:p>
        </p:txBody>
      </p:sp>
      <p:sp>
        <p:nvSpPr>
          <p:cNvPr id="71" name="TextBox 70">
            <a:extLst>
              <a:ext uri="{FF2B5EF4-FFF2-40B4-BE49-F238E27FC236}">
                <a16:creationId xmlns:a16="http://schemas.microsoft.com/office/drawing/2014/main" id="{EDDF2734-2176-4D2F-8AC3-79251510420D}"/>
              </a:ext>
            </a:extLst>
          </p:cNvPr>
          <p:cNvSpPr txBox="1"/>
          <p:nvPr/>
        </p:nvSpPr>
        <p:spPr>
          <a:xfrm>
            <a:off x="1436166" y="5379745"/>
            <a:ext cx="2113151" cy="52302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Enhanced parking management/enforcement during peak traffic/events</a:t>
            </a:r>
          </a:p>
        </p:txBody>
      </p:sp>
      <p:pic>
        <p:nvPicPr>
          <p:cNvPr id="35" name="Graphic 34" descr="Bus with solid fill">
            <a:extLst>
              <a:ext uri="{FF2B5EF4-FFF2-40B4-BE49-F238E27FC236}">
                <a16:creationId xmlns:a16="http://schemas.microsoft.com/office/drawing/2014/main" id="{87374BCF-FA6A-418D-9C61-C4AFE42DD5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53463" y="3775919"/>
            <a:ext cx="914400" cy="914400"/>
          </a:xfrm>
          <a:prstGeom prst="rect">
            <a:avLst/>
          </a:prstGeom>
        </p:spPr>
      </p:pic>
      <p:sp>
        <p:nvSpPr>
          <p:cNvPr id="72" name="TextBox 71">
            <a:extLst>
              <a:ext uri="{FF2B5EF4-FFF2-40B4-BE49-F238E27FC236}">
                <a16:creationId xmlns:a16="http://schemas.microsoft.com/office/drawing/2014/main" id="{F13CB890-01F5-4394-BB95-BD5D51AF4CF0}"/>
              </a:ext>
            </a:extLst>
          </p:cNvPr>
          <p:cNvSpPr txBox="1"/>
          <p:nvPr/>
        </p:nvSpPr>
        <p:spPr>
          <a:xfrm>
            <a:off x="9779507" y="4657918"/>
            <a:ext cx="180832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Transportation</a:t>
            </a:r>
          </a:p>
        </p:txBody>
      </p:sp>
      <p:sp>
        <p:nvSpPr>
          <p:cNvPr id="73" name="TextBox 72">
            <a:extLst>
              <a:ext uri="{FF2B5EF4-FFF2-40B4-BE49-F238E27FC236}">
                <a16:creationId xmlns:a16="http://schemas.microsoft.com/office/drawing/2014/main" id="{5E839F75-12B8-4A1A-9267-85B4E3FB4B52}"/>
              </a:ext>
            </a:extLst>
          </p:cNvPr>
          <p:cNvSpPr txBox="1"/>
          <p:nvPr/>
        </p:nvSpPr>
        <p:spPr>
          <a:xfrm>
            <a:off x="9779507" y="4987225"/>
            <a:ext cx="2113151" cy="52302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Enhanced transit service during events/peak times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TOC</a:t>
            </a:r>
          </a:p>
        </p:txBody>
      </p:sp>
      <p:cxnSp>
        <p:nvCxnSpPr>
          <p:cNvPr id="74" name="Straight Arrow Connector 73">
            <a:extLst>
              <a:ext uri="{FF2B5EF4-FFF2-40B4-BE49-F238E27FC236}">
                <a16:creationId xmlns:a16="http://schemas.microsoft.com/office/drawing/2014/main" id="{154B6DE5-751C-439E-B067-1FE0B70F2A9F}"/>
              </a:ext>
            </a:extLst>
          </p:cNvPr>
          <p:cNvCxnSpPr>
            <a:cxnSpLocks/>
          </p:cNvCxnSpPr>
          <p:nvPr/>
        </p:nvCxnSpPr>
        <p:spPr>
          <a:xfrm>
            <a:off x="7950758" y="2854425"/>
            <a:ext cx="1828749" cy="129975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05C6D352-29BC-4FF9-9822-C32CED9E7845}"/>
              </a:ext>
            </a:extLst>
          </p:cNvPr>
          <p:cNvSpPr txBox="1"/>
          <p:nvPr/>
        </p:nvSpPr>
        <p:spPr>
          <a:xfrm>
            <a:off x="9721516" y="2363171"/>
            <a:ext cx="1828259"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Special Events</a:t>
            </a:r>
          </a:p>
        </p:txBody>
      </p:sp>
      <p:sp>
        <p:nvSpPr>
          <p:cNvPr id="77" name="TextBox 76">
            <a:extLst>
              <a:ext uri="{FF2B5EF4-FFF2-40B4-BE49-F238E27FC236}">
                <a16:creationId xmlns:a16="http://schemas.microsoft.com/office/drawing/2014/main" id="{C06E0616-2A8E-4F92-AF0D-76EAB228DA56}"/>
              </a:ext>
            </a:extLst>
          </p:cNvPr>
          <p:cNvSpPr txBox="1"/>
          <p:nvPr/>
        </p:nvSpPr>
        <p:spPr>
          <a:xfrm>
            <a:off x="9721517" y="2692479"/>
            <a:ext cx="2113151" cy="379463"/>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Coordinate and manage all City events</a:t>
            </a:r>
          </a:p>
        </p:txBody>
      </p:sp>
      <p:pic>
        <p:nvPicPr>
          <p:cNvPr id="46" name="Graphic 45" descr="Spinning Plates with solid fill">
            <a:extLst>
              <a:ext uri="{FF2B5EF4-FFF2-40B4-BE49-F238E27FC236}">
                <a16:creationId xmlns:a16="http://schemas.microsoft.com/office/drawing/2014/main" id="{20046BED-45E1-4658-824E-5FA12C6EE0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60691" y="1557763"/>
            <a:ext cx="914400" cy="914400"/>
          </a:xfrm>
          <a:prstGeom prst="rect">
            <a:avLst/>
          </a:prstGeom>
        </p:spPr>
      </p:pic>
      <p:sp>
        <p:nvSpPr>
          <p:cNvPr id="85" name="TextBox 84">
            <a:extLst>
              <a:ext uri="{FF2B5EF4-FFF2-40B4-BE49-F238E27FC236}">
                <a16:creationId xmlns:a16="http://schemas.microsoft.com/office/drawing/2014/main" id="{F6FDC347-55BC-4F2F-866D-5C905A914FEE}"/>
              </a:ext>
            </a:extLst>
          </p:cNvPr>
          <p:cNvSpPr txBox="1"/>
          <p:nvPr/>
        </p:nvSpPr>
        <p:spPr>
          <a:xfrm>
            <a:off x="4368605" y="2998537"/>
            <a:ext cx="2823503" cy="953723"/>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Coordinate all traffic-related work through one centralized nerve center</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Work with all relevant departments on streamlined approach to traffic mitigation during peak hours/days and events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Resort and stakeholder liaison</a:t>
            </a:r>
          </a:p>
        </p:txBody>
      </p:sp>
      <p:sp>
        <p:nvSpPr>
          <p:cNvPr id="91" name="TextBox 90">
            <a:extLst>
              <a:ext uri="{FF2B5EF4-FFF2-40B4-BE49-F238E27FC236}">
                <a16:creationId xmlns:a16="http://schemas.microsoft.com/office/drawing/2014/main" id="{630D727D-7DE6-4920-8F5C-B82A5E9860B1}"/>
              </a:ext>
            </a:extLst>
          </p:cNvPr>
          <p:cNvSpPr txBox="1"/>
          <p:nvPr/>
        </p:nvSpPr>
        <p:spPr>
          <a:xfrm>
            <a:off x="9598107" y="5572316"/>
            <a:ext cx="2266087" cy="379463"/>
          </a:xfrm>
          <a:prstGeom prst="rect">
            <a:avLst/>
          </a:prstGeom>
          <a:noFill/>
        </p:spPr>
        <p:txBody>
          <a:bodyPr wrap="square" rtlCol="0">
            <a:spAutoFit/>
          </a:bodyPr>
          <a:lstStyle/>
          <a:p>
            <a:pPr algn="ctr"/>
            <a:r>
              <a:rPr lang="en-US" sz="933" dirty="0">
                <a:solidFill>
                  <a:srgbClr val="00B050"/>
                </a:solidFill>
                <a:latin typeface="Arial" panose="020B0604020202020204" pitchFamily="34" charset="0"/>
                <a:cs typeface="Arial" panose="020B0604020202020204" pitchFamily="34" charset="0"/>
              </a:rPr>
              <a:t>+</a:t>
            </a:r>
            <a:r>
              <a:rPr lang="en-US" sz="933" b="1" dirty="0">
                <a:solidFill>
                  <a:srgbClr val="00B050"/>
                </a:solidFill>
                <a:latin typeface="Arial" panose="020B0604020202020204" pitchFamily="34" charset="0"/>
                <a:cs typeface="Arial" panose="020B0604020202020204" pitchFamily="34" charset="0"/>
              </a:rPr>
              <a:t>1 Transit Technology Coordinator, +2 Transit Supervisors</a:t>
            </a:r>
          </a:p>
        </p:txBody>
      </p:sp>
      <p:sp>
        <p:nvSpPr>
          <p:cNvPr id="92" name="TextBox 91">
            <a:extLst>
              <a:ext uri="{FF2B5EF4-FFF2-40B4-BE49-F238E27FC236}">
                <a16:creationId xmlns:a16="http://schemas.microsoft.com/office/drawing/2014/main" id="{040C3C54-FDFA-4B44-BFD0-779AE2F2B210}"/>
              </a:ext>
            </a:extLst>
          </p:cNvPr>
          <p:cNvSpPr txBox="1"/>
          <p:nvPr/>
        </p:nvSpPr>
        <p:spPr>
          <a:xfrm>
            <a:off x="9645329" y="3039154"/>
            <a:ext cx="2266087" cy="235898"/>
          </a:xfrm>
          <a:prstGeom prst="rect">
            <a:avLst/>
          </a:prstGeom>
          <a:noFill/>
        </p:spPr>
        <p:txBody>
          <a:bodyPr wrap="square" rtlCol="0">
            <a:spAutoFit/>
          </a:bodyPr>
          <a:lstStyle/>
          <a:p>
            <a:pPr algn="ctr"/>
            <a:r>
              <a:rPr lang="en-US" sz="933" b="1" dirty="0">
                <a:solidFill>
                  <a:srgbClr val="00B050"/>
                </a:solidFill>
                <a:latin typeface="Arial" panose="020B0604020202020204" pitchFamily="34" charset="0"/>
                <a:cs typeface="Arial" panose="020B0604020202020204" pitchFamily="34" charset="0"/>
              </a:rPr>
              <a:t>+1 additional event vehicle ($14k)</a:t>
            </a:r>
          </a:p>
        </p:txBody>
      </p:sp>
      <p:pic>
        <p:nvPicPr>
          <p:cNvPr id="4" name="Graphic 3" descr="Neighborhood outline">
            <a:extLst>
              <a:ext uri="{FF2B5EF4-FFF2-40B4-BE49-F238E27FC236}">
                <a16:creationId xmlns:a16="http://schemas.microsoft.com/office/drawing/2014/main" id="{47A0421F-4858-4D13-A59B-D446B39C2B0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80373" y="4661608"/>
            <a:ext cx="914400" cy="914400"/>
          </a:xfrm>
          <a:prstGeom prst="rect">
            <a:avLst/>
          </a:prstGeom>
        </p:spPr>
      </p:pic>
      <p:sp>
        <p:nvSpPr>
          <p:cNvPr id="42" name="TextBox 41">
            <a:extLst>
              <a:ext uri="{FF2B5EF4-FFF2-40B4-BE49-F238E27FC236}">
                <a16:creationId xmlns:a16="http://schemas.microsoft.com/office/drawing/2014/main" id="{0F939165-11F0-4841-8E97-32C63DEE77E6}"/>
              </a:ext>
            </a:extLst>
          </p:cNvPr>
          <p:cNvSpPr txBox="1"/>
          <p:nvPr/>
        </p:nvSpPr>
        <p:spPr>
          <a:xfrm>
            <a:off x="3849629" y="5572170"/>
            <a:ext cx="27771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Community Engagement</a:t>
            </a:r>
          </a:p>
        </p:txBody>
      </p:sp>
      <p:sp>
        <p:nvSpPr>
          <p:cNvPr id="43" name="TextBox 42">
            <a:extLst>
              <a:ext uri="{FF2B5EF4-FFF2-40B4-BE49-F238E27FC236}">
                <a16:creationId xmlns:a16="http://schemas.microsoft.com/office/drawing/2014/main" id="{99A4F358-6C62-4967-97E7-D2CD4CC841BB}"/>
              </a:ext>
            </a:extLst>
          </p:cNvPr>
          <p:cNvSpPr txBox="1"/>
          <p:nvPr/>
        </p:nvSpPr>
        <p:spPr>
          <a:xfrm>
            <a:off x="4180998" y="5997729"/>
            <a:ext cx="2113151" cy="379463"/>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Staff works with neighborhoods to manage traffic/event changes</a:t>
            </a:r>
          </a:p>
        </p:txBody>
      </p:sp>
      <p:cxnSp>
        <p:nvCxnSpPr>
          <p:cNvPr id="44" name="Straight Arrow Connector 43">
            <a:extLst>
              <a:ext uri="{FF2B5EF4-FFF2-40B4-BE49-F238E27FC236}">
                <a16:creationId xmlns:a16="http://schemas.microsoft.com/office/drawing/2014/main" id="{1516E3F1-12AA-4E1D-A3DD-B246469AB935}"/>
              </a:ext>
            </a:extLst>
          </p:cNvPr>
          <p:cNvCxnSpPr>
            <a:cxnSpLocks/>
          </p:cNvCxnSpPr>
          <p:nvPr/>
        </p:nvCxnSpPr>
        <p:spPr>
          <a:xfrm>
            <a:off x="5158445" y="4019427"/>
            <a:ext cx="0" cy="5410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0806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28821" y="-43330"/>
            <a:ext cx="12263721" cy="689834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88047" y="4038600"/>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0" y="2413002"/>
            <a:ext cx="12192000" cy="830997"/>
          </a:xfrm>
          <a:prstGeom prst="rect">
            <a:avLst/>
          </a:prstGeom>
          <a:noFill/>
        </p:spPr>
        <p:txBody>
          <a:bodyPr wrap="square" rtlCol="0">
            <a:spAutoFit/>
          </a:bodyPr>
          <a:lstStyle/>
          <a:p>
            <a:pPr algn="ctr"/>
            <a:r>
              <a:rPr lang="en-US" sz="4800" b="1" dirty="0">
                <a:solidFill>
                  <a:schemeClr val="bg1"/>
                </a:solidFill>
                <a:latin typeface="Century Gothic"/>
                <a:cs typeface="Century Gothic"/>
              </a:rPr>
              <a:t>Operating Changes</a:t>
            </a:r>
          </a:p>
        </p:txBody>
      </p: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
        <p:nvSpPr>
          <p:cNvPr id="8" name="TextBox 7">
            <a:extLst>
              <a:ext uri="{FF2B5EF4-FFF2-40B4-BE49-F238E27FC236}">
                <a16:creationId xmlns:a16="http://schemas.microsoft.com/office/drawing/2014/main" id="{AA912500-9F0E-4C98-A5A8-DF22556914EB}"/>
              </a:ext>
            </a:extLst>
          </p:cNvPr>
          <p:cNvSpPr txBox="1"/>
          <p:nvPr/>
        </p:nvSpPr>
        <p:spPr>
          <a:xfrm>
            <a:off x="-57640" y="3193375"/>
            <a:ext cx="12192000" cy="748988"/>
          </a:xfrm>
          <a:prstGeom prst="rect">
            <a:avLst/>
          </a:prstGeom>
          <a:noFill/>
        </p:spPr>
        <p:txBody>
          <a:bodyPr wrap="square" rtlCol="0">
            <a:spAutoFit/>
          </a:bodyPr>
          <a:lstStyle/>
          <a:p>
            <a:pPr algn="ctr"/>
            <a:r>
              <a:rPr lang="en-US" sz="4267" dirty="0">
                <a:solidFill>
                  <a:schemeClr val="bg1"/>
                </a:solidFill>
                <a:latin typeface="Helvetica Light"/>
                <a:cs typeface="Helvetica Light"/>
              </a:rPr>
              <a:t>FY23 Recommended Budget</a:t>
            </a:r>
          </a:p>
        </p:txBody>
      </p:sp>
    </p:spTree>
    <p:extLst>
      <p:ext uri="{BB962C8B-B14F-4D97-AF65-F5344CB8AC3E}">
        <p14:creationId xmlns:p14="http://schemas.microsoft.com/office/powerpoint/2010/main" val="11449796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outdoor, sky, mountain&#10;&#10;Description automatically generated">
            <a:extLst>
              <a:ext uri="{FF2B5EF4-FFF2-40B4-BE49-F238E27FC236}">
                <a16:creationId xmlns:a16="http://schemas.microsoft.com/office/drawing/2014/main" id="{869E671F-AE8A-4F9E-BCFA-58DC593E8381}"/>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17304" y="279401"/>
            <a:ext cx="11757392" cy="6218781"/>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692840BA-B422-4DD2-B23C-A7BF22B113A7}"/>
              </a:ext>
            </a:extLst>
          </p:cNvPr>
          <p:cNvSpPr txBox="1"/>
          <p:nvPr/>
        </p:nvSpPr>
        <p:spPr>
          <a:xfrm>
            <a:off x="422471" y="725433"/>
            <a:ext cx="11203472" cy="5668218"/>
          </a:xfrm>
          <a:prstGeom prst="rect">
            <a:avLst/>
          </a:prstGeom>
          <a:noFill/>
        </p:spPr>
        <p:txBody>
          <a:bodyPr wrap="square" rtlCol="0">
            <a:spAutoFit/>
          </a:bodyPr>
          <a:lstStyle/>
          <a:p>
            <a:pPr lvl="1">
              <a:lnSpc>
                <a:spcPct val="150000"/>
              </a:lnSpc>
              <a:spcAft>
                <a:spcPts val="1000"/>
              </a:spcAft>
              <a:tabLst>
                <a:tab pos="457189" algn="l"/>
              </a:tabLst>
            </a:pPr>
            <a:endParaRPr lang="en-US" b="1" dirty="0">
              <a:solidFill>
                <a:srgbClr val="FFFF00"/>
              </a:solidFill>
              <a:latin typeface="Roboto" panose="02000000000000000000" pitchFamily="2" charset="0"/>
            </a:endParaRPr>
          </a:p>
          <a:p>
            <a:pPr lvl="1">
              <a:lnSpc>
                <a:spcPct val="150000"/>
              </a:lnSpc>
              <a:spcAft>
                <a:spcPts val="1000"/>
              </a:spcAft>
              <a:tabLst>
                <a:tab pos="457189" algn="l"/>
              </a:tabLst>
            </a:pPr>
            <a:r>
              <a:rPr lang="en-US" sz="1600" b="1" dirty="0">
                <a:latin typeface="Roboto" panose="02000000000000000000" pitchFamily="2" charset="0"/>
              </a:rPr>
              <a:t>Park City Transit has provided fare-free public transportation in the Park City, UT area since 1975. Today, Park City Transit’s 9 bus routes, 66 full-time and seasonal operators, and 45 vehicles (13 of which are zero emission buses at a cost of $1 million per bus) help transport residents, visitors, festival-goers, and employees alike year-round, 21 hours a day, 365 days a year. </a:t>
            </a:r>
          </a:p>
          <a:p>
            <a:pPr lvl="1">
              <a:lnSpc>
                <a:spcPct val="150000"/>
              </a:lnSpc>
              <a:spcAft>
                <a:spcPts val="1000"/>
              </a:spcAft>
              <a:tabLst>
                <a:tab pos="457189" algn="l"/>
              </a:tabLst>
            </a:pPr>
            <a:endParaRPr lang="en-US" sz="1600" b="1" dirty="0"/>
          </a:p>
          <a:p>
            <a:pPr lvl="1">
              <a:lnSpc>
                <a:spcPct val="150000"/>
              </a:lnSpc>
              <a:spcAft>
                <a:spcPts val="1000"/>
              </a:spcAft>
              <a:tabLst>
                <a:tab pos="457189" algn="l"/>
              </a:tabLst>
            </a:pPr>
            <a:r>
              <a:rPr lang="en-US" sz="1600" b="1" dirty="0">
                <a:latin typeface="Roboto" panose="02000000000000000000" pitchFamily="2" charset="0"/>
              </a:rPr>
              <a:t>Park City, as a Rural Transit Agency, receives federal operating assistance through the Utah Department of Transportation (UDOT). On average we receive $2-3 million for operations. FY23 Ops Budget: $14M</a:t>
            </a:r>
          </a:p>
          <a:p>
            <a:pPr lvl="1">
              <a:lnSpc>
                <a:spcPct val="150000"/>
              </a:lnSpc>
              <a:spcAft>
                <a:spcPts val="1000"/>
              </a:spcAft>
              <a:tabLst>
                <a:tab pos="457189" algn="l"/>
              </a:tabLst>
            </a:pPr>
            <a:endParaRPr lang="en-US" sz="1600" b="1" dirty="0">
              <a:latin typeface="Roboto" panose="02000000000000000000" pitchFamily="2" charset="0"/>
            </a:endParaRPr>
          </a:p>
          <a:p>
            <a:pPr lvl="1">
              <a:lnSpc>
                <a:spcPct val="150000"/>
              </a:lnSpc>
              <a:spcAft>
                <a:spcPts val="1000"/>
              </a:spcAft>
              <a:tabLst>
                <a:tab pos="457189" algn="l"/>
              </a:tabLst>
            </a:pPr>
            <a:r>
              <a:rPr lang="en-US" sz="1600" b="1" dirty="0">
                <a:latin typeface="Roboto" panose="02000000000000000000" pitchFamily="2" charset="0"/>
              </a:rPr>
              <a:t>Before the pandemic, we moved 2 million riders (2019).  In 2020, during the pandemic, we moved 1 million.  Our ridership is coming back, in 2021 we moved 1.5 million people.  Transit is an critically important service for the community and visitors.  </a:t>
            </a:r>
          </a:p>
          <a:p>
            <a:pPr lvl="1">
              <a:lnSpc>
                <a:spcPct val="150000"/>
              </a:lnSpc>
              <a:spcAft>
                <a:spcPts val="1000"/>
              </a:spcAft>
              <a:tabLst>
                <a:tab pos="457189" algn="l"/>
              </a:tabLst>
            </a:pPr>
            <a:r>
              <a:rPr lang="en-US" sz="1600" b="1" dirty="0">
                <a:latin typeface="Roboto" panose="02000000000000000000" pitchFamily="2" charset="0"/>
              </a:rPr>
              <a:t> </a:t>
            </a:r>
          </a:p>
        </p:txBody>
      </p:sp>
      <p:sp>
        <p:nvSpPr>
          <p:cNvPr id="6" name="TextBox 5">
            <a:extLst>
              <a:ext uri="{FF2B5EF4-FFF2-40B4-BE49-F238E27FC236}">
                <a16:creationId xmlns:a16="http://schemas.microsoft.com/office/drawing/2014/main" id="{5780DC2F-6A79-4A8B-B9CC-B34068526282}"/>
              </a:ext>
            </a:extLst>
          </p:cNvPr>
          <p:cNvSpPr txBox="1"/>
          <p:nvPr/>
        </p:nvSpPr>
        <p:spPr>
          <a:xfrm>
            <a:off x="1524000" y="279401"/>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Transportation</a:t>
            </a:r>
          </a:p>
        </p:txBody>
      </p:sp>
      <p:cxnSp>
        <p:nvCxnSpPr>
          <p:cNvPr id="7" name="Straight Connector 6">
            <a:extLst>
              <a:ext uri="{FF2B5EF4-FFF2-40B4-BE49-F238E27FC236}">
                <a16:creationId xmlns:a16="http://schemas.microsoft.com/office/drawing/2014/main" id="{94D86B54-0852-444F-BAD4-0606EC5D5547}"/>
              </a:ext>
            </a:extLst>
          </p:cNvPr>
          <p:cNvCxnSpPr>
            <a:cxnSpLocks/>
            <a:endCxn id="6" idx="1"/>
          </p:cNvCxnSpPr>
          <p:nvPr/>
        </p:nvCxnSpPr>
        <p:spPr>
          <a:xfrm>
            <a:off x="422471" y="571789"/>
            <a:ext cx="1101529"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18A6500-2DBC-4FAC-B06E-0E15340F2B1F}"/>
              </a:ext>
            </a:extLst>
          </p:cNvPr>
          <p:cNvCxnSpPr>
            <a:cxnSpLocks/>
            <a:stCxn id="6" idx="3"/>
          </p:cNvCxnSpPr>
          <p:nvPr/>
        </p:nvCxnSpPr>
        <p:spPr>
          <a:xfrm>
            <a:off x="10566400" y="571789"/>
            <a:ext cx="1203129"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id="{3522BCB1-3C75-497D-ACBE-AF2330D00D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1" y="5461001"/>
            <a:ext cx="1416407" cy="725647"/>
          </a:xfrm>
          <a:prstGeom prst="rect">
            <a:avLst/>
          </a:prstGeom>
        </p:spPr>
      </p:pic>
    </p:spTree>
    <p:extLst>
      <p:ext uri="{BB962C8B-B14F-4D97-AF65-F5344CB8AC3E}">
        <p14:creationId xmlns:p14="http://schemas.microsoft.com/office/powerpoint/2010/main" val="3952865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202985"/>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Budget Timeline</a:t>
            </a:r>
          </a:p>
        </p:txBody>
      </p:sp>
      <p:cxnSp>
        <p:nvCxnSpPr>
          <p:cNvPr id="4" name="Straight Connector 3"/>
          <p:cNvCxnSpPr>
            <a:cxnSpLocks/>
          </p:cNvCxnSpPr>
          <p:nvPr/>
        </p:nvCxnSpPr>
        <p:spPr>
          <a:xfrm flipV="1">
            <a:off x="10058400" y="537242"/>
            <a:ext cx="1625600" cy="3114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cxnSpLocks/>
          </p:cNvCxnSpPr>
          <p:nvPr/>
        </p:nvCxnSpPr>
        <p:spPr>
          <a:xfrm>
            <a:off x="406400" y="537241"/>
            <a:ext cx="1524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graphicFrame>
        <p:nvGraphicFramePr>
          <p:cNvPr id="5" name="Diagram 4">
            <a:extLst>
              <a:ext uri="{FF2B5EF4-FFF2-40B4-BE49-F238E27FC236}">
                <a16:creationId xmlns:a16="http://schemas.microsoft.com/office/drawing/2014/main" id="{00D1BC77-93A6-46A7-9C76-693AE1E81D40}"/>
              </a:ext>
            </a:extLst>
          </p:cNvPr>
          <p:cNvGraphicFramePr/>
          <p:nvPr>
            <p:extLst>
              <p:ext uri="{D42A27DB-BD31-4B8C-83A1-F6EECF244321}">
                <p14:modId xmlns:p14="http://schemas.microsoft.com/office/powerpoint/2010/main" val="2332611504"/>
              </p:ext>
            </p:extLst>
          </p:nvPr>
        </p:nvGraphicFramePr>
        <p:xfrm>
          <a:off x="226503" y="818901"/>
          <a:ext cx="11593585" cy="5836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798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grass, outdoor, sky, mountain&#10;&#10;Description automatically generated">
            <a:extLst>
              <a:ext uri="{FF2B5EF4-FFF2-40B4-BE49-F238E27FC236}">
                <a16:creationId xmlns:a16="http://schemas.microsoft.com/office/drawing/2014/main" id="{72F919ED-CF4B-4587-A71F-3376FF4335B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217304" y="279400"/>
            <a:ext cx="11757392" cy="6218781"/>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692840BA-B422-4DD2-B23C-A7BF22B113A7}"/>
              </a:ext>
            </a:extLst>
          </p:cNvPr>
          <p:cNvSpPr txBox="1"/>
          <p:nvPr/>
        </p:nvSpPr>
        <p:spPr>
          <a:xfrm>
            <a:off x="508000" y="787400"/>
            <a:ext cx="7596776" cy="6304290"/>
          </a:xfrm>
          <a:prstGeom prst="rect">
            <a:avLst/>
          </a:prstGeom>
          <a:noFill/>
        </p:spPr>
        <p:txBody>
          <a:bodyPr wrap="square" rtlCol="0">
            <a:spAutoFit/>
          </a:bodyPr>
          <a:lstStyle/>
          <a:p>
            <a:pPr>
              <a:lnSpc>
                <a:spcPct val="150000"/>
              </a:lnSpc>
              <a:spcAft>
                <a:spcPts val="1000"/>
              </a:spcAft>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Transportation Operations:</a:t>
            </a:r>
          </a:p>
          <a:p>
            <a:pPr marL="742932" lvl="1"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 ITS Transit IT Tech Coordinator</a:t>
            </a:r>
          </a:p>
          <a:p>
            <a:pPr marL="742932" lvl="1"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Upgrade Safety &amp; Training Administer Role</a:t>
            </a:r>
          </a:p>
          <a:p>
            <a:pPr marL="742932" lvl="1"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Two New Supervisors</a:t>
            </a:r>
          </a:p>
          <a:p>
            <a:pPr marL="1200121" lvl="2"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System coverage, winter 5:30 am – 3am 7 days a week</a:t>
            </a:r>
          </a:p>
          <a:p>
            <a:pPr marL="1200121" lvl="2"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Support customers, assist operators (accidents,  late night citywide, weather, coverage for trippers, operator shortages)</a:t>
            </a:r>
          </a:p>
          <a:p>
            <a:pPr marL="1200121" lvl="2"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5 supervisors now, vacation, medical leave = holes in coverage</a:t>
            </a:r>
          </a:p>
          <a:p>
            <a:pPr marL="1200121" lvl="2"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Assist with bio-brakes for operators, lunches</a:t>
            </a:r>
          </a:p>
          <a:p>
            <a:pPr marL="1200121" lvl="2" indent="-285744">
              <a:lnSpc>
                <a:spcPct val="150000"/>
              </a:lnSpc>
              <a:spcAft>
                <a:spcPts val="1000"/>
              </a:spcAft>
              <a:buFont typeface="Arial" panose="020B0604020202020204" pitchFamily="34" charset="0"/>
              <a:buChar char="•"/>
              <a:tabLst>
                <a:tab pos="457189" algn="l"/>
              </a:tabLst>
            </a:pPr>
            <a:r>
              <a:rPr lang="en-US" sz="1600" b="1" dirty="0">
                <a:latin typeface="Roboto" panose="02000000000000000000" pitchFamily="2" charset="0"/>
                <a:ea typeface="Roboto" panose="02000000000000000000" pitchFamily="2" charset="0"/>
                <a:cs typeface="Aldhabi" panose="020B0604020202020204" pitchFamily="2" charset="-78"/>
              </a:rPr>
              <a:t>Place holder, micro transit pilot</a:t>
            </a:r>
          </a:p>
          <a:p>
            <a:pPr lvl="1">
              <a:lnSpc>
                <a:spcPct val="150000"/>
              </a:lnSpc>
              <a:spcAft>
                <a:spcPts val="1000"/>
              </a:spcAft>
              <a:tabLst>
                <a:tab pos="457189" algn="l"/>
              </a:tabLs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742932" lvl="1" indent="-285744">
              <a:lnSpc>
                <a:spcPct val="150000"/>
              </a:lnSpc>
              <a:spcAft>
                <a:spcPts val="1000"/>
              </a:spcAft>
              <a:buFont typeface="Arial" panose="020B0604020202020204" pitchFamily="34" charset="0"/>
              <a:buChar char="•"/>
              <a:tabLst>
                <a:tab pos="457189" algn="l"/>
              </a:tabLst>
            </a:pPr>
            <a:endParaRPr lang="en-US"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5780DC2F-6A79-4A8B-B9CC-B34068526282}"/>
              </a:ext>
            </a:extLst>
          </p:cNvPr>
          <p:cNvSpPr txBox="1"/>
          <p:nvPr/>
        </p:nvSpPr>
        <p:spPr>
          <a:xfrm>
            <a:off x="1524000" y="279401"/>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Transportation Operations</a:t>
            </a:r>
          </a:p>
        </p:txBody>
      </p:sp>
      <p:cxnSp>
        <p:nvCxnSpPr>
          <p:cNvPr id="7" name="Straight Connector 6">
            <a:extLst>
              <a:ext uri="{FF2B5EF4-FFF2-40B4-BE49-F238E27FC236}">
                <a16:creationId xmlns:a16="http://schemas.microsoft.com/office/drawing/2014/main" id="{94D86B54-0852-444F-BAD4-0606EC5D5547}"/>
              </a:ext>
            </a:extLst>
          </p:cNvPr>
          <p:cNvCxnSpPr>
            <a:cxnSpLocks/>
            <a:endCxn id="6" idx="1"/>
          </p:cNvCxnSpPr>
          <p:nvPr/>
        </p:nvCxnSpPr>
        <p:spPr>
          <a:xfrm>
            <a:off x="429718" y="571789"/>
            <a:ext cx="1094282"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18A6500-2DBC-4FAC-B06E-0E15340F2B1F}"/>
              </a:ext>
            </a:extLst>
          </p:cNvPr>
          <p:cNvCxnSpPr>
            <a:cxnSpLocks/>
            <a:stCxn id="6" idx="3"/>
          </p:cNvCxnSpPr>
          <p:nvPr/>
        </p:nvCxnSpPr>
        <p:spPr>
          <a:xfrm>
            <a:off x="10566400" y="571789"/>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id="{52897562-F61B-4146-ADBE-0B1A91DE76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1" y="5461001"/>
            <a:ext cx="1416407" cy="725647"/>
          </a:xfrm>
          <a:prstGeom prst="rect">
            <a:avLst/>
          </a:prstGeom>
        </p:spPr>
      </p:pic>
    </p:spTree>
    <p:extLst>
      <p:ext uri="{BB962C8B-B14F-4D97-AF65-F5344CB8AC3E}">
        <p14:creationId xmlns:p14="http://schemas.microsoft.com/office/powerpoint/2010/main" val="2053973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4E0882-93FD-4520-8CBA-D54F603F8A14}"/>
              </a:ext>
            </a:extLst>
          </p:cNvPr>
          <p:cNvCxnSpPr>
            <a:cxnSpLocks/>
            <a:endCxn id="7" idx="1"/>
          </p:cNvCxnSpPr>
          <p:nvPr/>
        </p:nvCxnSpPr>
        <p:spPr>
          <a:xfrm>
            <a:off x="508000" y="667435"/>
            <a:ext cx="914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4620133-271E-4774-BAE5-B8AB9F73970D}"/>
              </a:ext>
            </a:extLst>
          </p:cNvPr>
          <p:cNvCxnSpPr>
            <a:cxnSpLocks/>
            <a:stCxn id="7" idx="3"/>
          </p:cNvCxnSpPr>
          <p:nvPr/>
        </p:nvCxnSpPr>
        <p:spPr>
          <a:xfrm>
            <a:off x="10464800" y="667435"/>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B3DA0E-A788-47DF-AE2F-7072A2786817}"/>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Transportation Fund</a:t>
            </a:r>
          </a:p>
        </p:txBody>
      </p:sp>
      <p:graphicFrame>
        <p:nvGraphicFramePr>
          <p:cNvPr id="10" name="Table 9">
            <a:extLst>
              <a:ext uri="{FF2B5EF4-FFF2-40B4-BE49-F238E27FC236}">
                <a16:creationId xmlns:a16="http://schemas.microsoft.com/office/drawing/2014/main" id="{D888DE24-2804-48B7-BB40-893E6DB8FEDE}"/>
              </a:ext>
            </a:extLst>
          </p:cNvPr>
          <p:cNvGraphicFramePr>
            <a:graphicFrameLocks noGrp="1"/>
          </p:cNvGraphicFramePr>
          <p:nvPr/>
        </p:nvGraphicFramePr>
        <p:xfrm>
          <a:off x="2121222" y="1313579"/>
          <a:ext cx="7811853" cy="4952549"/>
        </p:xfrm>
        <a:graphic>
          <a:graphicData uri="http://schemas.openxmlformats.org/drawingml/2006/table">
            <a:tbl>
              <a:tblPr/>
              <a:tblGrid>
                <a:gridCol w="2954558">
                  <a:extLst>
                    <a:ext uri="{9D8B030D-6E8A-4147-A177-3AD203B41FA5}">
                      <a16:colId xmlns:a16="http://schemas.microsoft.com/office/drawing/2014/main" val="2272200"/>
                    </a:ext>
                  </a:extLst>
                </a:gridCol>
                <a:gridCol w="1051823">
                  <a:extLst>
                    <a:ext uri="{9D8B030D-6E8A-4147-A177-3AD203B41FA5}">
                      <a16:colId xmlns:a16="http://schemas.microsoft.com/office/drawing/2014/main" val="2462012272"/>
                    </a:ext>
                  </a:extLst>
                </a:gridCol>
                <a:gridCol w="1134551">
                  <a:extLst>
                    <a:ext uri="{9D8B030D-6E8A-4147-A177-3AD203B41FA5}">
                      <a16:colId xmlns:a16="http://schemas.microsoft.com/office/drawing/2014/main" val="1016951992"/>
                    </a:ext>
                  </a:extLst>
                </a:gridCol>
                <a:gridCol w="910004">
                  <a:extLst>
                    <a:ext uri="{9D8B030D-6E8A-4147-A177-3AD203B41FA5}">
                      <a16:colId xmlns:a16="http://schemas.microsoft.com/office/drawing/2014/main" val="832349460"/>
                    </a:ext>
                  </a:extLst>
                </a:gridCol>
                <a:gridCol w="850913">
                  <a:extLst>
                    <a:ext uri="{9D8B030D-6E8A-4147-A177-3AD203B41FA5}">
                      <a16:colId xmlns:a16="http://schemas.microsoft.com/office/drawing/2014/main" val="4074609207"/>
                    </a:ext>
                  </a:extLst>
                </a:gridCol>
                <a:gridCol w="910004">
                  <a:extLst>
                    <a:ext uri="{9D8B030D-6E8A-4147-A177-3AD203B41FA5}">
                      <a16:colId xmlns:a16="http://schemas.microsoft.com/office/drawing/2014/main" val="1372125228"/>
                    </a:ext>
                  </a:extLst>
                </a:gridCol>
              </a:tblGrid>
              <a:tr h="449439">
                <a:tc>
                  <a:txBody>
                    <a:bodyPr/>
                    <a:lstStyle/>
                    <a:p>
                      <a:pPr algn="ctr" fontAlgn="ctr"/>
                      <a:r>
                        <a:rPr lang="en-US" sz="1200" b="1" i="0" u="none" strike="noStrike" dirty="0">
                          <a:solidFill>
                            <a:srgbClr val="FFFFFF"/>
                          </a:solidFill>
                          <a:effectLst/>
                          <a:latin typeface="Arial" panose="020B0604020202020204" pitchFamily="34" charset="0"/>
                        </a:rPr>
                        <a:t>Revenue Type</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FY22 YTD Actuals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FY22 Adj</a:t>
                      </a:r>
                      <a:br>
                        <a:rPr lang="en-US" sz="1200" b="1" i="0" u="none" strike="noStrike" dirty="0">
                          <a:solidFill>
                            <a:srgbClr val="FFFFFF"/>
                          </a:solidFill>
                          <a:effectLst/>
                          <a:latin typeface="Arial" panose="020B0604020202020204" pitchFamily="34" charset="0"/>
                        </a:rPr>
                      </a:br>
                      <a:r>
                        <a:rPr lang="en-US" sz="1200" b="1" i="0" u="none" strike="noStrike" dirty="0">
                          <a:solidFill>
                            <a:srgbClr val="FFFFFF"/>
                          </a:solidFill>
                          <a:effectLst/>
                          <a:latin typeface="Arial" panose="020B0604020202020204" pitchFamily="34" charset="0"/>
                        </a:rPr>
                        <a:t>Budget</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FY23 Budget</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 Variance FY22 Bud</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 Var from FY22 Bud</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extLst>
                  <a:ext uri="{0D108BD9-81ED-4DB2-BD59-A6C34878D82A}">
                    <a16:rowId xmlns:a16="http://schemas.microsoft.com/office/drawing/2014/main" val="628651049"/>
                  </a:ext>
                </a:extLst>
              </a:tr>
              <a:tr h="153771">
                <a:tc>
                  <a:txBody>
                    <a:bodyPr/>
                    <a:lstStyle/>
                    <a:p>
                      <a:pPr algn="l" fontAlgn="ctr"/>
                      <a:r>
                        <a:rPr lang="en-US" sz="1000" b="1" i="0" u="none" strike="noStrike" dirty="0">
                          <a:solidFill>
                            <a:srgbClr val="000000"/>
                          </a:solidFill>
                          <a:effectLst/>
                          <a:latin typeface="Arial" panose="020B0604020202020204" pitchFamily="34" charset="0"/>
                        </a:rPr>
                        <a:t>TRANSIT SALES TAX</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$6,904,071</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$9,452,759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$8,637,180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1" i="0" u="none" strike="noStrike" dirty="0">
                          <a:solidFill>
                            <a:srgbClr val="FF0000"/>
                          </a:solidFill>
                          <a:effectLst/>
                          <a:latin typeface="Arial" panose="020B0604020202020204" pitchFamily="34" charset="0"/>
                        </a:rPr>
                        <a:t>-$815,579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ctr" fontAlgn="ctr"/>
                      <a:r>
                        <a:rPr lang="en-US" sz="1000" b="1" i="0" u="none" strike="noStrike" dirty="0">
                          <a:solidFill>
                            <a:srgbClr val="FF0000"/>
                          </a:solidFill>
                          <a:effectLst/>
                          <a:latin typeface="Arial" panose="020B0604020202020204" pitchFamily="34" charset="0"/>
                        </a:rPr>
                        <a:t>-9%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404081200"/>
                  </a:ext>
                </a:extLst>
              </a:tr>
              <a:tr h="153771">
                <a:tc>
                  <a:txBody>
                    <a:bodyPr/>
                    <a:lstStyle/>
                    <a:p>
                      <a:pPr algn="l" fontAlgn="ctr"/>
                      <a:r>
                        <a:rPr lang="en-US" sz="1000" b="1" i="0" u="none" strike="noStrike" dirty="0">
                          <a:solidFill>
                            <a:srgbClr val="000000"/>
                          </a:solidFill>
                          <a:effectLst/>
                          <a:latin typeface="Arial" panose="020B0604020202020204" pitchFamily="34" charset="0"/>
                        </a:rPr>
                        <a:t>RESORT TAX TRANSPOR</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$2,955,997</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$3,821,209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$3,459,047</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1" i="0" u="none" strike="noStrike" dirty="0">
                          <a:solidFill>
                            <a:srgbClr val="FF0000"/>
                          </a:solidFill>
                          <a:effectLst/>
                          <a:latin typeface="Arial" panose="020B0604020202020204" pitchFamily="34" charset="0"/>
                        </a:rPr>
                        <a:t>-$362,162</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ctr" fontAlgn="ctr"/>
                      <a:r>
                        <a:rPr lang="en-US" sz="1000" b="1" i="0" u="none" strike="noStrike" dirty="0">
                          <a:solidFill>
                            <a:srgbClr val="FF0000"/>
                          </a:solidFill>
                          <a:effectLst/>
                          <a:latin typeface="Arial" panose="020B0604020202020204" pitchFamily="34" charset="0"/>
                        </a:rPr>
                        <a:t>-9%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extLst>
                  <a:ext uri="{0D108BD9-81ED-4DB2-BD59-A6C34878D82A}">
                    <a16:rowId xmlns:a16="http://schemas.microsoft.com/office/drawing/2014/main" val="3605551765"/>
                  </a:ext>
                </a:extLst>
              </a:tr>
              <a:tr h="153771">
                <a:tc>
                  <a:txBody>
                    <a:bodyPr/>
                    <a:lstStyle/>
                    <a:p>
                      <a:pPr algn="l" fontAlgn="ctr"/>
                      <a:r>
                        <a:rPr lang="en-US" sz="1000" b="1" i="0" u="none" strike="noStrike" dirty="0">
                          <a:solidFill>
                            <a:srgbClr val="000000"/>
                          </a:solidFill>
                          <a:effectLst/>
                          <a:latin typeface="Arial" panose="020B0604020202020204" pitchFamily="34" charset="0"/>
                        </a:rPr>
                        <a:t>BUSINESS LICENSES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$911,949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$953,297</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$981,896</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$28,599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ctr" fontAlgn="ctr"/>
                      <a:r>
                        <a:rPr lang="en-US" sz="1000" b="0" i="0" u="none" strike="noStrike" dirty="0">
                          <a:solidFill>
                            <a:srgbClr val="000000"/>
                          </a:solidFill>
                          <a:effectLst/>
                          <a:latin typeface="Arial" panose="020B0604020202020204" pitchFamily="34" charset="0"/>
                        </a:rPr>
                        <a:t>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589474342"/>
                  </a:ext>
                </a:extLst>
              </a:tr>
              <a:tr h="153771">
                <a:tc>
                  <a:txBody>
                    <a:bodyPr/>
                    <a:lstStyle/>
                    <a:p>
                      <a:pPr algn="l" fontAlgn="ctr"/>
                      <a:r>
                        <a:rPr lang="en-US" sz="1000" b="1" i="0" u="none" strike="noStrike" dirty="0">
                          <a:solidFill>
                            <a:srgbClr val="000000"/>
                          </a:solidFill>
                          <a:effectLst/>
                          <a:latin typeface="Arial" panose="020B0604020202020204" pitchFamily="34" charset="0"/>
                        </a:rPr>
                        <a:t>FEDERAL GRANTS (Operating)</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$5,599,260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$6,599,700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$3,220,298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1" i="0" u="none" strike="noStrike" dirty="0">
                          <a:solidFill>
                            <a:srgbClr val="FF0000"/>
                          </a:solidFill>
                          <a:effectLst/>
                          <a:latin typeface="Arial" panose="020B0604020202020204" pitchFamily="34" charset="0"/>
                        </a:rPr>
                        <a:t>-$3,379,402</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ctr" fontAlgn="ctr"/>
                      <a:r>
                        <a:rPr lang="en-US" sz="1000" b="1" i="0" u="none" strike="noStrike" dirty="0">
                          <a:solidFill>
                            <a:srgbClr val="FF0000"/>
                          </a:solidFill>
                          <a:effectLst/>
                          <a:latin typeface="Arial" panose="020B0604020202020204" pitchFamily="34" charset="0"/>
                        </a:rPr>
                        <a:t>-51%</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extLst>
                  <a:ext uri="{0D108BD9-81ED-4DB2-BD59-A6C34878D82A}">
                    <a16:rowId xmlns:a16="http://schemas.microsoft.com/office/drawing/2014/main" val="1799896081"/>
                  </a:ext>
                </a:extLst>
              </a:tr>
              <a:tr h="153771">
                <a:tc>
                  <a:txBody>
                    <a:bodyPr/>
                    <a:lstStyle/>
                    <a:p>
                      <a:pPr algn="l" fontAlgn="ctr"/>
                      <a:r>
                        <a:rPr lang="en-US" sz="1000" b="1" i="0" u="none" strike="noStrike" dirty="0">
                          <a:solidFill>
                            <a:srgbClr val="000000"/>
                          </a:solidFill>
                          <a:effectLst/>
                          <a:latin typeface="Arial" panose="020B0604020202020204" pitchFamily="34" charset="0"/>
                        </a:rPr>
                        <a:t>FEDERAL GRANTS (Capital)</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$119,163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$500,000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$18,493,520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$17,993,520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ctr" fontAlgn="ctr"/>
                      <a:r>
                        <a:rPr lang="en-US" sz="1000" b="0" i="0" u="none" strike="noStrike" dirty="0">
                          <a:solidFill>
                            <a:srgbClr val="000000"/>
                          </a:solidFill>
                          <a:effectLst/>
                          <a:latin typeface="Arial" panose="020B0604020202020204" pitchFamily="34" charset="0"/>
                        </a:rPr>
                        <a:t>3599%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extLst>
                  <a:ext uri="{0D108BD9-81ED-4DB2-BD59-A6C34878D82A}">
                    <a16:rowId xmlns:a16="http://schemas.microsoft.com/office/drawing/2014/main" val="1330369343"/>
                  </a:ext>
                </a:extLst>
              </a:tr>
              <a:tr h="153771">
                <a:tc>
                  <a:txBody>
                    <a:bodyPr/>
                    <a:lstStyle/>
                    <a:p>
                      <a:pPr algn="l" fontAlgn="ctr"/>
                      <a:r>
                        <a:rPr lang="en-US" sz="1000" b="1" i="0" u="none" strike="noStrike" dirty="0">
                          <a:solidFill>
                            <a:srgbClr val="000000"/>
                          </a:solidFill>
                          <a:effectLst/>
                          <a:latin typeface="Arial" panose="020B0604020202020204" pitchFamily="34" charset="0"/>
                        </a:rPr>
                        <a:t>REGIONAL TRANSIT REVENUE</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$4,051,674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$4,080,819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$83,243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1" i="0" u="none" strike="noStrike" dirty="0">
                          <a:solidFill>
                            <a:srgbClr val="FF0000"/>
                          </a:solidFill>
                          <a:effectLst/>
                          <a:latin typeface="Arial" panose="020B0604020202020204" pitchFamily="34" charset="0"/>
                        </a:rPr>
                        <a:t>-$3,997,576</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ctr" fontAlgn="ctr"/>
                      <a:r>
                        <a:rPr lang="en-US" sz="1000" b="1" i="0" u="none" strike="noStrike" dirty="0">
                          <a:solidFill>
                            <a:srgbClr val="FF0000"/>
                          </a:solidFill>
                          <a:effectLst/>
                          <a:latin typeface="Arial" panose="020B0604020202020204" pitchFamily="34" charset="0"/>
                        </a:rPr>
                        <a:t>-98%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607161396"/>
                  </a:ext>
                </a:extLst>
              </a:tr>
              <a:tr h="153771">
                <a:tc>
                  <a:txBody>
                    <a:bodyPr/>
                    <a:lstStyle/>
                    <a:p>
                      <a:pPr algn="l" fontAlgn="ctr"/>
                      <a:r>
                        <a:rPr lang="en-US" sz="1000" b="1" i="0" u="none" strike="noStrike" dirty="0">
                          <a:solidFill>
                            <a:srgbClr val="000000"/>
                          </a:solidFill>
                          <a:effectLst/>
                          <a:latin typeface="Arial" panose="020B0604020202020204" pitchFamily="34" charset="0"/>
                        </a:rPr>
                        <a:t>OTHER FUNDING SOURCES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b"/>
                      <a:r>
                        <a:rPr lang="en-US" sz="1000" b="0" i="0" u="none" strike="noStrike" dirty="0">
                          <a:solidFill>
                            <a:srgbClr val="000000"/>
                          </a:solidFill>
                          <a:effectLst/>
                          <a:latin typeface="Arial" panose="020B0604020202020204" pitchFamily="34" charset="0"/>
                        </a:rPr>
                        <a:t>$592,545</a:t>
                      </a:r>
                    </a:p>
                  </a:txBody>
                  <a:tcPr marL="3596" marR="3596" marT="359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b"/>
                      <a:r>
                        <a:rPr lang="en-US" sz="1000" b="0" i="0" u="none" strike="noStrike" dirty="0">
                          <a:solidFill>
                            <a:srgbClr val="000000"/>
                          </a:solidFill>
                          <a:effectLst/>
                          <a:latin typeface="Arial" panose="020B0604020202020204" pitchFamily="34" charset="0"/>
                        </a:rPr>
                        <a:t>$576,352</a:t>
                      </a:r>
                    </a:p>
                  </a:txBody>
                  <a:tcPr marL="3596" marR="3596" marT="359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b"/>
                      <a:r>
                        <a:rPr lang="en-US" sz="1000" b="0" i="0" u="none" strike="noStrike" dirty="0">
                          <a:solidFill>
                            <a:srgbClr val="000000"/>
                          </a:solidFill>
                          <a:effectLst/>
                          <a:latin typeface="Arial" panose="020B0604020202020204" pitchFamily="34" charset="0"/>
                        </a:rPr>
                        <a:t>$576,352</a:t>
                      </a:r>
                    </a:p>
                  </a:txBody>
                  <a:tcPr marL="3596" marR="3596" marT="359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b"/>
                      <a:r>
                        <a:rPr lang="en-US" sz="1000" b="0" i="0" u="none" strike="noStrike" dirty="0">
                          <a:solidFill>
                            <a:srgbClr val="000000"/>
                          </a:solidFill>
                          <a:effectLst/>
                          <a:latin typeface="Arial" panose="020B0604020202020204" pitchFamily="34" charset="0"/>
                        </a:rPr>
                        <a:t>$0</a:t>
                      </a:r>
                    </a:p>
                  </a:txBody>
                  <a:tcPr marL="3596" marR="3596" marT="359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ctr" fontAlgn="ctr"/>
                      <a:r>
                        <a:rPr lang="en-US" sz="1000" b="0" i="0" u="none" strike="noStrike" dirty="0">
                          <a:solidFill>
                            <a:srgbClr val="000000"/>
                          </a:solidFill>
                          <a:effectLst/>
                          <a:latin typeface="Arial" panose="020B0604020202020204" pitchFamily="34" charset="0"/>
                        </a:rPr>
                        <a:t>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extLst>
                  <a:ext uri="{0D108BD9-81ED-4DB2-BD59-A6C34878D82A}">
                    <a16:rowId xmlns:a16="http://schemas.microsoft.com/office/drawing/2014/main" val="1715725331"/>
                  </a:ext>
                </a:extLst>
              </a:tr>
              <a:tr h="153771">
                <a:tc>
                  <a:txBody>
                    <a:bodyPr/>
                    <a:lstStyle/>
                    <a:p>
                      <a:pPr algn="l" fontAlgn="ctr"/>
                      <a:r>
                        <a:rPr lang="en-US" sz="1000" b="1" i="0" u="none" strike="noStrike" dirty="0">
                          <a:solidFill>
                            <a:srgbClr val="000000"/>
                          </a:solidFill>
                          <a:effectLst/>
                          <a:latin typeface="Arial" panose="020B0604020202020204" pitchFamily="34" charset="0"/>
                        </a:rPr>
                        <a:t>PARKING REVENUES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$2,082,204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$2,603,364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$2,603,364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tc>
                  <a:txBody>
                    <a:bodyPr/>
                    <a:lstStyle/>
                    <a:p>
                      <a:pPr algn="ctr" fontAlgn="ctr"/>
                      <a:r>
                        <a:rPr lang="en-US" sz="1000" b="0" i="0" u="none" strike="noStrike" dirty="0">
                          <a:solidFill>
                            <a:srgbClr val="000000"/>
                          </a:solidFill>
                          <a:effectLst/>
                          <a:latin typeface="Arial" panose="020B0604020202020204" pitchFamily="34" charset="0"/>
                        </a:rPr>
                        <a:t>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DCE4"/>
                    </a:solidFill>
                  </a:tcPr>
                </a:tc>
                <a:extLst>
                  <a:ext uri="{0D108BD9-81ED-4DB2-BD59-A6C34878D82A}">
                    <a16:rowId xmlns:a16="http://schemas.microsoft.com/office/drawing/2014/main" val="3812996366"/>
                  </a:ext>
                </a:extLst>
              </a:tr>
              <a:tr h="153771">
                <a:tc>
                  <a:txBody>
                    <a:bodyPr/>
                    <a:lstStyle/>
                    <a:p>
                      <a:pPr algn="l" fontAlgn="ctr"/>
                      <a:r>
                        <a:rPr lang="en-US" sz="1000" b="1" i="0" u="none" strike="noStrike" dirty="0">
                          <a:solidFill>
                            <a:srgbClr val="000000"/>
                          </a:solidFill>
                          <a:effectLst/>
                          <a:latin typeface="Arial" panose="020B0604020202020204" pitchFamily="34" charset="0"/>
                        </a:rPr>
                        <a:t>Totals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$23,216,863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$28,587,500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$38,054,900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$9,467,400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33%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524843789"/>
                  </a:ext>
                </a:extLst>
              </a:tr>
              <a:tr h="153771">
                <a:tc>
                  <a:txBody>
                    <a:bodyPr/>
                    <a:lstStyle/>
                    <a:p>
                      <a:pPr algn="l" fontAlgn="ctr"/>
                      <a:r>
                        <a:rPr lang="en-US" sz="8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8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8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8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8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8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3995540682"/>
                  </a:ext>
                </a:extLst>
              </a:tr>
              <a:tr h="449439">
                <a:tc>
                  <a:txBody>
                    <a:bodyPr/>
                    <a:lstStyle/>
                    <a:p>
                      <a:pPr algn="ctr" fontAlgn="ctr"/>
                      <a:r>
                        <a:rPr lang="en-US" sz="1200" b="1" i="0" u="none" strike="noStrike" dirty="0">
                          <a:solidFill>
                            <a:srgbClr val="FFFFFF"/>
                          </a:solidFill>
                          <a:effectLst/>
                          <a:latin typeface="Arial" panose="020B0604020202020204" pitchFamily="34" charset="0"/>
                        </a:rPr>
                        <a:t>Expense Type</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FY22 YTD Actuals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FY22 Adj</a:t>
                      </a:r>
                      <a:br>
                        <a:rPr lang="en-US" sz="1200" b="1" i="0" u="none" strike="noStrike" dirty="0">
                          <a:solidFill>
                            <a:srgbClr val="FFFFFF"/>
                          </a:solidFill>
                          <a:effectLst/>
                          <a:latin typeface="Arial" panose="020B0604020202020204" pitchFamily="34" charset="0"/>
                        </a:rPr>
                      </a:br>
                      <a:r>
                        <a:rPr lang="en-US" sz="1200" b="1" i="0" u="none" strike="noStrike" dirty="0">
                          <a:solidFill>
                            <a:srgbClr val="FFFFFF"/>
                          </a:solidFill>
                          <a:effectLst/>
                          <a:latin typeface="Arial" panose="020B0604020202020204" pitchFamily="34" charset="0"/>
                        </a:rPr>
                        <a:t>Budget</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FY23 Budget</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 Variance FY22 Bud</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tc>
                  <a:txBody>
                    <a:bodyPr/>
                    <a:lstStyle/>
                    <a:p>
                      <a:pPr algn="ctr" fontAlgn="ctr"/>
                      <a:r>
                        <a:rPr lang="en-US" sz="1200" b="1" i="0" u="none" strike="noStrike" dirty="0">
                          <a:solidFill>
                            <a:srgbClr val="FFFFFF"/>
                          </a:solidFill>
                          <a:effectLst/>
                          <a:latin typeface="Arial" panose="020B0604020202020204" pitchFamily="34" charset="0"/>
                        </a:rPr>
                        <a:t>%, Var from FY22 Bud</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8497B0"/>
                    </a:solidFill>
                  </a:tcPr>
                </a:tc>
                <a:extLst>
                  <a:ext uri="{0D108BD9-81ED-4DB2-BD59-A6C34878D82A}">
                    <a16:rowId xmlns:a16="http://schemas.microsoft.com/office/drawing/2014/main" val="479507610"/>
                  </a:ext>
                </a:extLst>
              </a:tr>
              <a:tr h="153771">
                <a:tc>
                  <a:txBody>
                    <a:bodyPr/>
                    <a:lstStyle/>
                    <a:p>
                      <a:pPr algn="l" fontAlgn="ctr"/>
                      <a:r>
                        <a:rPr lang="en-US" sz="1000" b="1" i="0" u="none" strike="noStrike" dirty="0">
                          <a:solidFill>
                            <a:srgbClr val="000000"/>
                          </a:solidFill>
                          <a:effectLst/>
                          <a:latin typeface="Arial" panose="020B0604020202020204" pitchFamily="34" charset="0"/>
                        </a:rPr>
                        <a:t>TRANSPORTATION OPS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$9,711,921</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$11,856,619</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$13,964,203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$2,107,584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ctr" fontAlgn="ctr"/>
                      <a:r>
                        <a:rPr lang="en-US" sz="1000" b="0" i="0" u="none" strike="noStrike" dirty="0">
                          <a:solidFill>
                            <a:srgbClr val="000000"/>
                          </a:solidFill>
                          <a:effectLst/>
                          <a:latin typeface="Arial" panose="020B0604020202020204" pitchFamily="34" charset="0"/>
                        </a:rPr>
                        <a:t>18%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3995974830"/>
                  </a:ext>
                </a:extLst>
              </a:tr>
              <a:tr h="153771">
                <a:tc>
                  <a:txBody>
                    <a:bodyPr/>
                    <a:lstStyle/>
                    <a:p>
                      <a:pPr algn="l" fontAlgn="ctr"/>
                      <a:r>
                        <a:rPr lang="en-US" sz="1000" b="1" i="0" u="none" strike="noStrike" dirty="0">
                          <a:solidFill>
                            <a:srgbClr val="000000"/>
                          </a:solidFill>
                          <a:effectLst/>
                          <a:latin typeface="Arial" panose="020B0604020202020204" pitchFamily="34" charset="0"/>
                        </a:rPr>
                        <a:t>TRANSPORTATION PLANNING</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$416,137</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$877,374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$1,034,755</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$157,381</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tc>
                  <a:txBody>
                    <a:bodyPr/>
                    <a:lstStyle/>
                    <a:p>
                      <a:pPr algn="ctr" fontAlgn="ctr"/>
                      <a:r>
                        <a:rPr lang="en-US" sz="1000" b="0" i="0" u="none" strike="noStrike" dirty="0">
                          <a:solidFill>
                            <a:srgbClr val="000000"/>
                          </a:solidFill>
                          <a:effectLst/>
                          <a:latin typeface="Arial" panose="020B0604020202020204" pitchFamily="34" charset="0"/>
                        </a:rPr>
                        <a:t>18%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CB9CA"/>
                    </a:solidFill>
                  </a:tcPr>
                </a:tc>
                <a:extLst>
                  <a:ext uri="{0D108BD9-81ED-4DB2-BD59-A6C34878D82A}">
                    <a16:rowId xmlns:a16="http://schemas.microsoft.com/office/drawing/2014/main" val="2813895310"/>
                  </a:ext>
                </a:extLst>
              </a:tr>
              <a:tr h="153771">
                <a:tc>
                  <a:txBody>
                    <a:bodyPr/>
                    <a:lstStyle/>
                    <a:p>
                      <a:pPr algn="l" fontAlgn="ctr"/>
                      <a:r>
                        <a:rPr lang="en-US" sz="1000" b="1" i="0" u="none" strike="noStrike" dirty="0">
                          <a:solidFill>
                            <a:srgbClr val="000000"/>
                          </a:solidFill>
                          <a:effectLst/>
                          <a:latin typeface="Arial" panose="020B0604020202020204" pitchFamily="34" charset="0"/>
                        </a:rPr>
                        <a:t>PARKING OPS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$1,152,550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$1,649,073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$1,949,087</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r" fontAlgn="ctr"/>
                      <a:r>
                        <a:rPr lang="en-US" sz="1000" b="0" i="0" u="none" strike="noStrike" dirty="0">
                          <a:solidFill>
                            <a:srgbClr val="000000"/>
                          </a:solidFill>
                          <a:effectLst/>
                          <a:latin typeface="Arial" panose="020B0604020202020204" pitchFamily="34" charset="0"/>
                        </a:rPr>
                        <a:t>$300,014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tc>
                  <a:txBody>
                    <a:bodyPr/>
                    <a:lstStyle/>
                    <a:p>
                      <a:pPr algn="ctr" fontAlgn="ctr"/>
                      <a:r>
                        <a:rPr lang="en-US" sz="1000" b="0" i="0" u="none" strike="noStrike" dirty="0">
                          <a:solidFill>
                            <a:srgbClr val="000000"/>
                          </a:solidFill>
                          <a:effectLst/>
                          <a:latin typeface="Arial" panose="020B0604020202020204" pitchFamily="34" charset="0"/>
                        </a:rPr>
                        <a:t>18%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6DCE4"/>
                    </a:solidFill>
                  </a:tcPr>
                </a:tc>
                <a:extLst>
                  <a:ext uri="{0D108BD9-81ED-4DB2-BD59-A6C34878D82A}">
                    <a16:rowId xmlns:a16="http://schemas.microsoft.com/office/drawing/2014/main" val="2239681773"/>
                  </a:ext>
                </a:extLst>
              </a:tr>
              <a:tr h="153771">
                <a:tc>
                  <a:txBody>
                    <a:bodyPr/>
                    <a:lstStyle/>
                    <a:p>
                      <a:pPr algn="l" fontAlgn="ctr"/>
                      <a:r>
                        <a:rPr lang="en-US" sz="1000" b="1" i="0" u="none" strike="noStrike" dirty="0">
                          <a:solidFill>
                            <a:srgbClr val="000000"/>
                          </a:solidFill>
                          <a:effectLst/>
                          <a:latin typeface="Arial" panose="020B0604020202020204" pitchFamily="34" charset="0"/>
                        </a:rPr>
                        <a:t>CAPITAL PROJECTS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$511,000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$28,785,368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r" fontAlgn="ctr"/>
                      <a:r>
                        <a:rPr lang="en-US" sz="1000" b="0" i="0" u="none" strike="noStrike" dirty="0">
                          <a:solidFill>
                            <a:srgbClr val="000000"/>
                          </a:solidFill>
                          <a:effectLst/>
                          <a:latin typeface="Arial" panose="020B0604020202020204" pitchFamily="34" charset="0"/>
                        </a:rPr>
                        <a:t>$14,292,488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r" fontAlgn="ctr"/>
                      <a:r>
                        <a:rPr lang="en-US" sz="1000" b="1" i="0" u="none" strike="noStrike" dirty="0">
                          <a:solidFill>
                            <a:srgbClr val="FF0000"/>
                          </a:solidFill>
                          <a:effectLst/>
                          <a:latin typeface="Arial" panose="020B0604020202020204" pitchFamily="34" charset="0"/>
                        </a:rPr>
                        <a:t>-$14,492,880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tc>
                  <a:txBody>
                    <a:bodyPr/>
                    <a:lstStyle/>
                    <a:p>
                      <a:pPr algn="ctr" fontAlgn="ctr"/>
                      <a:r>
                        <a:rPr lang="en-US" sz="1000" b="1" i="0" u="none" strike="noStrike" dirty="0">
                          <a:solidFill>
                            <a:srgbClr val="FF0000"/>
                          </a:solidFill>
                          <a:effectLst/>
                          <a:latin typeface="Arial" panose="020B0604020202020204" pitchFamily="34" charset="0"/>
                        </a:rPr>
                        <a:t>-50%</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CB9CA"/>
                    </a:solidFill>
                  </a:tcPr>
                </a:tc>
                <a:extLst>
                  <a:ext uri="{0D108BD9-81ED-4DB2-BD59-A6C34878D82A}">
                    <a16:rowId xmlns:a16="http://schemas.microsoft.com/office/drawing/2014/main" val="2822735212"/>
                  </a:ext>
                </a:extLst>
              </a:tr>
              <a:tr h="153771">
                <a:tc>
                  <a:txBody>
                    <a:bodyPr/>
                    <a:lstStyle/>
                    <a:p>
                      <a:pPr algn="l" fontAlgn="ctr"/>
                      <a:r>
                        <a:rPr lang="en-US" sz="1000" b="1" i="0" u="none" strike="noStrike" dirty="0">
                          <a:solidFill>
                            <a:srgbClr val="000000"/>
                          </a:solidFill>
                          <a:effectLst/>
                          <a:latin typeface="Arial" panose="020B0604020202020204" pitchFamily="34" charset="0"/>
                        </a:rPr>
                        <a:t>Totals</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$11,791,608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$43,168,434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$31,240,533</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FF0000"/>
                          </a:solidFill>
                          <a:effectLst/>
                          <a:latin typeface="Arial" panose="020B0604020202020204" pitchFamily="34" charset="0"/>
                        </a:rPr>
                        <a:t>-$11,927,901</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ctr" fontAlgn="ctr"/>
                      <a:r>
                        <a:rPr lang="en-US" sz="1000" b="1" i="0" u="none" strike="noStrike" dirty="0">
                          <a:solidFill>
                            <a:srgbClr val="FF0000"/>
                          </a:solidFill>
                          <a:effectLst/>
                          <a:latin typeface="Arial" panose="020B0604020202020204" pitchFamily="34" charset="0"/>
                        </a:rPr>
                        <a:t>-28%</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1717060918"/>
                  </a:ext>
                </a:extLst>
              </a:tr>
              <a:tr h="153771">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0"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511057970"/>
                  </a:ext>
                </a:extLst>
              </a:tr>
              <a:tr h="153771">
                <a:tc>
                  <a:txBody>
                    <a:bodyPr/>
                    <a:lstStyle/>
                    <a:p>
                      <a:pPr algn="l" fontAlgn="ctr"/>
                      <a:r>
                        <a:rPr lang="en-US" sz="1000" b="1" i="0" u="none" strike="noStrike" dirty="0">
                          <a:solidFill>
                            <a:srgbClr val="000000"/>
                          </a:solidFill>
                          <a:effectLst/>
                          <a:latin typeface="Arial" panose="020B0604020202020204" pitchFamily="34" charset="0"/>
                        </a:rPr>
                        <a:t>Ops Revenues</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$23,097,700</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$28,087,500</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$19,561,380</a:t>
                      </a:r>
                    </a:p>
                  </a:txBody>
                  <a:tcPr marL="3596" marR="3596" marT="3596" marB="0" anchor="ctr">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3596" marR="3596" marT="3596"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87884103"/>
                  </a:ext>
                </a:extLst>
              </a:tr>
              <a:tr h="153771">
                <a:tc>
                  <a:txBody>
                    <a:bodyPr/>
                    <a:lstStyle/>
                    <a:p>
                      <a:pPr algn="l" fontAlgn="ctr"/>
                      <a:r>
                        <a:rPr lang="en-US" sz="1000" b="1" i="0" u="none" strike="noStrike" dirty="0">
                          <a:solidFill>
                            <a:srgbClr val="000000"/>
                          </a:solidFill>
                          <a:effectLst/>
                          <a:latin typeface="Arial" panose="020B0604020202020204" pitchFamily="34" charset="0"/>
                        </a:rPr>
                        <a:t>Ops Expenses</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$11,280,608</a:t>
                      </a:r>
                    </a:p>
                  </a:txBody>
                  <a:tcPr marL="3596" marR="3596" marT="359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$14,383,066</a:t>
                      </a:r>
                    </a:p>
                  </a:txBody>
                  <a:tcPr marL="3596" marR="3596" marT="359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$16,948,045</a:t>
                      </a:r>
                    </a:p>
                  </a:txBody>
                  <a:tcPr marL="3596" marR="3596" marT="3596" marB="0" anchor="ctr">
                    <a:lnL>
                      <a:noFill/>
                    </a:lnL>
                    <a:lnR w="6350" cap="flat" cmpd="sng" algn="ctr">
                      <a:solidFill>
                        <a:srgbClr val="FFFFFF"/>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82074821"/>
                  </a:ext>
                </a:extLst>
              </a:tr>
              <a:tr h="153771">
                <a:tc>
                  <a:txBody>
                    <a:bodyPr/>
                    <a:lstStyle/>
                    <a:p>
                      <a:pPr algn="r" fontAlgn="ctr"/>
                      <a:r>
                        <a:rPr lang="en-US" sz="1000" b="1" i="0" u="none" strike="noStrike" dirty="0">
                          <a:solidFill>
                            <a:srgbClr val="000000"/>
                          </a:solidFill>
                          <a:effectLst/>
                          <a:latin typeface="Arial" panose="020B0604020202020204" pitchFamily="34" charset="0"/>
                        </a:rPr>
                        <a:t>Over/</a:t>
                      </a:r>
                      <a:r>
                        <a:rPr lang="en-US" sz="1000" b="1" i="0" u="none" strike="noStrike" dirty="0">
                          <a:solidFill>
                            <a:srgbClr val="FF0000"/>
                          </a:solidFill>
                          <a:effectLst/>
                          <a:latin typeface="Arial" panose="020B0604020202020204" pitchFamily="34" charset="0"/>
                        </a:rPr>
                        <a:t>Under</a:t>
                      </a:r>
                      <a:endParaRPr lang="en-US" sz="1000" b="1" i="0" u="none" strike="noStrike" dirty="0">
                        <a:solidFill>
                          <a:srgbClr val="000000"/>
                        </a:solidFill>
                        <a:effectLst/>
                        <a:latin typeface="Arial" panose="020B0604020202020204" pitchFamily="34" charset="0"/>
                      </a:endParaRPr>
                    </a:p>
                  </a:txBody>
                  <a:tcPr marL="3596" marR="3596" marT="3596" marB="0" anchor="ctr">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$11,817,092</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$13,704,434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$2,613,335</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271180303"/>
                  </a:ext>
                </a:extLst>
              </a:tr>
              <a:tr h="153771">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250002458"/>
                  </a:ext>
                </a:extLst>
              </a:tr>
              <a:tr h="153771">
                <a:tc>
                  <a:txBody>
                    <a:bodyPr/>
                    <a:lstStyle/>
                    <a:p>
                      <a:pPr algn="l" fontAlgn="ctr"/>
                      <a:r>
                        <a:rPr lang="en-US" sz="1000" b="1" i="0" u="none" strike="noStrike" dirty="0">
                          <a:solidFill>
                            <a:srgbClr val="000000"/>
                          </a:solidFill>
                          <a:effectLst/>
                          <a:latin typeface="Arial" panose="020B0604020202020204" pitchFamily="34" charset="0"/>
                        </a:rPr>
                        <a:t>FY23 Total Revenues</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$23,216,863</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$28,587,500</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$38,054,900</a:t>
                      </a:r>
                    </a:p>
                  </a:txBody>
                  <a:tcPr marL="3596" marR="3596" marT="3596" marB="0" anchor="ctr">
                    <a:lnL>
                      <a:noFill/>
                    </a:lnL>
                    <a:lnR>
                      <a:noFill/>
                    </a:lnR>
                    <a:lnT>
                      <a:noFill/>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extLst>
                  <a:ext uri="{0D108BD9-81ED-4DB2-BD59-A6C34878D82A}">
                    <a16:rowId xmlns:a16="http://schemas.microsoft.com/office/drawing/2014/main" val="3721272478"/>
                  </a:ext>
                </a:extLst>
              </a:tr>
              <a:tr h="153771">
                <a:tc>
                  <a:txBody>
                    <a:bodyPr/>
                    <a:lstStyle/>
                    <a:p>
                      <a:pPr algn="l" fontAlgn="ctr"/>
                      <a:r>
                        <a:rPr lang="en-US" sz="1000" b="1" i="0" u="none" strike="noStrike" dirty="0">
                          <a:solidFill>
                            <a:srgbClr val="000000"/>
                          </a:solidFill>
                          <a:effectLst/>
                          <a:latin typeface="Arial" panose="020B0604020202020204" pitchFamily="34" charset="0"/>
                        </a:rPr>
                        <a:t>FY23 Total Expenses</a:t>
                      </a:r>
                    </a:p>
                  </a:txBody>
                  <a:tcPr marL="3596" marR="3596" marT="359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$11,791,608</a:t>
                      </a:r>
                    </a:p>
                  </a:txBody>
                  <a:tcPr marL="3596" marR="3596" marT="359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$43,168,434</a:t>
                      </a:r>
                    </a:p>
                  </a:txBody>
                  <a:tcPr marL="3596" marR="3596" marT="359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$31,240,533</a:t>
                      </a:r>
                    </a:p>
                  </a:txBody>
                  <a:tcPr marL="3596" marR="3596" marT="359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extLst>
                  <a:ext uri="{0D108BD9-81ED-4DB2-BD59-A6C34878D82A}">
                    <a16:rowId xmlns:a16="http://schemas.microsoft.com/office/drawing/2014/main" val="634041358"/>
                  </a:ext>
                </a:extLst>
              </a:tr>
              <a:tr h="153771">
                <a:tc>
                  <a:txBody>
                    <a:bodyPr/>
                    <a:lstStyle/>
                    <a:p>
                      <a:pPr algn="r" fontAlgn="ctr"/>
                      <a:r>
                        <a:rPr lang="en-US" sz="1000" b="1" i="0" u="none" strike="noStrike" dirty="0">
                          <a:solidFill>
                            <a:srgbClr val="000000"/>
                          </a:solidFill>
                          <a:effectLst/>
                          <a:latin typeface="Arial" panose="020B0604020202020204" pitchFamily="34" charset="0"/>
                        </a:rPr>
                        <a:t>Over/</a:t>
                      </a:r>
                      <a:r>
                        <a:rPr lang="en-US" sz="1000" b="1" i="0" u="none" strike="noStrike" dirty="0">
                          <a:solidFill>
                            <a:srgbClr val="FF0000"/>
                          </a:solidFill>
                          <a:effectLst/>
                          <a:latin typeface="Arial" panose="020B0604020202020204" pitchFamily="34" charset="0"/>
                        </a:rPr>
                        <a:t>Under</a:t>
                      </a:r>
                      <a:endParaRPr lang="en-US" sz="1000" b="1" i="0" u="none" strike="noStrike" dirty="0">
                        <a:solidFill>
                          <a:srgbClr val="000000"/>
                        </a:solidFill>
                        <a:effectLst/>
                        <a:latin typeface="Arial" panose="020B0604020202020204" pitchFamily="34" charset="0"/>
                      </a:endParaRPr>
                    </a:p>
                  </a:txBody>
                  <a:tcPr marL="3596" marR="3596" marT="3596" marB="0" anchor="ctr">
                    <a:lnL>
                      <a:noFill/>
                    </a:lnL>
                    <a:lnR w="6350" cap="flat" cmpd="sng" algn="ctr">
                      <a:solidFill>
                        <a:srgbClr val="FFFFFF"/>
                      </a:solidFill>
                      <a:prstDash val="solid"/>
                      <a:round/>
                      <a:headEnd type="none" w="med" len="med"/>
                      <a:tailEnd type="none" w="med" len="med"/>
                    </a:lnR>
                    <a:lnT>
                      <a:noFill/>
                    </a:lnT>
                    <a:lnB>
                      <a:noFill/>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$11,425,255</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FF0000"/>
                          </a:solidFill>
                          <a:effectLst/>
                          <a:latin typeface="Arial" panose="020B0604020202020204" pitchFamily="34" charset="0"/>
                        </a:rPr>
                        <a:t>-$14,580,934</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r" fontAlgn="ctr"/>
                      <a:r>
                        <a:rPr lang="en-US" sz="1000" b="1" i="0" u="none" strike="noStrike" dirty="0">
                          <a:solidFill>
                            <a:srgbClr val="000000"/>
                          </a:solidFill>
                          <a:effectLst/>
                          <a:latin typeface="Arial" panose="020B0604020202020204" pitchFamily="34" charset="0"/>
                        </a:rPr>
                        <a:t>$6,814,367</a:t>
                      </a:r>
                    </a:p>
                  </a:txBody>
                  <a:tcPr marL="3596" marR="3596" marT="35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w="6350" cap="flat" cmpd="sng" algn="ctr">
                      <a:solidFill>
                        <a:srgbClr val="FFFFFF"/>
                      </a:solidFill>
                      <a:prstDash val="solid"/>
                      <a:round/>
                      <a:headEnd type="none" w="med" len="med"/>
                      <a:tailEnd type="none" w="med" len="med"/>
                    </a:lnL>
                    <a:lnR>
                      <a:noFill/>
                    </a:lnR>
                    <a:lnT>
                      <a:noFill/>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extLst>
                  <a:ext uri="{0D108BD9-81ED-4DB2-BD59-A6C34878D82A}">
                    <a16:rowId xmlns:a16="http://schemas.microsoft.com/office/drawing/2014/main" val="2133743465"/>
                  </a:ext>
                </a:extLst>
              </a:tr>
              <a:tr h="153771">
                <a:tc>
                  <a:txBody>
                    <a:bodyPr/>
                    <a:lstStyle/>
                    <a:p>
                      <a:pPr algn="r"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w="6350" cap="flat" cmpd="sng" algn="ctr">
                      <a:solidFill>
                        <a:srgbClr val="FFFFFF"/>
                      </a:solidFill>
                      <a:prstDash val="solid"/>
                      <a:round/>
                      <a:headEnd type="none" w="med" len="med"/>
                      <a:tailEnd type="none" w="med" len="med"/>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extLst>
                  <a:ext uri="{0D108BD9-81ED-4DB2-BD59-A6C34878D82A}">
                    <a16:rowId xmlns:a16="http://schemas.microsoft.com/office/drawing/2014/main" val="4153084841"/>
                  </a:ext>
                </a:extLst>
              </a:tr>
              <a:tr h="153771">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FY22 End Bal</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FY23 End Bal</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Min Rsv</a:t>
                      </a:r>
                    </a:p>
                  </a:txBody>
                  <a:tcPr marL="3596" marR="3596" marT="3596" marB="0" anchor="ctr">
                    <a:lnL>
                      <a:noFill/>
                    </a:lnL>
                    <a:lnR>
                      <a:noFill/>
                    </a:lnR>
                    <a:lnT>
                      <a:noFill/>
                    </a:lnT>
                    <a:lnB>
                      <a:noFill/>
                    </a:lnB>
                    <a:solidFill>
                      <a:srgbClr val="FFFFFF"/>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3596" marR="3596" marT="3596" marB="0" anchor="b">
                    <a:lnL>
                      <a:noFill/>
                    </a:lnL>
                    <a:lnR>
                      <a:noFill/>
                    </a:lnR>
                    <a:lnT>
                      <a:noFill/>
                    </a:lnT>
                    <a:lnB>
                      <a:noFill/>
                    </a:lnB>
                  </a:tcPr>
                </a:tc>
                <a:extLst>
                  <a:ext uri="{0D108BD9-81ED-4DB2-BD59-A6C34878D82A}">
                    <a16:rowId xmlns:a16="http://schemas.microsoft.com/office/drawing/2014/main" val="2015301579"/>
                  </a:ext>
                </a:extLst>
              </a:tr>
              <a:tr h="153771">
                <a:tc>
                  <a:txBody>
                    <a:bodyPr/>
                    <a:lstStyle/>
                    <a:p>
                      <a:pPr algn="l"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 </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$3,904,210</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$10,718,577</a:t>
                      </a:r>
                    </a:p>
                  </a:txBody>
                  <a:tcPr marL="3596" marR="3596" marT="3596" marB="0" anchor="ctr">
                    <a:lnL>
                      <a:noFill/>
                    </a:lnL>
                    <a:lnR>
                      <a:noFill/>
                    </a:lnR>
                    <a:lnT>
                      <a:noFill/>
                    </a:lnT>
                    <a:lnB>
                      <a:noFill/>
                    </a:lnB>
                    <a:solidFill>
                      <a:srgbClr val="FFFFFF"/>
                    </a:solidFill>
                  </a:tcPr>
                </a:tc>
                <a:tc>
                  <a:txBody>
                    <a:bodyPr/>
                    <a:lstStyle/>
                    <a:p>
                      <a:pPr algn="ctr" fontAlgn="ctr"/>
                      <a:r>
                        <a:rPr lang="en-US" sz="1000" b="1" i="0" u="none" strike="noStrike" dirty="0">
                          <a:solidFill>
                            <a:srgbClr val="000000"/>
                          </a:solidFill>
                          <a:effectLst/>
                          <a:latin typeface="Arial" panose="020B0604020202020204" pitchFamily="34" charset="0"/>
                        </a:rPr>
                        <a:t>$3,389,609</a:t>
                      </a:r>
                    </a:p>
                  </a:txBody>
                  <a:tcPr marL="3596" marR="3596" marT="3596" marB="0" anchor="ctr">
                    <a:lnL>
                      <a:noFill/>
                    </a:lnL>
                    <a:lnR>
                      <a:noFill/>
                    </a:lnR>
                    <a:lnT>
                      <a:noFill/>
                    </a:lnT>
                    <a:lnB>
                      <a:noFill/>
                    </a:lnB>
                    <a:solidFill>
                      <a:srgbClr val="FFFFFF"/>
                    </a:solidFill>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3596" marR="3596" marT="3596" marB="0" anchor="b">
                    <a:lnL>
                      <a:noFill/>
                    </a:lnL>
                    <a:lnR>
                      <a:noFill/>
                    </a:lnR>
                    <a:lnT>
                      <a:noFill/>
                    </a:lnT>
                    <a:lnB>
                      <a:noFill/>
                    </a:lnB>
                  </a:tcPr>
                </a:tc>
                <a:extLst>
                  <a:ext uri="{0D108BD9-81ED-4DB2-BD59-A6C34878D82A}">
                    <a16:rowId xmlns:a16="http://schemas.microsoft.com/office/drawing/2014/main" val="205357312"/>
                  </a:ext>
                </a:extLst>
              </a:tr>
            </a:tbl>
          </a:graphicData>
        </a:graphic>
      </p:graphicFrame>
      <p:pic>
        <p:nvPicPr>
          <p:cNvPr id="8" name="Picture 7" descr="Logo, company name&#10;&#10;Description automatically generated">
            <a:extLst>
              <a:ext uri="{FF2B5EF4-FFF2-40B4-BE49-F238E27FC236}">
                <a16:creationId xmlns:a16="http://schemas.microsoft.com/office/drawing/2014/main" id="{E8D5789A-C3E7-4875-A62D-4CC2BCDB7C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1" y="5461001"/>
            <a:ext cx="1416407" cy="725647"/>
          </a:xfrm>
          <a:prstGeom prst="rect">
            <a:avLst/>
          </a:prstGeom>
        </p:spPr>
      </p:pic>
    </p:spTree>
    <p:extLst>
      <p:ext uri="{BB962C8B-B14F-4D97-AF65-F5344CB8AC3E}">
        <p14:creationId xmlns:p14="http://schemas.microsoft.com/office/powerpoint/2010/main" val="21220625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4E0882-93FD-4520-8CBA-D54F603F8A14}"/>
              </a:ext>
            </a:extLst>
          </p:cNvPr>
          <p:cNvCxnSpPr>
            <a:cxnSpLocks/>
            <a:endCxn id="7" idx="1"/>
          </p:cNvCxnSpPr>
          <p:nvPr/>
        </p:nvCxnSpPr>
        <p:spPr>
          <a:xfrm>
            <a:off x="508000" y="667435"/>
            <a:ext cx="914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4620133-271E-4774-BAE5-B8AB9F73970D}"/>
              </a:ext>
            </a:extLst>
          </p:cNvPr>
          <p:cNvCxnSpPr>
            <a:cxnSpLocks/>
            <a:stCxn id="7" idx="3"/>
          </p:cNvCxnSpPr>
          <p:nvPr/>
        </p:nvCxnSpPr>
        <p:spPr>
          <a:xfrm>
            <a:off x="10464800" y="667435"/>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B3DA0E-A788-47DF-AE2F-7072A2786817}"/>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Transportation Fund</a:t>
            </a:r>
          </a:p>
        </p:txBody>
      </p:sp>
      <p:graphicFrame>
        <p:nvGraphicFramePr>
          <p:cNvPr id="8" name="Chart 7">
            <a:extLst>
              <a:ext uri="{FF2B5EF4-FFF2-40B4-BE49-F238E27FC236}">
                <a16:creationId xmlns:a16="http://schemas.microsoft.com/office/drawing/2014/main" id="{DD9A90AC-E51E-4552-9D60-00549FC3D6A4}"/>
              </a:ext>
            </a:extLst>
          </p:cNvPr>
          <p:cNvGraphicFramePr>
            <a:graphicFrameLocks/>
          </p:cNvGraphicFramePr>
          <p:nvPr/>
        </p:nvGraphicFramePr>
        <p:xfrm>
          <a:off x="-558209" y="1393307"/>
          <a:ext cx="7162800" cy="43053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93B09593-585A-4B2D-B03E-226BC760ED05}"/>
              </a:ext>
            </a:extLst>
          </p:cNvPr>
          <p:cNvGraphicFramePr>
            <a:graphicFrameLocks/>
          </p:cNvGraphicFramePr>
          <p:nvPr/>
        </p:nvGraphicFramePr>
        <p:xfrm>
          <a:off x="5396023" y="1393306"/>
          <a:ext cx="7162800" cy="4305301"/>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Logo, company name&#10;&#10;Description automatically generated">
            <a:extLst>
              <a:ext uri="{FF2B5EF4-FFF2-40B4-BE49-F238E27FC236}">
                <a16:creationId xmlns:a16="http://schemas.microsoft.com/office/drawing/2014/main" id="{A2D2B912-7B50-47A1-BDB8-C2A2ABA44E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1" y="5461001"/>
            <a:ext cx="1416407" cy="725647"/>
          </a:xfrm>
          <a:prstGeom prst="rect">
            <a:avLst/>
          </a:prstGeom>
        </p:spPr>
      </p:pic>
    </p:spTree>
    <p:extLst>
      <p:ext uri="{BB962C8B-B14F-4D97-AF65-F5344CB8AC3E}">
        <p14:creationId xmlns:p14="http://schemas.microsoft.com/office/powerpoint/2010/main" val="1597695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D4E0882-93FD-4520-8CBA-D54F603F8A14}"/>
              </a:ext>
            </a:extLst>
          </p:cNvPr>
          <p:cNvCxnSpPr>
            <a:cxnSpLocks/>
            <a:endCxn id="7" idx="1"/>
          </p:cNvCxnSpPr>
          <p:nvPr/>
        </p:nvCxnSpPr>
        <p:spPr>
          <a:xfrm>
            <a:off x="508000" y="667435"/>
            <a:ext cx="914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4620133-271E-4774-BAE5-B8AB9F73970D}"/>
              </a:ext>
            </a:extLst>
          </p:cNvPr>
          <p:cNvCxnSpPr>
            <a:cxnSpLocks/>
            <a:stCxn id="7" idx="3"/>
          </p:cNvCxnSpPr>
          <p:nvPr/>
        </p:nvCxnSpPr>
        <p:spPr>
          <a:xfrm>
            <a:off x="10464800" y="667435"/>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C0B3DA0E-A788-47DF-AE2F-7072A2786817}"/>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Transportation Operations</a:t>
            </a:r>
          </a:p>
        </p:txBody>
      </p:sp>
      <p:sp>
        <p:nvSpPr>
          <p:cNvPr id="8" name="TextBox 7">
            <a:extLst>
              <a:ext uri="{FF2B5EF4-FFF2-40B4-BE49-F238E27FC236}">
                <a16:creationId xmlns:a16="http://schemas.microsoft.com/office/drawing/2014/main" id="{6BFAD099-86C2-496D-B5F8-D8CBFE091E05}"/>
              </a:ext>
            </a:extLst>
          </p:cNvPr>
          <p:cNvSpPr txBox="1"/>
          <p:nvPr/>
        </p:nvSpPr>
        <p:spPr>
          <a:xfrm>
            <a:off x="2880610" y="1374099"/>
            <a:ext cx="6430780" cy="3477875"/>
          </a:xfrm>
          <a:prstGeom prst="rect">
            <a:avLst/>
          </a:prstGeom>
          <a:noFill/>
        </p:spPr>
        <p:txBody>
          <a:bodyPr wrap="square" rtlCol="0">
            <a:spAutoFit/>
          </a:bodyPr>
          <a:lstStyle/>
          <a:p>
            <a:r>
              <a:rPr lang="en-US" sz="2200" dirty="0"/>
              <a:t>FY22 Operations Budget - $11,856,619</a:t>
            </a:r>
          </a:p>
          <a:p>
            <a:r>
              <a:rPr lang="en-US" sz="2200" dirty="0"/>
              <a:t>FY23 Operations Budget - $13,964,203</a:t>
            </a:r>
          </a:p>
          <a:p>
            <a:endParaRPr lang="en-US" sz="2200" dirty="0"/>
          </a:p>
          <a:p>
            <a:r>
              <a:rPr lang="en-US" sz="2200" dirty="0"/>
              <a:t>Operations Increase - $2,107,584</a:t>
            </a:r>
          </a:p>
          <a:p>
            <a:endParaRPr lang="en-US" sz="2200" dirty="0"/>
          </a:p>
          <a:p>
            <a:r>
              <a:rPr lang="en-US" sz="2200" dirty="0"/>
              <a:t>Operations Increase Details:</a:t>
            </a:r>
          </a:p>
          <a:p>
            <a:r>
              <a:rPr lang="en-US" sz="2200" dirty="0"/>
              <a:t>- Pay Plan $1.1M</a:t>
            </a:r>
          </a:p>
          <a:p>
            <a:r>
              <a:rPr lang="en-US" sz="2200" dirty="0"/>
              <a:t>- Personnel Request 385K</a:t>
            </a:r>
          </a:p>
          <a:p>
            <a:r>
              <a:rPr lang="en-US" sz="2200" dirty="0"/>
              <a:t>- O&amp;M $535 (includes $500K for Micro Transit Pilot)</a:t>
            </a:r>
          </a:p>
          <a:p>
            <a:r>
              <a:rPr lang="en-US" sz="2200" dirty="0"/>
              <a:t>- Electric Bus Charging $80K</a:t>
            </a:r>
          </a:p>
        </p:txBody>
      </p:sp>
      <p:pic>
        <p:nvPicPr>
          <p:cNvPr id="9" name="Picture 8" descr="Logo, company name&#10;&#10;Description automatically generated">
            <a:extLst>
              <a:ext uri="{FF2B5EF4-FFF2-40B4-BE49-F238E27FC236}">
                <a16:creationId xmlns:a16="http://schemas.microsoft.com/office/drawing/2014/main" id="{5ACF908F-2505-4BEF-902E-955B1F40FE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1" y="5461001"/>
            <a:ext cx="1416407" cy="725647"/>
          </a:xfrm>
          <a:prstGeom prst="rect">
            <a:avLst/>
          </a:prstGeom>
        </p:spPr>
      </p:pic>
    </p:spTree>
    <p:extLst>
      <p:ext uri="{BB962C8B-B14F-4D97-AF65-F5344CB8AC3E}">
        <p14:creationId xmlns:p14="http://schemas.microsoft.com/office/powerpoint/2010/main" val="304690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9BFA77C-7742-42B1-9887-F9FD9F0B49C3}"/>
              </a:ext>
            </a:extLst>
          </p:cNvPr>
          <p:cNvGraphicFramePr>
            <a:graphicFrameLocks noGrp="1"/>
          </p:cNvGraphicFramePr>
          <p:nvPr>
            <p:ph idx="1"/>
          </p:nvPr>
        </p:nvGraphicFramePr>
        <p:xfrm>
          <a:off x="477850" y="1156241"/>
          <a:ext cx="6830007" cy="5607034"/>
        </p:xfrm>
        <a:graphic>
          <a:graphicData uri="http://schemas.openxmlformats.org/drawingml/2006/table">
            <a:tbl>
              <a:tblPr firstRow="1" firstCol="1" bandRow="1">
                <a:tableStyleId>{5C22544A-7EE6-4342-B048-85BDC9FD1C3A}</a:tableStyleId>
              </a:tblPr>
              <a:tblGrid>
                <a:gridCol w="5145723">
                  <a:extLst>
                    <a:ext uri="{9D8B030D-6E8A-4147-A177-3AD203B41FA5}">
                      <a16:colId xmlns:a16="http://schemas.microsoft.com/office/drawing/2014/main" val="2921498478"/>
                    </a:ext>
                  </a:extLst>
                </a:gridCol>
                <a:gridCol w="1684284">
                  <a:extLst>
                    <a:ext uri="{9D8B030D-6E8A-4147-A177-3AD203B41FA5}">
                      <a16:colId xmlns:a16="http://schemas.microsoft.com/office/drawing/2014/main" val="626110759"/>
                    </a:ext>
                  </a:extLst>
                </a:gridCol>
              </a:tblGrid>
              <a:tr h="347710">
                <a:tc gridSpan="2">
                  <a:txBody>
                    <a:bodyPr/>
                    <a:lstStyle/>
                    <a:p>
                      <a:pPr marL="0" marR="0" algn="ctr">
                        <a:spcBef>
                          <a:spcPts val="0"/>
                        </a:spcBef>
                        <a:spcAft>
                          <a:spcPts val="0"/>
                        </a:spcAft>
                      </a:pPr>
                      <a:r>
                        <a:rPr lang="en-US" sz="2400" dirty="0">
                          <a:effectLst/>
                        </a:rPr>
                        <a:t>FY 2023 Budget</a:t>
                      </a:r>
                      <a:endParaRPr lang="en-US" sz="2400" dirty="0">
                        <a:effectLst/>
                        <a:latin typeface="Calibri" panose="020F0502020204030204" pitchFamily="34" charset="0"/>
                        <a:ea typeface="Calibri" panose="020F0502020204030204" pitchFamily="34" charset="0"/>
                      </a:endParaRPr>
                    </a:p>
                  </a:txBody>
                  <a:tcPr marL="68580" marR="68580" marT="0" marB="0" anchor="b"/>
                </a:tc>
                <a:tc hMerge="1">
                  <a:txBody>
                    <a:bodyPr/>
                    <a:lstStyle/>
                    <a:p>
                      <a:endParaRPr lang="en-US"/>
                    </a:p>
                  </a:txBody>
                  <a:tcPr/>
                </a:tc>
                <a:extLst>
                  <a:ext uri="{0D108BD9-81ED-4DB2-BD59-A6C34878D82A}">
                    <a16:rowId xmlns:a16="http://schemas.microsoft.com/office/drawing/2014/main" val="3989425693"/>
                  </a:ext>
                </a:extLst>
              </a:tr>
              <a:tr h="347710">
                <a:tc>
                  <a:txBody>
                    <a:bodyPr/>
                    <a:lstStyle/>
                    <a:p>
                      <a:pPr marL="0" marR="0">
                        <a:spcBef>
                          <a:spcPts val="0"/>
                        </a:spcBef>
                        <a:spcAft>
                          <a:spcPts val="0"/>
                        </a:spcAft>
                      </a:pPr>
                      <a:r>
                        <a:rPr lang="en-US" sz="2400" dirty="0">
                          <a:effectLst/>
                        </a:rPr>
                        <a:t>Overhead Expenses</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5,040,394</a:t>
                      </a:r>
                    </a:p>
                  </a:txBody>
                  <a:tcPr marL="68580" marR="68580" marT="0" marB="0" anchor="b"/>
                </a:tc>
                <a:extLst>
                  <a:ext uri="{0D108BD9-81ED-4DB2-BD59-A6C34878D82A}">
                    <a16:rowId xmlns:a16="http://schemas.microsoft.com/office/drawing/2014/main" val="998477865"/>
                  </a:ext>
                </a:extLst>
              </a:tr>
              <a:tr h="370491">
                <a:tc>
                  <a:txBody>
                    <a:bodyPr/>
                    <a:lstStyle/>
                    <a:p>
                      <a:pPr marL="0" marR="0">
                        <a:spcBef>
                          <a:spcPts val="0"/>
                        </a:spcBef>
                        <a:spcAft>
                          <a:spcPts val="0"/>
                        </a:spcAft>
                      </a:pPr>
                      <a:r>
                        <a:rPr lang="en-US" sz="2400" dirty="0">
                          <a:effectLst/>
                        </a:rPr>
                        <a:t>Operators </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5,880,751</a:t>
                      </a:r>
                    </a:p>
                  </a:txBody>
                  <a:tcPr marL="68580" marR="68580" marT="0" marB="0" anchor="b"/>
                </a:tc>
                <a:extLst>
                  <a:ext uri="{0D108BD9-81ED-4DB2-BD59-A6C34878D82A}">
                    <a16:rowId xmlns:a16="http://schemas.microsoft.com/office/drawing/2014/main" val="218916630"/>
                  </a:ext>
                </a:extLst>
              </a:tr>
              <a:tr h="347710">
                <a:tc>
                  <a:txBody>
                    <a:bodyPr/>
                    <a:lstStyle/>
                    <a:p>
                      <a:pPr marL="0" marR="0">
                        <a:spcBef>
                          <a:spcPts val="0"/>
                        </a:spcBef>
                        <a:spcAft>
                          <a:spcPts val="0"/>
                        </a:spcAft>
                      </a:pPr>
                      <a:r>
                        <a:rPr lang="en-US" sz="2400" dirty="0">
                          <a:effectLst/>
                        </a:rPr>
                        <a:t>P/T Seasonal (for winter months)</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373,629</a:t>
                      </a:r>
                    </a:p>
                  </a:txBody>
                  <a:tcPr marL="68580" marR="68580" marT="0" marB="0" anchor="b"/>
                </a:tc>
                <a:extLst>
                  <a:ext uri="{0D108BD9-81ED-4DB2-BD59-A6C34878D82A}">
                    <a16:rowId xmlns:a16="http://schemas.microsoft.com/office/drawing/2014/main" val="810871241"/>
                  </a:ext>
                </a:extLst>
              </a:tr>
              <a:tr h="347710">
                <a:tc>
                  <a:txBody>
                    <a:bodyPr/>
                    <a:lstStyle/>
                    <a:p>
                      <a:pPr marL="0" marR="0">
                        <a:spcBef>
                          <a:spcPts val="0"/>
                        </a:spcBef>
                        <a:spcAft>
                          <a:spcPts val="0"/>
                        </a:spcAft>
                      </a:pPr>
                      <a:r>
                        <a:rPr lang="en-US" sz="2400" dirty="0">
                          <a:effectLst/>
                        </a:rPr>
                        <a:t>Transit Administration Staff </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2,738,767</a:t>
                      </a:r>
                    </a:p>
                  </a:txBody>
                  <a:tcPr marL="68580" marR="68580" marT="0" marB="0" anchor="b"/>
                </a:tc>
                <a:extLst>
                  <a:ext uri="{0D108BD9-81ED-4DB2-BD59-A6C34878D82A}">
                    <a16:rowId xmlns:a16="http://schemas.microsoft.com/office/drawing/2014/main" val="511544939"/>
                  </a:ext>
                </a:extLst>
              </a:tr>
              <a:tr h="347710">
                <a:tc>
                  <a:txBody>
                    <a:bodyPr/>
                    <a:lstStyle/>
                    <a:p>
                      <a:pPr marL="0" marR="0">
                        <a:spcBef>
                          <a:spcPts val="0"/>
                        </a:spcBef>
                        <a:spcAft>
                          <a:spcPts val="0"/>
                        </a:spcAft>
                      </a:pPr>
                      <a:r>
                        <a:rPr lang="en-US" sz="2400" dirty="0">
                          <a:effectLst/>
                        </a:rPr>
                        <a:t>Vacancy Factor</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-619,339</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4200377849"/>
                  </a:ext>
                </a:extLst>
              </a:tr>
              <a:tr h="415161">
                <a:tc>
                  <a:txBody>
                    <a:bodyPr/>
                    <a:lstStyle/>
                    <a:p>
                      <a:pPr marL="0" marR="0">
                        <a:spcBef>
                          <a:spcPts val="0"/>
                        </a:spcBef>
                        <a:spcAft>
                          <a:spcPts val="0"/>
                        </a:spcAft>
                      </a:pPr>
                      <a:r>
                        <a:rPr lang="en-US" sz="2400" dirty="0">
                          <a:effectLst/>
                        </a:rPr>
                        <a:t>Micro Transit Pilot</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500,000</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614871623"/>
                  </a:ext>
                </a:extLst>
              </a:tr>
              <a:tr h="432262">
                <a:tc>
                  <a:txBody>
                    <a:bodyPr/>
                    <a:lstStyle/>
                    <a:p>
                      <a:pPr marL="0" marR="0">
                        <a:spcBef>
                          <a:spcPts val="0"/>
                        </a:spcBef>
                        <a:spcAft>
                          <a:spcPts val="0"/>
                        </a:spcAft>
                      </a:pPr>
                      <a:r>
                        <a:rPr lang="en-US" sz="2400" dirty="0">
                          <a:effectLst/>
                        </a:rPr>
                        <a:t>Total Operations Budget</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13,964,202</a:t>
                      </a:r>
                    </a:p>
                  </a:txBody>
                  <a:tcPr marL="68580" marR="68580" marT="0" marB="0" anchor="b"/>
                </a:tc>
                <a:extLst>
                  <a:ext uri="{0D108BD9-81ED-4DB2-BD59-A6C34878D82A}">
                    <a16:rowId xmlns:a16="http://schemas.microsoft.com/office/drawing/2014/main" val="2309117684"/>
                  </a:ext>
                </a:extLst>
              </a:tr>
              <a:tr h="347710">
                <a:tc>
                  <a:txBody>
                    <a:bodyPr/>
                    <a:lstStyle/>
                    <a:p>
                      <a:pPr marL="0" marR="0">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723399647"/>
                  </a:ext>
                </a:extLst>
              </a:tr>
              <a:tr h="347710">
                <a:tc>
                  <a:txBody>
                    <a:bodyPr/>
                    <a:lstStyle/>
                    <a:p>
                      <a:pPr marL="0" marR="0">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spcBef>
                          <a:spcPts val="0"/>
                        </a:spcBef>
                        <a:spcAft>
                          <a:spcPts val="0"/>
                        </a:spcAft>
                      </a:pPr>
                      <a:r>
                        <a:rPr lang="en-US" sz="2400" dirty="0">
                          <a:effectLst/>
                        </a:rPr>
                        <a:t> </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930546271"/>
                  </a:ext>
                </a:extLst>
              </a:tr>
              <a:tr h="347710">
                <a:tc>
                  <a:txBody>
                    <a:bodyPr/>
                    <a:lstStyle/>
                    <a:p>
                      <a:pPr marL="0" marR="0">
                        <a:spcBef>
                          <a:spcPts val="0"/>
                        </a:spcBef>
                        <a:spcAft>
                          <a:spcPts val="0"/>
                        </a:spcAft>
                      </a:pPr>
                      <a:r>
                        <a:rPr lang="en-US" sz="2400" dirty="0">
                          <a:effectLst/>
                        </a:rPr>
                        <a:t>Total Full Time Operators </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latin typeface="Calibri" panose="020F0502020204030204" pitchFamily="34" charset="0"/>
                          <a:ea typeface="Calibri" panose="020F0502020204030204" pitchFamily="34" charset="0"/>
                        </a:rPr>
                        <a:t>59</a:t>
                      </a:r>
                    </a:p>
                  </a:txBody>
                  <a:tcPr marL="68580" marR="68580" marT="0" marB="0" anchor="b"/>
                </a:tc>
                <a:extLst>
                  <a:ext uri="{0D108BD9-81ED-4DB2-BD59-A6C34878D82A}">
                    <a16:rowId xmlns:a16="http://schemas.microsoft.com/office/drawing/2014/main" val="351014119"/>
                  </a:ext>
                </a:extLst>
              </a:tr>
              <a:tr h="347710">
                <a:tc>
                  <a:txBody>
                    <a:bodyPr/>
                    <a:lstStyle/>
                    <a:p>
                      <a:pPr marL="0" marR="0">
                        <a:spcBef>
                          <a:spcPts val="0"/>
                        </a:spcBef>
                        <a:spcAft>
                          <a:spcPts val="0"/>
                        </a:spcAft>
                      </a:pPr>
                      <a:r>
                        <a:rPr lang="en-US" sz="2400" dirty="0">
                          <a:effectLst/>
                        </a:rPr>
                        <a:t>Transit Admin Full Time</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20</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2996151925"/>
                  </a:ext>
                </a:extLst>
              </a:tr>
              <a:tr h="347710">
                <a:tc>
                  <a:txBody>
                    <a:bodyPr/>
                    <a:lstStyle/>
                    <a:p>
                      <a:pPr marL="0" marR="0">
                        <a:spcBef>
                          <a:spcPts val="0"/>
                        </a:spcBef>
                        <a:spcAft>
                          <a:spcPts val="0"/>
                        </a:spcAft>
                      </a:pPr>
                      <a:r>
                        <a:rPr lang="en-US" sz="2400" dirty="0">
                          <a:effectLst/>
                        </a:rPr>
                        <a:t>Total Part Time Operators (seasonal)</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996633261"/>
                  </a:ext>
                </a:extLst>
              </a:tr>
              <a:tr h="347710">
                <a:tc>
                  <a:txBody>
                    <a:bodyPr/>
                    <a:lstStyle/>
                    <a:p>
                      <a:pPr marL="0" marR="0">
                        <a:spcBef>
                          <a:spcPts val="0"/>
                        </a:spcBef>
                        <a:spcAft>
                          <a:spcPts val="0"/>
                        </a:spcAft>
                      </a:pPr>
                      <a:r>
                        <a:rPr lang="en-US" sz="2400" dirty="0">
                          <a:effectLst/>
                        </a:rPr>
                        <a:t>Total Year Round Employees</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79</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532090727"/>
                  </a:ext>
                </a:extLst>
              </a:tr>
              <a:tr h="347710">
                <a:tc>
                  <a:txBody>
                    <a:bodyPr/>
                    <a:lstStyle/>
                    <a:p>
                      <a:pPr marL="0" marR="0">
                        <a:spcBef>
                          <a:spcPts val="0"/>
                        </a:spcBef>
                        <a:spcAft>
                          <a:spcPts val="0"/>
                        </a:spcAft>
                      </a:pPr>
                      <a:r>
                        <a:rPr lang="en-US" sz="2400" dirty="0">
                          <a:effectLst/>
                        </a:rPr>
                        <a:t>Total Part Time</a:t>
                      </a:r>
                      <a:endParaRPr lang="en-US" sz="2400" dirty="0">
                        <a:effectLst/>
                        <a:latin typeface="Calibri" panose="020F0502020204030204" pitchFamily="34" charset="0"/>
                        <a:ea typeface="Calibri" panose="020F0502020204030204" pitchFamily="34" charset="0"/>
                      </a:endParaRPr>
                    </a:p>
                  </a:txBody>
                  <a:tcPr marL="68580" marR="68580" marT="0" marB="0" anchor="b"/>
                </a:tc>
                <a:tc>
                  <a:txBody>
                    <a:bodyPr/>
                    <a:lstStyle/>
                    <a:p>
                      <a:pPr marL="0" marR="0" algn="r">
                        <a:spcBef>
                          <a:spcPts val="0"/>
                        </a:spcBef>
                        <a:spcAft>
                          <a:spcPts val="0"/>
                        </a:spcAft>
                      </a:pPr>
                      <a:r>
                        <a:rPr lang="en-US" sz="2400" dirty="0">
                          <a:effectLst/>
                        </a:rPr>
                        <a:t>7</a:t>
                      </a:r>
                      <a:endParaRPr lang="en-US" sz="2400" dirty="0">
                        <a:effectLst/>
                        <a:latin typeface="Calibri" panose="020F0502020204030204" pitchFamily="34" charset="0"/>
                        <a:ea typeface="Calibri" panose="020F0502020204030204" pitchFamily="34" charset="0"/>
                      </a:endParaRPr>
                    </a:p>
                  </a:txBody>
                  <a:tcPr marL="68580" marR="68580" marT="0" marB="0" anchor="b"/>
                </a:tc>
                <a:extLst>
                  <a:ext uri="{0D108BD9-81ED-4DB2-BD59-A6C34878D82A}">
                    <a16:rowId xmlns:a16="http://schemas.microsoft.com/office/drawing/2014/main" val="3482574008"/>
                  </a:ext>
                </a:extLst>
              </a:tr>
            </a:tbl>
          </a:graphicData>
        </a:graphic>
      </p:graphicFrame>
      <p:graphicFrame>
        <p:nvGraphicFramePr>
          <p:cNvPr id="6" name="Chart 5">
            <a:extLst>
              <a:ext uri="{FF2B5EF4-FFF2-40B4-BE49-F238E27FC236}">
                <a16:creationId xmlns:a16="http://schemas.microsoft.com/office/drawing/2014/main" id="{401783CE-477E-4EC0-B2D6-791B25988B96}"/>
              </a:ext>
            </a:extLst>
          </p:cNvPr>
          <p:cNvGraphicFramePr>
            <a:graphicFrameLocks/>
          </p:cNvGraphicFramePr>
          <p:nvPr/>
        </p:nvGraphicFramePr>
        <p:xfrm>
          <a:off x="7721600" y="1210047"/>
          <a:ext cx="4170784" cy="527179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a:extLst>
              <a:ext uri="{FF2B5EF4-FFF2-40B4-BE49-F238E27FC236}">
                <a16:creationId xmlns:a16="http://schemas.microsoft.com/office/drawing/2014/main" id="{4F340D2E-66BD-41FA-A3E5-05481BA28C4D}"/>
              </a:ext>
            </a:extLst>
          </p:cNvPr>
          <p:cNvCxnSpPr>
            <a:cxnSpLocks/>
            <a:endCxn id="8" idx="1"/>
          </p:cNvCxnSpPr>
          <p:nvPr/>
        </p:nvCxnSpPr>
        <p:spPr>
          <a:xfrm>
            <a:off x="508000" y="667435"/>
            <a:ext cx="914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A4230EDD-065D-4028-8125-C55A3F478D35}"/>
              </a:ext>
            </a:extLst>
          </p:cNvPr>
          <p:cNvCxnSpPr>
            <a:cxnSpLocks/>
            <a:stCxn id="8" idx="3"/>
          </p:cNvCxnSpPr>
          <p:nvPr/>
        </p:nvCxnSpPr>
        <p:spPr>
          <a:xfrm>
            <a:off x="10464800" y="667435"/>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EC666CBA-32D4-458A-8B46-3FB07B0AEFB7}"/>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Transportation Operations</a:t>
            </a:r>
          </a:p>
        </p:txBody>
      </p:sp>
      <p:pic>
        <p:nvPicPr>
          <p:cNvPr id="9" name="Picture 8" descr="Logo, company name&#10;&#10;Description automatically generated">
            <a:extLst>
              <a:ext uri="{FF2B5EF4-FFF2-40B4-BE49-F238E27FC236}">
                <a16:creationId xmlns:a16="http://schemas.microsoft.com/office/drawing/2014/main" id="{A4EF3D3E-F429-4368-9E9D-812245593C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66401" y="5827741"/>
            <a:ext cx="1416407" cy="725647"/>
          </a:xfrm>
          <a:prstGeom prst="rect">
            <a:avLst/>
          </a:prstGeom>
        </p:spPr>
      </p:pic>
    </p:spTree>
    <p:extLst>
      <p:ext uri="{BB962C8B-B14F-4D97-AF65-F5344CB8AC3E}">
        <p14:creationId xmlns:p14="http://schemas.microsoft.com/office/powerpoint/2010/main" val="632021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685802"/>
            <a:ext cx="7772400" cy="1470025"/>
          </a:xfrm>
        </p:spPr>
        <p:txBody>
          <a:bodyPr>
            <a:normAutofit/>
          </a:bodyPr>
          <a:lstStyle/>
          <a:p>
            <a:r>
              <a:rPr lang="en-US" dirty="0"/>
              <a:t>Overhead Costs</a:t>
            </a:r>
          </a:p>
        </p:txBody>
      </p:sp>
      <p:sp>
        <p:nvSpPr>
          <p:cNvPr id="3" name="Subtitle 2"/>
          <p:cNvSpPr>
            <a:spLocks noGrp="1"/>
          </p:cNvSpPr>
          <p:nvPr>
            <p:ph type="subTitle" idx="1"/>
          </p:nvPr>
        </p:nvSpPr>
        <p:spPr>
          <a:xfrm>
            <a:off x="1094874" y="2209800"/>
            <a:ext cx="9344527" cy="4343400"/>
          </a:xfrm>
        </p:spPr>
        <p:txBody>
          <a:bodyPr>
            <a:normAutofit fontScale="92500" lnSpcReduction="10000"/>
          </a:bodyPr>
          <a:lstStyle/>
          <a:p>
            <a:endParaRPr lang="en-US" i="1" u="sng" dirty="0"/>
          </a:p>
          <a:p>
            <a:r>
              <a:rPr lang="en-US" dirty="0"/>
              <a:t>Interfund Transfers ($3.3M)</a:t>
            </a:r>
          </a:p>
          <a:p>
            <a:r>
              <a:rPr lang="en-US" dirty="0"/>
              <a:t>Cellular Cost, Utilities, Electric Charging ($500k)</a:t>
            </a:r>
          </a:p>
          <a:p>
            <a:r>
              <a:rPr lang="en-US" dirty="0"/>
              <a:t>Electric Fleet Battery Lease ($409k)</a:t>
            </a:r>
          </a:p>
          <a:p>
            <a:r>
              <a:rPr lang="en-US" dirty="0"/>
              <a:t>Other Expenses, Office Supplies, Uniforms, Equipment ($142k)</a:t>
            </a:r>
          </a:p>
          <a:p>
            <a:r>
              <a:rPr lang="en-US" dirty="0"/>
              <a:t>Building Administration ($122k)</a:t>
            </a:r>
          </a:p>
          <a:p>
            <a:r>
              <a:rPr lang="en-US" dirty="0"/>
              <a:t> Department Supplies, R&amp;M, Printing ($191k)</a:t>
            </a:r>
          </a:p>
          <a:p>
            <a:r>
              <a:rPr lang="en-US" dirty="0"/>
              <a:t> Contract Services (Avail, MakeShift, Optibus, Lobbyist Support $395k)</a:t>
            </a:r>
          </a:p>
          <a:p>
            <a:endParaRPr lang="en-US" dirty="0"/>
          </a:p>
          <a:p>
            <a:r>
              <a:rPr lang="en-US" sz="5400" dirty="0"/>
              <a:t>$5 million </a:t>
            </a:r>
          </a:p>
          <a:p>
            <a:endParaRPr lang="en-US" dirty="0"/>
          </a:p>
        </p:txBody>
      </p:sp>
      <p:pic>
        <p:nvPicPr>
          <p:cNvPr id="6" name="Picture 5" descr="Logo, company name&#10;&#10;Description automatically generated">
            <a:extLst>
              <a:ext uri="{FF2B5EF4-FFF2-40B4-BE49-F238E27FC236}">
                <a16:creationId xmlns:a16="http://schemas.microsoft.com/office/drawing/2014/main" id="{36AD3A3E-5665-4BD2-AADE-FAB6E3ACB2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64801" y="5461001"/>
            <a:ext cx="1416407" cy="725647"/>
          </a:xfrm>
          <a:prstGeom prst="rect">
            <a:avLst/>
          </a:prstGeom>
        </p:spPr>
      </p:pic>
      <p:sp>
        <p:nvSpPr>
          <p:cNvPr id="5" name="TextBox 4">
            <a:extLst>
              <a:ext uri="{FF2B5EF4-FFF2-40B4-BE49-F238E27FC236}">
                <a16:creationId xmlns:a16="http://schemas.microsoft.com/office/drawing/2014/main" id="{B09F067F-9A40-489C-A987-E6E7BC24538F}"/>
              </a:ext>
            </a:extLst>
          </p:cNvPr>
          <p:cNvSpPr txBox="1"/>
          <p:nvPr/>
        </p:nvSpPr>
        <p:spPr>
          <a:xfrm>
            <a:off x="1524000" y="279401"/>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Transportation Operations</a:t>
            </a:r>
          </a:p>
        </p:txBody>
      </p:sp>
      <p:cxnSp>
        <p:nvCxnSpPr>
          <p:cNvPr id="7" name="Straight Connector 6">
            <a:extLst>
              <a:ext uri="{FF2B5EF4-FFF2-40B4-BE49-F238E27FC236}">
                <a16:creationId xmlns:a16="http://schemas.microsoft.com/office/drawing/2014/main" id="{5899488B-410F-4689-A0DF-23C53012D1A8}"/>
              </a:ext>
            </a:extLst>
          </p:cNvPr>
          <p:cNvCxnSpPr>
            <a:cxnSpLocks/>
            <a:endCxn id="5" idx="1"/>
          </p:cNvCxnSpPr>
          <p:nvPr/>
        </p:nvCxnSpPr>
        <p:spPr>
          <a:xfrm>
            <a:off x="406400" y="571789"/>
            <a:ext cx="11176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1998FDA-6280-4FA6-88FE-5422601BA7BF}"/>
              </a:ext>
            </a:extLst>
          </p:cNvPr>
          <p:cNvCxnSpPr>
            <a:cxnSpLocks/>
            <a:stCxn id="5" idx="3"/>
          </p:cNvCxnSpPr>
          <p:nvPr/>
        </p:nvCxnSpPr>
        <p:spPr>
          <a:xfrm>
            <a:off x="10566400" y="571789"/>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638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6A844B-B7BA-4289-A797-8873E697EF7C}"/>
              </a:ext>
            </a:extLst>
          </p:cNvPr>
          <p:cNvPicPr>
            <a:picLocks noChangeAspect="1"/>
          </p:cNvPicPr>
          <p:nvPr/>
        </p:nvPicPr>
        <p:blipFill rotWithShape="1">
          <a:blip r:embed="rId2"/>
          <a:srcRect b="2458"/>
          <a:stretch/>
        </p:blipFill>
        <p:spPr>
          <a:xfrm>
            <a:off x="186508" y="201329"/>
            <a:ext cx="11469856" cy="5790911"/>
          </a:xfrm>
          <a:prstGeom prst="rect">
            <a:avLst/>
          </a:prstGeom>
        </p:spPr>
      </p:pic>
      <p:pic>
        <p:nvPicPr>
          <p:cNvPr id="3" name="Picture 2" descr="Logo, company name&#10;&#10;Description automatically generated">
            <a:extLst>
              <a:ext uri="{FF2B5EF4-FFF2-40B4-BE49-F238E27FC236}">
                <a16:creationId xmlns:a16="http://schemas.microsoft.com/office/drawing/2014/main" id="{FAC42E4A-88EA-438C-B024-ACFA67D3FF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6636" y="5873378"/>
            <a:ext cx="1416407" cy="725647"/>
          </a:xfrm>
          <a:prstGeom prst="rect">
            <a:avLst/>
          </a:prstGeom>
        </p:spPr>
      </p:pic>
    </p:spTree>
    <p:extLst>
      <p:ext uri="{BB962C8B-B14F-4D97-AF65-F5344CB8AC3E}">
        <p14:creationId xmlns:p14="http://schemas.microsoft.com/office/powerpoint/2010/main" val="3032721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riding bikes on a dirt road in the woods&#10;&#10;Description automatically generated with medium confidence">
            <a:extLst>
              <a:ext uri="{FF2B5EF4-FFF2-40B4-BE49-F238E27FC236}">
                <a16:creationId xmlns:a16="http://schemas.microsoft.com/office/drawing/2014/main" id="{1D366710-7738-4A33-9324-22929C30D373}"/>
              </a:ext>
            </a:extLst>
          </p:cNvPr>
          <p:cNvPicPr>
            <a:picLocks noChangeAspect="1"/>
          </p:cNvPicPr>
          <p:nvPr/>
        </p:nvPicPr>
        <p:blipFill rotWithShape="1">
          <a:blip r:embed="rId3">
            <a:alphaModFix amt="26000"/>
            <a:extLst>
              <a:ext uri="{28A0092B-C50C-407E-A947-70E740481C1C}">
                <a14:useLocalDpi xmlns:a14="http://schemas.microsoft.com/office/drawing/2010/main" val="0"/>
              </a:ext>
            </a:extLst>
          </a:blip>
          <a:srcRect t="42396"/>
          <a:stretch/>
        </p:blipFill>
        <p:spPr>
          <a:xfrm>
            <a:off x="585352" y="216628"/>
            <a:ext cx="10871200" cy="6578597"/>
          </a:xfrm>
          <a:prstGeom prst="rect">
            <a:avLst/>
          </a:prstGeom>
          <a:ln>
            <a:noFill/>
          </a:ln>
          <a:effectLst>
            <a:softEdge rad="112500"/>
          </a:effectLst>
        </p:spPr>
      </p:pic>
      <p:sp>
        <p:nvSpPr>
          <p:cNvPr id="7" name="TextBox 6"/>
          <p:cNvSpPr txBox="1"/>
          <p:nvPr/>
        </p:nvSpPr>
        <p:spPr>
          <a:xfrm>
            <a:off x="-75048" y="166570"/>
            <a:ext cx="12192000" cy="769441"/>
          </a:xfrm>
          <a:prstGeom prst="rect">
            <a:avLst/>
          </a:prstGeom>
          <a:noFill/>
        </p:spPr>
        <p:txBody>
          <a:bodyPr wrap="square" rtlCol="0">
            <a:spAutoFit/>
          </a:bodyPr>
          <a:lstStyle/>
          <a:p>
            <a:pPr algn="ctr"/>
            <a:r>
              <a:rPr lang="en-US" sz="4400" b="1" dirty="0">
                <a:solidFill>
                  <a:srgbClr val="091F40"/>
                </a:solidFill>
                <a:latin typeface="Century Gothic"/>
                <a:cs typeface="Century Gothic"/>
              </a:rPr>
              <a:t>Trails &amp; Open Space</a:t>
            </a:r>
          </a:p>
        </p:txBody>
      </p:sp>
      <p:sp>
        <p:nvSpPr>
          <p:cNvPr id="6" name="TextBox 5">
            <a:extLst>
              <a:ext uri="{FF2B5EF4-FFF2-40B4-BE49-F238E27FC236}">
                <a16:creationId xmlns:a16="http://schemas.microsoft.com/office/drawing/2014/main" id="{E91789F1-D3A0-4E31-98A5-100892748208}"/>
              </a:ext>
            </a:extLst>
          </p:cNvPr>
          <p:cNvSpPr txBox="1"/>
          <p:nvPr/>
        </p:nvSpPr>
        <p:spPr>
          <a:xfrm>
            <a:off x="938030" y="936011"/>
            <a:ext cx="9072932" cy="6063198"/>
          </a:xfrm>
          <a:prstGeom prst="rect">
            <a:avLst/>
          </a:prstGeom>
          <a:noFill/>
        </p:spPr>
        <p:txBody>
          <a:bodyPr wrap="square" rtlCol="0">
            <a:spAutoFit/>
          </a:bodyPr>
          <a:lstStyle/>
          <a:p>
            <a:r>
              <a:rPr lang="en-US" sz="1400" b="1" u="sng" dirty="0"/>
              <a:t>Trails &amp; Open Space</a:t>
            </a:r>
          </a:p>
          <a:p>
            <a:r>
              <a:rPr lang="en-US" sz="1400" b="1" dirty="0"/>
              <a:t>Focus on Trails and Open Space Mitigation, Environmental Initiatives and Trail Improvement Projects</a:t>
            </a:r>
          </a:p>
          <a:p>
            <a:endParaRPr lang="en-US" sz="1400" b="1" dirty="0"/>
          </a:p>
          <a:p>
            <a:pPr marL="380981" indent="-380981">
              <a:buFont typeface="Arial" panose="020B0604020202020204" pitchFamily="34" charset="0"/>
              <a:buChar char="•"/>
            </a:pPr>
            <a:r>
              <a:rPr lang="en-US" sz="1400" b="1" u="sng" dirty="0"/>
              <a:t>Trails &amp; Open Space Mitigation-</a:t>
            </a:r>
            <a:r>
              <a:rPr lang="en-US" sz="1400" b="1" dirty="0"/>
              <a:t> (Ranger Program) $115k to increase two part-time Rangers to full-time (partial allocation to Transportation Planning) &amp; $25k two seasonal Rangers</a:t>
            </a:r>
          </a:p>
          <a:p>
            <a:pPr marL="838170" lvl="1" indent="-380981">
              <a:buFont typeface="Arial" panose="020B0604020202020204" pitchFamily="34" charset="0"/>
              <a:buChar char="•"/>
            </a:pPr>
            <a:r>
              <a:rPr lang="en-US" sz="1400" b="1" dirty="0"/>
              <a:t>Raise the level of Service to four </a:t>
            </a:r>
          </a:p>
          <a:p>
            <a:pPr marL="838170" lvl="1" indent="-380981">
              <a:buFont typeface="Arial" panose="020B0604020202020204" pitchFamily="34" charset="0"/>
              <a:buChar char="•"/>
            </a:pPr>
            <a:r>
              <a:rPr lang="en-US" sz="1400" b="1" dirty="0"/>
              <a:t>Two Rangers provide patrols 2-3 times daily in Park Meadows, Iron Canyon, Clark Ranch, Round Valley, Daly Canyon. </a:t>
            </a:r>
          </a:p>
          <a:p>
            <a:pPr marL="838170" lvl="1" indent="-380981">
              <a:buFont typeface="Arial" panose="020B0604020202020204" pitchFamily="34" charset="0"/>
              <a:buChar char="•"/>
            </a:pPr>
            <a:r>
              <a:rPr lang="en-US" sz="1400" b="1" dirty="0"/>
              <a:t>Rangers will collect counts and provide citations if necessary. </a:t>
            </a:r>
          </a:p>
          <a:p>
            <a:pPr marL="838170" lvl="1" indent="-380981">
              <a:buFont typeface="Arial" panose="020B0604020202020204" pitchFamily="34" charset="0"/>
              <a:buChar char="•"/>
            </a:pPr>
            <a:r>
              <a:rPr lang="en-US" sz="1400" b="1" dirty="0"/>
              <a:t>Customer Service/Directions</a:t>
            </a:r>
          </a:p>
          <a:p>
            <a:pPr marL="838170" lvl="1" indent="-380981">
              <a:buFont typeface="Arial" panose="020B0604020202020204" pitchFamily="34" charset="0"/>
              <a:buChar char="•"/>
            </a:pPr>
            <a:r>
              <a:rPr lang="en-US" sz="1400" b="1" dirty="0"/>
              <a:t>Trail Etiquette &amp; Wayfinding</a:t>
            </a:r>
          </a:p>
          <a:p>
            <a:pPr marL="838170" lvl="1" indent="-380981">
              <a:buFont typeface="Arial" panose="020B0604020202020204" pitchFamily="34" charset="0"/>
              <a:buChar char="•"/>
            </a:pPr>
            <a:r>
              <a:rPr lang="en-US" sz="1400" b="1" dirty="0"/>
              <a:t>Trail related special events</a:t>
            </a:r>
          </a:p>
          <a:p>
            <a:pPr marL="838170" lvl="1" indent="-380981">
              <a:buFont typeface="Arial" panose="020B0604020202020204" pitchFamily="34" charset="0"/>
              <a:buChar char="•"/>
            </a:pPr>
            <a:r>
              <a:rPr lang="en-US" sz="1400" b="1" dirty="0"/>
              <a:t>Commercial use data collection</a:t>
            </a:r>
          </a:p>
          <a:p>
            <a:pPr marL="838170" lvl="1" indent="-380981">
              <a:buFont typeface="Arial" panose="020B0604020202020204" pitchFamily="34" charset="0"/>
              <a:buChar char="•"/>
            </a:pPr>
            <a:r>
              <a:rPr lang="en-US" sz="1400" b="1" dirty="0"/>
              <a:t>Staff will provide a monthly update to Council.</a:t>
            </a:r>
          </a:p>
          <a:p>
            <a:pPr marL="838170" lvl="1" indent="-380981">
              <a:buFont typeface="Arial" panose="020B0604020202020204" pitchFamily="34" charset="0"/>
              <a:buChar char="•"/>
            </a:pPr>
            <a:r>
              <a:rPr lang="en-US" sz="1400" b="1" dirty="0"/>
              <a:t>Transit Capital Projects</a:t>
            </a:r>
          </a:p>
          <a:p>
            <a:pPr marL="342891" indent="-342891">
              <a:buFont typeface="Arial" panose="020B0604020202020204" pitchFamily="34" charset="0"/>
              <a:buChar char="•"/>
            </a:pPr>
            <a:endParaRPr lang="en-US" sz="1400" b="1" u="sng" dirty="0"/>
          </a:p>
          <a:p>
            <a:pPr marL="342891" indent="-342891">
              <a:buFont typeface="Arial" panose="020B0604020202020204" pitchFamily="34" charset="0"/>
              <a:buChar char="•"/>
            </a:pPr>
            <a:r>
              <a:rPr lang="en-US" sz="1400" b="1" u="sng" dirty="0"/>
              <a:t>Bonanza Flat Mitigation- </a:t>
            </a:r>
            <a:r>
              <a:rPr lang="en-US" sz="1400" b="1" dirty="0"/>
              <a:t>Still working with Wasatch County Sheriff on civil enforcement.</a:t>
            </a:r>
          </a:p>
          <a:p>
            <a:pPr marL="800080" lvl="1" indent="-342891">
              <a:buFont typeface="Arial" panose="020B0604020202020204" pitchFamily="34" charset="0"/>
              <a:buChar char="•"/>
            </a:pPr>
            <a:r>
              <a:rPr lang="en-US" sz="1400" b="1" dirty="0"/>
              <a:t>Provide patrols everyday and provide citations. </a:t>
            </a:r>
          </a:p>
          <a:p>
            <a:pPr marL="800080" lvl="1" indent="-342891">
              <a:buFont typeface="Arial" panose="020B0604020202020204" pitchFamily="34" charset="0"/>
              <a:buChar char="•"/>
            </a:pPr>
            <a:r>
              <a:rPr lang="en-US" sz="1400" b="1" dirty="0"/>
              <a:t>Review other offenses such as overnight parking.</a:t>
            </a:r>
          </a:p>
          <a:p>
            <a:pPr marL="342891" indent="-342891">
              <a:buFont typeface="Arial" panose="020B0604020202020204" pitchFamily="34" charset="0"/>
              <a:buChar char="•"/>
            </a:pPr>
            <a:endParaRPr lang="en-US" sz="1400" b="1" u="sng" dirty="0"/>
          </a:p>
          <a:p>
            <a:pPr marL="380981" indent="-380981" defTabSz="914377">
              <a:buFont typeface="Arial" panose="020B0604020202020204" pitchFamily="34" charset="0"/>
              <a:buChar char="•"/>
              <a:defRPr/>
            </a:pPr>
            <a:r>
              <a:rPr lang="en-US" sz="1400" b="1" u="sng" dirty="0"/>
              <a:t>Transit to Trails program- </a:t>
            </a:r>
            <a:r>
              <a:rPr lang="en-US" sz="1400" b="1" dirty="0"/>
              <a:t>$45k to continue the program.</a:t>
            </a:r>
          </a:p>
          <a:p>
            <a:pPr marL="838170" lvl="1" indent="-380981">
              <a:buFont typeface="Arial" panose="020B0604020202020204" pitchFamily="34" charset="0"/>
              <a:buChar char="•"/>
              <a:defRPr/>
            </a:pPr>
            <a:r>
              <a:rPr lang="en-US" sz="1400" b="1" dirty="0"/>
              <a:t>Supplemented with  13K CWC grant</a:t>
            </a:r>
          </a:p>
          <a:p>
            <a:pPr marL="838170" lvl="1" indent="-380981">
              <a:buFont typeface="Arial" panose="020B0604020202020204" pitchFamily="34" charset="0"/>
              <a:buChar char="•"/>
              <a:defRPr/>
            </a:pPr>
            <a:r>
              <a:rPr lang="en-US" sz="1400" b="1" dirty="0">
                <a:solidFill>
                  <a:prstClr val="black"/>
                </a:solidFill>
              </a:rPr>
              <a:t>Summit Land Restaurant grant still TBD</a:t>
            </a:r>
            <a:endParaRPr lang="en-US" sz="1400" b="1" dirty="0"/>
          </a:p>
          <a:p>
            <a:pPr marL="838170" lvl="1" indent="-380981">
              <a:buFont typeface="Arial" panose="020B0604020202020204" pitchFamily="34" charset="0"/>
              <a:buChar char="•"/>
              <a:defRPr/>
            </a:pPr>
            <a:r>
              <a:rPr lang="en-US" sz="1400" b="1" dirty="0"/>
              <a:t>RFP is currently being advertised</a:t>
            </a:r>
          </a:p>
          <a:p>
            <a:pPr marL="838170" lvl="1" indent="-380981">
              <a:buFont typeface="Arial" panose="020B0604020202020204" pitchFamily="34" charset="0"/>
              <a:buChar char="•"/>
              <a:defRPr/>
            </a:pPr>
            <a:r>
              <a:rPr lang="en-US" sz="1400" b="1" dirty="0"/>
              <a:t>Programming anticipated July 1- October 15.</a:t>
            </a:r>
          </a:p>
          <a:p>
            <a:pPr marL="1295358" lvl="2" indent="-380981">
              <a:buFont typeface="Arial" panose="020B0604020202020204" pitchFamily="34" charset="0"/>
              <a:buChar char="•"/>
              <a:defRPr/>
            </a:pPr>
            <a:r>
              <a:rPr lang="en-US" sz="1400" b="1" dirty="0"/>
              <a:t>Frequency and Routes dependent on additional grant funding</a:t>
            </a:r>
          </a:p>
          <a:p>
            <a:endParaRPr lang="en-US" sz="2400" dirty="0"/>
          </a:p>
        </p:txBody>
      </p:sp>
      <p:pic>
        <p:nvPicPr>
          <p:cNvPr id="9" name="Picture 8" descr="Logo, company name&#10;&#10;Description automatically generated">
            <a:extLst>
              <a:ext uri="{FF2B5EF4-FFF2-40B4-BE49-F238E27FC236}">
                <a16:creationId xmlns:a16="http://schemas.microsoft.com/office/drawing/2014/main" id="{439BC702-C253-4CF8-95F5-0B166F888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3" y="5827554"/>
            <a:ext cx="1416407" cy="725647"/>
          </a:xfrm>
          <a:prstGeom prst="rect">
            <a:avLst/>
          </a:prstGeom>
        </p:spPr>
      </p:pic>
    </p:spTree>
    <p:extLst>
      <p:ext uri="{BB962C8B-B14F-4D97-AF65-F5344CB8AC3E}">
        <p14:creationId xmlns:p14="http://schemas.microsoft.com/office/powerpoint/2010/main" val="34786457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EC23110-746E-4FA3-BE65-FC0E0B7E4B62}"/>
              </a:ext>
            </a:extLst>
          </p:cNvPr>
          <p:cNvPicPr>
            <a:picLocks noChangeAspect="1"/>
          </p:cNvPicPr>
          <p:nvPr/>
        </p:nvPicPr>
        <p:blipFill>
          <a:blip r:embed="rId2"/>
          <a:stretch>
            <a:fillRect/>
          </a:stretch>
        </p:blipFill>
        <p:spPr>
          <a:xfrm>
            <a:off x="9699180" y="5767390"/>
            <a:ext cx="1414395" cy="725487"/>
          </a:xfrm>
          <a:prstGeom prst="rect">
            <a:avLst/>
          </a:prstGeom>
        </p:spPr>
      </p:pic>
      <p:sp>
        <p:nvSpPr>
          <p:cNvPr id="9" name="TextBox 8">
            <a:extLst>
              <a:ext uri="{FF2B5EF4-FFF2-40B4-BE49-F238E27FC236}">
                <a16:creationId xmlns:a16="http://schemas.microsoft.com/office/drawing/2014/main" id="{76568543-5A97-4D7C-B115-FB6DC2ABB863}"/>
              </a:ext>
            </a:extLst>
          </p:cNvPr>
          <p:cNvSpPr txBox="1"/>
          <p:nvPr/>
        </p:nvSpPr>
        <p:spPr>
          <a:xfrm>
            <a:off x="2400381" y="1479665"/>
            <a:ext cx="6963023" cy="4401205"/>
          </a:xfrm>
          <a:prstGeom prst="rect">
            <a:avLst/>
          </a:prstGeom>
          <a:noFill/>
        </p:spPr>
        <p:txBody>
          <a:bodyPr wrap="square">
            <a:spAutoFit/>
          </a:bodyPr>
          <a:lstStyle/>
          <a:p>
            <a:pPr marL="380981" indent="-380981" defTabSz="914377">
              <a:buFont typeface="Arial" panose="020B0604020202020204" pitchFamily="34" charset="0"/>
              <a:buChar char="•"/>
              <a:defRPr/>
            </a:pPr>
            <a:r>
              <a:rPr lang="en-US" sz="1600" b="1" u="sng" dirty="0">
                <a:solidFill>
                  <a:prstClr val="black"/>
                </a:solidFill>
                <a:latin typeface="Calibri" panose="020F0502020204030204"/>
              </a:rPr>
              <a:t>Trail Enhancements -</a:t>
            </a:r>
            <a:r>
              <a:rPr lang="en-US" sz="1600" b="1" dirty="0">
                <a:solidFill>
                  <a:prstClr val="black"/>
                </a:solidFill>
                <a:latin typeface="Calibri" panose="020F0502020204030204"/>
              </a:rPr>
              <a:t> (Rail Trail Winter Grooming/Trash Removal) $7k increase to Winter maintenance contract with Mountain Trails Foundation (MTF)</a:t>
            </a:r>
          </a:p>
          <a:p>
            <a:pPr marL="838170" lvl="1" indent="-380981">
              <a:buFont typeface="Arial" panose="020B0604020202020204" pitchFamily="34" charset="0"/>
              <a:buChar char="•"/>
              <a:defRPr/>
            </a:pPr>
            <a:r>
              <a:rPr lang="en-US" sz="1600" b="1" dirty="0">
                <a:solidFill>
                  <a:prstClr val="black"/>
                </a:solidFill>
                <a:latin typeface="Calibri" panose="020F0502020204030204"/>
              </a:rPr>
              <a:t>Mutt Mitt stations</a:t>
            </a:r>
          </a:p>
          <a:p>
            <a:pPr marL="838170" lvl="1" indent="-380981">
              <a:buFont typeface="Arial" panose="020B0604020202020204" pitchFamily="34" charset="0"/>
              <a:buChar char="•"/>
              <a:defRPr/>
            </a:pPr>
            <a:r>
              <a:rPr lang="en-US" sz="1600" b="1" dirty="0">
                <a:solidFill>
                  <a:prstClr val="black"/>
                </a:solidFill>
                <a:latin typeface="Calibri" panose="020F0502020204030204"/>
              </a:rPr>
              <a:t>Trash Removal</a:t>
            </a:r>
          </a:p>
          <a:p>
            <a:pPr marL="838170" lvl="1" indent="-380981">
              <a:buFont typeface="Arial" panose="020B0604020202020204" pitchFamily="34" charset="0"/>
              <a:buChar char="•"/>
              <a:defRPr/>
            </a:pPr>
            <a:r>
              <a:rPr lang="en-US" sz="1600" b="1" dirty="0">
                <a:solidFill>
                  <a:prstClr val="black"/>
                </a:solidFill>
                <a:latin typeface="Calibri" panose="020F0502020204030204"/>
              </a:rPr>
              <a:t>Winter Grooming</a:t>
            </a:r>
          </a:p>
          <a:p>
            <a:pPr defTabSz="914377">
              <a:defRPr/>
            </a:pPr>
            <a:endParaRPr lang="en-US" sz="1600" b="1" dirty="0">
              <a:solidFill>
                <a:prstClr val="black"/>
              </a:solidFill>
              <a:latin typeface="Calibri" panose="020F0502020204030204"/>
            </a:endParaRPr>
          </a:p>
          <a:p>
            <a:pPr marL="380981" indent="-380981" defTabSz="914377">
              <a:buFont typeface="Arial" panose="020B0604020202020204" pitchFamily="34" charset="0"/>
              <a:buChar char="•"/>
              <a:defRPr/>
            </a:pPr>
            <a:r>
              <a:rPr lang="en-US" sz="1600" b="1" u="sng" dirty="0">
                <a:solidFill>
                  <a:prstClr val="black"/>
                </a:solidFill>
                <a:latin typeface="Calibri" panose="020F0502020204030204"/>
              </a:rPr>
              <a:t>Trail Improvement Projects- </a:t>
            </a:r>
            <a:r>
              <a:rPr lang="en-US" sz="1600" b="1" dirty="0">
                <a:solidFill>
                  <a:prstClr val="black"/>
                </a:solidFill>
                <a:latin typeface="Calibri" panose="020F0502020204030204"/>
              </a:rPr>
              <a:t>Trail Improvement Projects will be addressed in the capital budget discussions on June 9</a:t>
            </a:r>
            <a:r>
              <a:rPr lang="en-US" sz="1600" b="1" baseline="30000" dirty="0">
                <a:solidFill>
                  <a:prstClr val="black"/>
                </a:solidFill>
                <a:latin typeface="Calibri" panose="020F0502020204030204"/>
              </a:rPr>
              <a:t>th</a:t>
            </a:r>
            <a:r>
              <a:rPr lang="en-US" sz="1600" b="1" dirty="0">
                <a:solidFill>
                  <a:prstClr val="black"/>
                </a:solidFill>
                <a:latin typeface="Calibri" panose="020F0502020204030204"/>
              </a:rPr>
              <a:t>.</a:t>
            </a:r>
            <a:endParaRPr lang="en-US" sz="1600" b="1" u="sng" dirty="0">
              <a:solidFill>
                <a:prstClr val="black"/>
              </a:solidFill>
              <a:latin typeface="Calibri" panose="020F0502020204030204"/>
            </a:endParaRPr>
          </a:p>
          <a:p>
            <a:pPr marL="380981" indent="-380981" defTabSz="914377">
              <a:buFont typeface="Arial" panose="020B0604020202020204" pitchFamily="34" charset="0"/>
              <a:buChar char="•"/>
              <a:defRPr/>
            </a:pPr>
            <a:r>
              <a:rPr lang="en-US" sz="1600" b="1" u="sng" dirty="0">
                <a:solidFill>
                  <a:prstClr val="black"/>
                </a:solidFill>
                <a:latin typeface="Calibri" panose="020F0502020204030204"/>
              </a:rPr>
              <a:t>Open Space Environmental Restoration Projects-</a:t>
            </a:r>
            <a:r>
              <a:rPr lang="en-US" sz="1600" b="1" dirty="0">
                <a:solidFill>
                  <a:prstClr val="black"/>
                </a:solidFill>
                <a:latin typeface="Calibri" panose="020F0502020204030204"/>
              </a:rPr>
              <a:t> Restoration Projects will be addressed in the capital budget discussions on June 9</a:t>
            </a:r>
            <a:r>
              <a:rPr lang="en-US" sz="1600" b="1" baseline="30000" dirty="0">
                <a:solidFill>
                  <a:prstClr val="black"/>
                </a:solidFill>
                <a:latin typeface="Calibri" panose="020F0502020204030204"/>
              </a:rPr>
              <a:t>th</a:t>
            </a:r>
            <a:r>
              <a:rPr lang="en-US" sz="1600" b="1" dirty="0">
                <a:solidFill>
                  <a:prstClr val="black"/>
                </a:solidFill>
                <a:latin typeface="Calibri" panose="020F0502020204030204"/>
              </a:rPr>
              <a:t>.</a:t>
            </a:r>
            <a:endParaRPr lang="en-US" sz="1600" b="1" u="sng" dirty="0">
              <a:solidFill>
                <a:prstClr val="black"/>
              </a:solidFill>
              <a:latin typeface="Calibri" panose="020F0502020204030204"/>
            </a:endParaRPr>
          </a:p>
          <a:p>
            <a:pPr marL="380981" indent="-380981" defTabSz="914377">
              <a:buFont typeface="Arial" panose="020B0604020202020204" pitchFamily="34" charset="0"/>
              <a:buChar char="•"/>
              <a:defRPr/>
            </a:pPr>
            <a:r>
              <a:rPr lang="en-US" sz="1600" b="1" u="sng" dirty="0">
                <a:solidFill>
                  <a:prstClr val="black"/>
                </a:solidFill>
                <a:latin typeface="Calibri" panose="020F0502020204030204"/>
              </a:rPr>
              <a:t>Open Space Environmental Goals Wildfire Mitigation –  </a:t>
            </a:r>
            <a:r>
              <a:rPr lang="en-US" sz="1600" b="1" dirty="0">
                <a:solidFill>
                  <a:prstClr val="black"/>
                </a:solidFill>
                <a:latin typeface="Calibri" panose="020F0502020204030204"/>
              </a:rPr>
              <a:t>Enhancements to the current Wildfire mitigation efforts will be addressed during the capital budget discussions on June 9</a:t>
            </a:r>
            <a:r>
              <a:rPr lang="en-US" sz="1600" b="1" baseline="30000" dirty="0">
                <a:solidFill>
                  <a:prstClr val="black"/>
                </a:solidFill>
                <a:latin typeface="Calibri" panose="020F0502020204030204"/>
              </a:rPr>
              <a:t>th</a:t>
            </a:r>
            <a:r>
              <a:rPr lang="en-US" sz="1600" b="1" dirty="0">
                <a:solidFill>
                  <a:prstClr val="black"/>
                </a:solidFill>
                <a:latin typeface="Calibri" panose="020F0502020204030204"/>
              </a:rPr>
              <a:t> </a:t>
            </a:r>
          </a:p>
          <a:p>
            <a:pPr marL="838170" lvl="1" indent="-380981">
              <a:buFont typeface="Arial" panose="020B0604020202020204" pitchFamily="34" charset="0"/>
              <a:buChar char="•"/>
              <a:defRPr/>
            </a:pPr>
            <a:r>
              <a:rPr lang="en-US" sz="1600" b="1" dirty="0">
                <a:solidFill>
                  <a:prstClr val="black"/>
                </a:solidFill>
                <a:latin typeface="Calibri" panose="020F0502020204030204"/>
              </a:rPr>
              <a:t>April 28 Council direction to include private property in 2022 project deliverables</a:t>
            </a:r>
          </a:p>
          <a:p>
            <a:pPr marL="838170" lvl="1" indent="-380981">
              <a:buFont typeface="Arial" panose="020B0604020202020204" pitchFamily="34" charset="0"/>
              <a:buChar char="•"/>
              <a:defRPr/>
            </a:pPr>
            <a:endParaRPr lang="en-US" sz="1200" b="1" dirty="0">
              <a:solidFill>
                <a:prstClr val="black"/>
              </a:solidFill>
              <a:latin typeface="Calibri" panose="020F0502020204030204"/>
            </a:endParaRPr>
          </a:p>
          <a:p>
            <a:pPr lvl="1">
              <a:defRPr/>
            </a:pPr>
            <a:endParaRPr lang="en-US" sz="1200" b="1" dirty="0">
              <a:solidFill>
                <a:prstClr val="black"/>
              </a:solidFill>
              <a:latin typeface="Calibri" panose="020F0502020204030204"/>
            </a:endParaRPr>
          </a:p>
        </p:txBody>
      </p:sp>
      <p:sp>
        <p:nvSpPr>
          <p:cNvPr id="8" name="TextBox 7">
            <a:extLst>
              <a:ext uri="{FF2B5EF4-FFF2-40B4-BE49-F238E27FC236}">
                <a16:creationId xmlns:a16="http://schemas.microsoft.com/office/drawing/2014/main" id="{61F62FDE-ECA2-42C2-AB8B-B06EF1FE9D06}"/>
              </a:ext>
            </a:extLst>
          </p:cNvPr>
          <p:cNvSpPr txBox="1"/>
          <p:nvPr/>
        </p:nvSpPr>
        <p:spPr>
          <a:xfrm>
            <a:off x="-75048" y="166570"/>
            <a:ext cx="12192000" cy="769441"/>
          </a:xfrm>
          <a:prstGeom prst="rect">
            <a:avLst/>
          </a:prstGeom>
          <a:noFill/>
        </p:spPr>
        <p:txBody>
          <a:bodyPr wrap="square" rtlCol="0">
            <a:spAutoFit/>
          </a:bodyPr>
          <a:lstStyle/>
          <a:p>
            <a:pPr algn="ctr"/>
            <a:r>
              <a:rPr lang="en-US" sz="4400" b="1" dirty="0">
                <a:solidFill>
                  <a:srgbClr val="091F40"/>
                </a:solidFill>
                <a:latin typeface="Century Gothic"/>
                <a:cs typeface="Century Gothic"/>
              </a:rPr>
              <a:t>Trails &amp; Open Space</a:t>
            </a:r>
          </a:p>
        </p:txBody>
      </p:sp>
    </p:spTree>
    <p:extLst>
      <p:ext uri="{BB962C8B-B14F-4D97-AF65-F5344CB8AC3E}">
        <p14:creationId xmlns:p14="http://schemas.microsoft.com/office/powerpoint/2010/main" val="36505987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mountain, nature, outdoor, hillside&#10;&#10;Description automatically generated">
            <a:extLst>
              <a:ext uri="{FF2B5EF4-FFF2-40B4-BE49-F238E27FC236}">
                <a16:creationId xmlns:a16="http://schemas.microsoft.com/office/drawing/2014/main" id="{1C41E6B9-D398-45DC-81F4-A0485DAEB0BA}"/>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l="833"/>
          <a:stretch/>
        </p:blipFill>
        <p:spPr>
          <a:xfrm>
            <a:off x="50800" y="76201"/>
            <a:ext cx="12090400" cy="6375399"/>
          </a:xfrm>
          <a:prstGeom prst="rect">
            <a:avLst/>
          </a:prstGeom>
          <a:ln>
            <a:noFill/>
          </a:ln>
          <a:effectLst>
            <a:softEdge rad="112500"/>
          </a:effectLst>
        </p:spPr>
      </p:pic>
      <p:sp>
        <p:nvSpPr>
          <p:cNvPr id="3" name="TextBox 2">
            <a:extLst>
              <a:ext uri="{FF2B5EF4-FFF2-40B4-BE49-F238E27FC236}">
                <a16:creationId xmlns:a16="http://schemas.microsoft.com/office/drawing/2014/main" id="{31EBBB2B-C972-4B5C-B3DD-42040C3381A0}"/>
              </a:ext>
            </a:extLst>
          </p:cNvPr>
          <p:cNvSpPr txBox="1"/>
          <p:nvPr/>
        </p:nvSpPr>
        <p:spPr>
          <a:xfrm>
            <a:off x="1524000" y="1397002"/>
            <a:ext cx="8534400" cy="3242747"/>
          </a:xfrm>
          <a:prstGeom prst="rect">
            <a:avLst/>
          </a:prstGeom>
          <a:noFill/>
        </p:spPr>
        <p:txBody>
          <a:bodyPr wrap="square" rtlCol="0">
            <a:spAutoFit/>
          </a:bodyPr>
          <a:lstStyle/>
          <a:p>
            <a:r>
              <a:rPr lang="en-US" sz="1867" b="1" dirty="0"/>
              <a:t>Parking - $230k</a:t>
            </a:r>
          </a:p>
          <a:p>
            <a:pPr marL="838179" lvl="1" indent="-228594">
              <a:lnSpc>
                <a:spcPct val="150000"/>
              </a:lnSpc>
              <a:buFont typeface="Arial" panose="020B0604020202020204" pitchFamily="34" charset="0"/>
              <a:buChar char="•"/>
            </a:pPr>
            <a:r>
              <a:rPr lang="en-US" sz="1867" b="1" dirty="0"/>
              <a:t>Reclass four Parking Officers to Transportation Demand Management (TDM) Officers - $35k</a:t>
            </a:r>
          </a:p>
          <a:p>
            <a:pPr marL="838179" lvl="1" indent="-228594">
              <a:lnSpc>
                <a:spcPct val="150000"/>
              </a:lnSpc>
              <a:buFont typeface="Arial" panose="020B0604020202020204" pitchFamily="34" charset="0"/>
              <a:buChar char="•"/>
            </a:pPr>
            <a:r>
              <a:rPr lang="en-US" sz="1867" b="1" dirty="0"/>
              <a:t>Reclass two Public Works Analysts - $22k</a:t>
            </a:r>
          </a:p>
          <a:p>
            <a:pPr marL="838179" lvl="1" indent="-228594">
              <a:lnSpc>
                <a:spcPct val="150000"/>
              </a:lnSpc>
              <a:buFont typeface="Arial" panose="020B0604020202020204" pitchFamily="34" charset="0"/>
              <a:buChar char="•"/>
            </a:pPr>
            <a:r>
              <a:rPr lang="en-US" sz="1867" b="1" dirty="0"/>
              <a:t>Subscriptions - $40k</a:t>
            </a:r>
          </a:p>
          <a:p>
            <a:pPr marL="838179" lvl="1" indent="-228594">
              <a:lnSpc>
                <a:spcPct val="150000"/>
              </a:lnSpc>
              <a:buFont typeface="Arial" panose="020B0604020202020204" pitchFamily="34" charset="0"/>
              <a:buChar char="•"/>
            </a:pPr>
            <a:r>
              <a:rPr lang="en-US" sz="1867" b="1" dirty="0"/>
              <a:t>Supplies, Phone - $6k</a:t>
            </a:r>
          </a:p>
          <a:p>
            <a:pPr marL="838179" lvl="1" indent="-228594">
              <a:lnSpc>
                <a:spcPct val="150000"/>
              </a:lnSpc>
              <a:buFont typeface="Arial" panose="020B0604020202020204" pitchFamily="34" charset="0"/>
              <a:buChar char="•"/>
            </a:pPr>
            <a:r>
              <a:rPr lang="en-US" sz="1867" b="1" dirty="0"/>
              <a:t>New Parking Officer and Vehicle (traffic mitigation) $127k</a:t>
            </a:r>
          </a:p>
          <a:p>
            <a:endParaRPr lang="en-US" b="1" i="1" dirty="0"/>
          </a:p>
        </p:txBody>
      </p:sp>
      <p:pic>
        <p:nvPicPr>
          <p:cNvPr id="7" name="Picture 6" descr="Logo, company name&#10;&#10;Description automatically generated">
            <a:extLst>
              <a:ext uri="{FF2B5EF4-FFF2-40B4-BE49-F238E27FC236}">
                <a16:creationId xmlns:a16="http://schemas.microsoft.com/office/drawing/2014/main" id="{DCDFB110-C647-4DD7-91BC-31D2BF85A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562601"/>
            <a:ext cx="1416407" cy="725647"/>
          </a:xfrm>
          <a:prstGeom prst="rect">
            <a:avLst/>
          </a:prstGeom>
        </p:spPr>
      </p:pic>
      <p:sp>
        <p:nvSpPr>
          <p:cNvPr id="11" name="TextBox 10">
            <a:extLst>
              <a:ext uri="{FF2B5EF4-FFF2-40B4-BE49-F238E27FC236}">
                <a16:creationId xmlns:a16="http://schemas.microsoft.com/office/drawing/2014/main" id="{C7E88F5A-895E-4EC2-A837-5625BD4775B2}"/>
              </a:ext>
            </a:extLst>
          </p:cNvPr>
          <p:cNvSpPr txBox="1"/>
          <p:nvPr/>
        </p:nvSpPr>
        <p:spPr>
          <a:xfrm>
            <a:off x="0" y="33592"/>
            <a:ext cx="12192000" cy="1077218"/>
          </a:xfrm>
          <a:prstGeom prst="rect">
            <a:avLst/>
          </a:prstGeom>
          <a:noFill/>
        </p:spPr>
        <p:txBody>
          <a:bodyPr wrap="square" rtlCol="0">
            <a:spAutoFit/>
          </a:bodyPr>
          <a:lstStyle/>
          <a:p>
            <a:pPr algn="ctr"/>
            <a:r>
              <a:rPr lang="en-US" sz="6400" b="1" dirty="0">
                <a:solidFill>
                  <a:srgbClr val="091F40"/>
                </a:solidFill>
                <a:latin typeface="Century Gothic"/>
                <a:cs typeface="Century Gothic"/>
              </a:rPr>
              <a:t>Parking Fund</a:t>
            </a:r>
          </a:p>
        </p:txBody>
      </p:sp>
    </p:spTree>
    <p:extLst>
      <p:ext uri="{BB962C8B-B14F-4D97-AF65-F5344CB8AC3E}">
        <p14:creationId xmlns:p14="http://schemas.microsoft.com/office/powerpoint/2010/main" val="2661332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101600" y="-31746"/>
            <a:ext cx="12293599" cy="69151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88047" y="4038600"/>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
        <p:nvSpPr>
          <p:cNvPr id="3" name="Title 2"/>
          <p:cNvSpPr>
            <a:spLocks noGrp="1"/>
          </p:cNvSpPr>
          <p:nvPr>
            <p:ph type="title"/>
          </p:nvPr>
        </p:nvSpPr>
        <p:spPr>
          <a:xfrm>
            <a:off x="-165767" y="2705100"/>
            <a:ext cx="12293600" cy="1143000"/>
          </a:xfrm>
        </p:spPr>
        <p:txBody>
          <a:bodyPr>
            <a:normAutofit/>
          </a:bodyPr>
          <a:lstStyle/>
          <a:p>
            <a:pPr algn="ctr"/>
            <a:r>
              <a:rPr lang="en-US" sz="6400" b="1" dirty="0">
                <a:solidFill>
                  <a:schemeClr val="bg1"/>
                </a:solidFill>
                <a:latin typeface="Century Gothic" panose="020B0502020202020204" pitchFamily="34" charset="0"/>
              </a:rPr>
              <a:t>Summary</a:t>
            </a:r>
          </a:p>
        </p:txBody>
      </p:sp>
    </p:spTree>
    <p:extLst>
      <p:ext uri="{BB962C8B-B14F-4D97-AF65-F5344CB8AC3E}">
        <p14:creationId xmlns:p14="http://schemas.microsoft.com/office/powerpoint/2010/main" val="24104191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7996" y="171849"/>
            <a:ext cx="11176005" cy="1200329"/>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Enhanced Traffic Mitigation</a:t>
            </a:r>
          </a:p>
          <a:p>
            <a:pPr algn="ctr"/>
            <a:r>
              <a:rPr lang="en-US" altLang="en-US" sz="2000" b="1" dirty="0">
                <a:solidFill>
                  <a:schemeClr val="accent5"/>
                </a:solidFill>
                <a:latin typeface="Century Gothic"/>
                <a:cs typeface="Century Gothic"/>
              </a:rPr>
              <a:t>Enhanced Focus - Team Approach – Consolidated Effort</a:t>
            </a:r>
          </a:p>
          <a:p>
            <a:pPr algn="ctr"/>
            <a:r>
              <a:rPr lang="en-US" altLang="en-US" sz="2000" b="1" dirty="0">
                <a:solidFill>
                  <a:schemeClr val="accent5"/>
                </a:solidFill>
                <a:latin typeface="Century Gothic"/>
                <a:cs typeface="Century Gothic"/>
              </a:rPr>
              <a:t>$865,000</a:t>
            </a:r>
          </a:p>
        </p:txBody>
      </p:sp>
      <p:cxnSp>
        <p:nvCxnSpPr>
          <p:cNvPr id="38" name="Straight Connector 37"/>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a:cxnSpLocks/>
          </p:cNvCxnSpPr>
          <p:nvPr/>
        </p:nvCxnSpPr>
        <p:spPr>
          <a:xfrm>
            <a:off x="11181432" y="479923"/>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7B322B8A-4E37-465A-A463-D935AFBC6B11}"/>
              </a:ext>
            </a:extLst>
          </p:cNvPr>
          <p:cNvSpPr txBox="1"/>
          <p:nvPr/>
        </p:nvSpPr>
        <p:spPr>
          <a:xfrm>
            <a:off x="154485" y="2470838"/>
            <a:ext cx="22129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Public Works</a:t>
            </a:r>
          </a:p>
        </p:txBody>
      </p:sp>
      <p:sp>
        <p:nvSpPr>
          <p:cNvPr id="14" name="TextBox 13">
            <a:extLst>
              <a:ext uri="{FF2B5EF4-FFF2-40B4-BE49-F238E27FC236}">
                <a16:creationId xmlns:a16="http://schemas.microsoft.com/office/drawing/2014/main" id="{43F76485-2B7B-4E90-8934-4E453C477A5B}"/>
              </a:ext>
            </a:extLst>
          </p:cNvPr>
          <p:cNvSpPr txBox="1"/>
          <p:nvPr/>
        </p:nvSpPr>
        <p:spPr>
          <a:xfrm>
            <a:off x="3997501" y="2458417"/>
            <a:ext cx="3953747" cy="482120"/>
          </a:xfrm>
          <a:prstGeom prst="rect">
            <a:avLst/>
          </a:prstGeom>
          <a:noFill/>
        </p:spPr>
        <p:txBody>
          <a:bodyPr wrap="square" rtlCol="0">
            <a:spAutoFit/>
          </a:bodyPr>
          <a:lstStyle/>
          <a:p>
            <a:pPr algn="ctr"/>
            <a:r>
              <a:rPr lang="en-US" sz="1600" b="1" dirty="0">
                <a:solidFill>
                  <a:srgbClr val="00B050"/>
                </a:solidFill>
                <a:latin typeface="Arial" panose="020B0604020202020204" pitchFamily="34" charset="0"/>
                <a:cs typeface="Arial" panose="020B0604020202020204" pitchFamily="34" charset="0"/>
              </a:rPr>
              <a:t>+Traffic Coordination Manager ($144k)</a:t>
            </a:r>
          </a:p>
          <a:p>
            <a:pPr algn="ctr"/>
            <a:r>
              <a:rPr lang="en-US" sz="933" dirty="0">
                <a:solidFill>
                  <a:srgbClr val="00B050"/>
                </a:solidFill>
                <a:latin typeface="Arial" panose="020B0604020202020204" pitchFamily="34" charset="0"/>
                <a:cs typeface="Arial" panose="020B0604020202020204" pitchFamily="34" charset="0"/>
              </a:rPr>
              <a:t>+$150k contract services</a:t>
            </a:r>
          </a:p>
        </p:txBody>
      </p:sp>
      <p:sp>
        <p:nvSpPr>
          <p:cNvPr id="50" name="TextBox 49">
            <a:extLst>
              <a:ext uri="{FF2B5EF4-FFF2-40B4-BE49-F238E27FC236}">
                <a16:creationId xmlns:a16="http://schemas.microsoft.com/office/drawing/2014/main" id="{F431EB57-7743-4A20-B1A4-3FD3E9B4377E}"/>
              </a:ext>
            </a:extLst>
          </p:cNvPr>
          <p:cNvSpPr txBox="1"/>
          <p:nvPr/>
        </p:nvSpPr>
        <p:spPr>
          <a:xfrm>
            <a:off x="7331850" y="4973664"/>
            <a:ext cx="2113151" cy="81015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Traffic enforcement</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Reduce traffic collisions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Facilitate vehicle and pedestrian traffic flow</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Emergency Management</a:t>
            </a:r>
          </a:p>
        </p:txBody>
      </p:sp>
      <p:sp>
        <p:nvSpPr>
          <p:cNvPr id="51" name="TextBox 50">
            <a:extLst>
              <a:ext uri="{FF2B5EF4-FFF2-40B4-BE49-F238E27FC236}">
                <a16:creationId xmlns:a16="http://schemas.microsoft.com/office/drawing/2014/main" id="{4CF7EB77-69F4-4E8C-ADFC-B5023A2C1CAA}"/>
              </a:ext>
            </a:extLst>
          </p:cNvPr>
          <p:cNvSpPr txBox="1"/>
          <p:nvPr/>
        </p:nvSpPr>
        <p:spPr>
          <a:xfrm>
            <a:off x="224321" y="3365486"/>
            <a:ext cx="2266087" cy="379463"/>
          </a:xfrm>
          <a:prstGeom prst="rect">
            <a:avLst/>
          </a:prstGeom>
          <a:noFill/>
        </p:spPr>
        <p:txBody>
          <a:bodyPr wrap="square" rtlCol="0">
            <a:spAutoFit/>
          </a:bodyPr>
          <a:lstStyle/>
          <a:p>
            <a:pPr algn="ctr"/>
            <a:r>
              <a:rPr lang="en-US" sz="933" b="1" dirty="0">
                <a:solidFill>
                  <a:srgbClr val="00B050"/>
                </a:solidFill>
                <a:latin typeface="Arial" panose="020B0604020202020204" pitchFamily="34" charset="0"/>
                <a:cs typeface="Arial" panose="020B0604020202020204" pitchFamily="34" charset="0"/>
              </a:rPr>
              <a:t>+2 additional peak traffic positions ($204k) </a:t>
            </a:r>
          </a:p>
        </p:txBody>
      </p:sp>
      <p:cxnSp>
        <p:nvCxnSpPr>
          <p:cNvPr id="47" name="Straight Arrow Connector 46">
            <a:extLst>
              <a:ext uri="{FF2B5EF4-FFF2-40B4-BE49-F238E27FC236}">
                <a16:creationId xmlns:a16="http://schemas.microsoft.com/office/drawing/2014/main" id="{7282F28F-1EAD-4B46-B05B-230C4F3BF33E}"/>
              </a:ext>
            </a:extLst>
          </p:cNvPr>
          <p:cNvCxnSpPr>
            <a:cxnSpLocks/>
            <a:endCxn id="12" idx="3"/>
          </p:cNvCxnSpPr>
          <p:nvPr/>
        </p:nvCxnSpPr>
        <p:spPr>
          <a:xfrm flipH="1">
            <a:off x="2367422" y="2602740"/>
            <a:ext cx="1480847" cy="37375"/>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nvGrpSpPr>
          <p:cNvPr id="64" name="Group 63">
            <a:extLst>
              <a:ext uri="{FF2B5EF4-FFF2-40B4-BE49-F238E27FC236}">
                <a16:creationId xmlns:a16="http://schemas.microsoft.com/office/drawing/2014/main" id="{345D6AF2-AAE0-4BA5-B686-8945206A101F}"/>
              </a:ext>
            </a:extLst>
          </p:cNvPr>
          <p:cNvGrpSpPr/>
          <p:nvPr/>
        </p:nvGrpSpPr>
        <p:grpSpPr>
          <a:xfrm rot="19658692">
            <a:off x="6933214" y="1598580"/>
            <a:ext cx="2576591" cy="1091757"/>
            <a:chOff x="4640947" y="1119485"/>
            <a:chExt cx="1815012" cy="706231"/>
          </a:xfrm>
        </p:grpSpPr>
        <p:sp>
          <p:nvSpPr>
            <p:cNvPr id="65" name="Arc 64">
              <a:extLst>
                <a:ext uri="{FF2B5EF4-FFF2-40B4-BE49-F238E27FC236}">
                  <a16:creationId xmlns:a16="http://schemas.microsoft.com/office/drawing/2014/main" id="{C0201D42-C894-4650-88CF-C6BFC6E30BB3}"/>
                </a:ext>
              </a:extLst>
            </p:cNvPr>
            <p:cNvSpPr/>
            <p:nvPr/>
          </p:nvSpPr>
          <p:spPr>
            <a:xfrm rot="1911291" flipV="1">
              <a:off x="4644183" y="1331058"/>
              <a:ext cx="1811776" cy="489550"/>
            </a:xfrm>
            <a:prstGeom prst="arc">
              <a:avLst>
                <a:gd name="adj1" fmla="val 14338863"/>
                <a:gd name="adj2"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grpSp>
          <p:nvGrpSpPr>
            <p:cNvPr id="66" name="Group 65">
              <a:extLst>
                <a:ext uri="{FF2B5EF4-FFF2-40B4-BE49-F238E27FC236}">
                  <a16:creationId xmlns:a16="http://schemas.microsoft.com/office/drawing/2014/main" id="{7B138BD0-C87F-43BB-AD2A-AC6A70857313}"/>
                </a:ext>
              </a:extLst>
            </p:cNvPr>
            <p:cNvGrpSpPr/>
            <p:nvPr/>
          </p:nvGrpSpPr>
          <p:grpSpPr>
            <a:xfrm>
              <a:off x="4640947" y="1119485"/>
              <a:ext cx="1811776" cy="706231"/>
              <a:chOff x="4640947" y="1119485"/>
              <a:chExt cx="1811776" cy="706231"/>
            </a:xfrm>
          </p:grpSpPr>
          <p:sp>
            <p:nvSpPr>
              <p:cNvPr id="67" name="Arc 66">
                <a:extLst>
                  <a:ext uri="{FF2B5EF4-FFF2-40B4-BE49-F238E27FC236}">
                    <a16:creationId xmlns:a16="http://schemas.microsoft.com/office/drawing/2014/main" id="{308CFE55-1933-43D8-95FA-7B41D7C168B0}"/>
                  </a:ext>
                </a:extLst>
              </p:cNvPr>
              <p:cNvSpPr/>
              <p:nvPr/>
            </p:nvSpPr>
            <p:spPr>
              <a:xfrm rot="1911291">
                <a:off x="4640947" y="1336166"/>
                <a:ext cx="1811776" cy="489550"/>
              </a:xfrm>
              <a:prstGeom prst="arc">
                <a:avLst>
                  <a:gd name="adj1" fmla="val 14352012"/>
                  <a:gd name="adj2" fmla="val 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a:p>
            </p:txBody>
          </p:sp>
          <p:cxnSp>
            <p:nvCxnSpPr>
              <p:cNvPr id="68" name="Straight Arrow Connector 67">
                <a:extLst>
                  <a:ext uri="{FF2B5EF4-FFF2-40B4-BE49-F238E27FC236}">
                    <a16:creationId xmlns:a16="http://schemas.microsoft.com/office/drawing/2014/main" id="{D8AB2D60-110C-422B-B5A5-F92FF59DE075}"/>
                  </a:ext>
                </a:extLst>
              </p:cNvPr>
              <p:cNvCxnSpPr>
                <a:cxnSpLocks/>
                <a:stCxn id="67" idx="0"/>
              </p:cNvCxnSpPr>
              <p:nvPr/>
            </p:nvCxnSpPr>
            <p:spPr>
              <a:xfrm flipH="1" flipV="1">
                <a:off x="5228252" y="1119485"/>
                <a:ext cx="323763" cy="1801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grpSp>
      </p:grpSp>
      <p:pic>
        <p:nvPicPr>
          <p:cNvPr id="6" name="Graphic 5" descr="Man with solid fill">
            <a:extLst>
              <a:ext uri="{FF2B5EF4-FFF2-40B4-BE49-F238E27FC236}">
                <a16:creationId xmlns:a16="http://schemas.microsoft.com/office/drawing/2014/main" id="{97309506-903A-4B51-B23F-4FBBEED996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9317" y="1555032"/>
            <a:ext cx="914400" cy="914400"/>
          </a:xfrm>
          <a:prstGeom prst="rect">
            <a:avLst/>
          </a:prstGeom>
        </p:spPr>
      </p:pic>
      <p:pic>
        <p:nvPicPr>
          <p:cNvPr id="13" name="Graphic 12" descr="Traffic cone with solid fill">
            <a:extLst>
              <a:ext uri="{FF2B5EF4-FFF2-40B4-BE49-F238E27FC236}">
                <a16:creationId xmlns:a16="http://schemas.microsoft.com/office/drawing/2014/main" id="{BF32EA2C-07F1-4CC8-BFF4-39DF6313D4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3223" y="1535975"/>
            <a:ext cx="914400" cy="914400"/>
          </a:xfrm>
          <a:prstGeom prst="rect">
            <a:avLst/>
          </a:prstGeom>
        </p:spPr>
      </p:pic>
      <p:sp>
        <p:nvSpPr>
          <p:cNvPr id="52" name="TextBox 51">
            <a:extLst>
              <a:ext uri="{FF2B5EF4-FFF2-40B4-BE49-F238E27FC236}">
                <a16:creationId xmlns:a16="http://schemas.microsoft.com/office/drawing/2014/main" id="{4789FE3B-842D-468F-A91C-03FCBFD54005}"/>
              </a:ext>
            </a:extLst>
          </p:cNvPr>
          <p:cNvSpPr txBox="1"/>
          <p:nvPr/>
        </p:nvSpPr>
        <p:spPr>
          <a:xfrm>
            <a:off x="1477384" y="5071631"/>
            <a:ext cx="162560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Parking Dept</a:t>
            </a:r>
          </a:p>
        </p:txBody>
      </p:sp>
      <p:sp>
        <p:nvSpPr>
          <p:cNvPr id="53" name="TextBox 52">
            <a:extLst>
              <a:ext uri="{FF2B5EF4-FFF2-40B4-BE49-F238E27FC236}">
                <a16:creationId xmlns:a16="http://schemas.microsoft.com/office/drawing/2014/main" id="{6D0B80A5-5C5D-48CB-B6A0-488819F5C3A2}"/>
              </a:ext>
            </a:extLst>
          </p:cNvPr>
          <p:cNvSpPr txBox="1"/>
          <p:nvPr/>
        </p:nvSpPr>
        <p:spPr>
          <a:xfrm>
            <a:off x="1209530" y="5924474"/>
            <a:ext cx="2266087" cy="379463"/>
          </a:xfrm>
          <a:prstGeom prst="rect">
            <a:avLst/>
          </a:prstGeom>
          <a:noFill/>
        </p:spPr>
        <p:txBody>
          <a:bodyPr wrap="square" rtlCol="0">
            <a:spAutoFit/>
          </a:bodyPr>
          <a:lstStyle/>
          <a:p>
            <a:pPr algn="ctr"/>
            <a:r>
              <a:rPr lang="en-US" sz="933" b="1" dirty="0">
                <a:solidFill>
                  <a:srgbClr val="00B050"/>
                </a:solidFill>
                <a:latin typeface="Arial" panose="020B0604020202020204" pitchFamily="34" charset="0"/>
                <a:cs typeface="Arial" panose="020B0604020202020204" pitchFamily="34" charset="0"/>
              </a:rPr>
              <a:t>+1 additional parking officer and vehicle ($127k)</a:t>
            </a:r>
          </a:p>
        </p:txBody>
      </p:sp>
      <p:cxnSp>
        <p:nvCxnSpPr>
          <p:cNvPr id="54" name="Straight Arrow Connector 53">
            <a:extLst>
              <a:ext uri="{FF2B5EF4-FFF2-40B4-BE49-F238E27FC236}">
                <a16:creationId xmlns:a16="http://schemas.microsoft.com/office/drawing/2014/main" id="{55E4E756-8821-43E6-BF83-785F160F7A6C}"/>
              </a:ext>
            </a:extLst>
          </p:cNvPr>
          <p:cNvCxnSpPr>
            <a:cxnSpLocks/>
          </p:cNvCxnSpPr>
          <p:nvPr/>
        </p:nvCxnSpPr>
        <p:spPr>
          <a:xfrm flipH="1">
            <a:off x="2388087" y="2978668"/>
            <a:ext cx="1840775" cy="1387464"/>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22" name="Graphic 21" descr="Electric car with solid fill">
            <a:extLst>
              <a:ext uri="{FF2B5EF4-FFF2-40B4-BE49-F238E27FC236}">
                <a16:creationId xmlns:a16="http://schemas.microsoft.com/office/drawing/2014/main" id="{DF095F8D-3126-4AF3-BA55-AEF99E39AB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04873" y="4273361"/>
            <a:ext cx="914400" cy="914400"/>
          </a:xfrm>
          <a:prstGeom prst="rect">
            <a:avLst/>
          </a:prstGeom>
        </p:spPr>
      </p:pic>
      <p:sp>
        <p:nvSpPr>
          <p:cNvPr id="59" name="TextBox 58">
            <a:extLst>
              <a:ext uri="{FF2B5EF4-FFF2-40B4-BE49-F238E27FC236}">
                <a16:creationId xmlns:a16="http://schemas.microsoft.com/office/drawing/2014/main" id="{5C901C74-4397-4591-85FB-5D0F913FDBC5}"/>
              </a:ext>
            </a:extLst>
          </p:cNvPr>
          <p:cNvSpPr txBox="1"/>
          <p:nvPr/>
        </p:nvSpPr>
        <p:spPr>
          <a:xfrm>
            <a:off x="7255382" y="4660426"/>
            <a:ext cx="162560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Police Dept</a:t>
            </a:r>
          </a:p>
        </p:txBody>
      </p:sp>
      <p:sp>
        <p:nvSpPr>
          <p:cNvPr id="60" name="TextBox 59">
            <a:extLst>
              <a:ext uri="{FF2B5EF4-FFF2-40B4-BE49-F238E27FC236}">
                <a16:creationId xmlns:a16="http://schemas.microsoft.com/office/drawing/2014/main" id="{B43F2D73-73CE-4CA8-AA82-696226BDC5B3}"/>
              </a:ext>
            </a:extLst>
          </p:cNvPr>
          <p:cNvSpPr txBox="1"/>
          <p:nvPr/>
        </p:nvSpPr>
        <p:spPr>
          <a:xfrm>
            <a:off x="7102982" y="5726257"/>
            <a:ext cx="2266087" cy="379463"/>
          </a:xfrm>
          <a:prstGeom prst="rect">
            <a:avLst/>
          </a:prstGeom>
          <a:noFill/>
        </p:spPr>
        <p:txBody>
          <a:bodyPr wrap="square" rtlCol="0">
            <a:spAutoFit/>
          </a:bodyPr>
          <a:lstStyle/>
          <a:p>
            <a:pPr algn="ctr"/>
            <a:r>
              <a:rPr lang="en-US" sz="933" dirty="0">
                <a:solidFill>
                  <a:srgbClr val="00B050"/>
                </a:solidFill>
                <a:latin typeface="Arial" panose="020B0604020202020204" pitchFamily="34" charset="0"/>
                <a:cs typeface="Arial" panose="020B0604020202020204" pitchFamily="34" charset="0"/>
              </a:rPr>
              <a:t>+</a:t>
            </a:r>
            <a:r>
              <a:rPr lang="en-US" sz="933" b="1" dirty="0">
                <a:solidFill>
                  <a:srgbClr val="00B050"/>
                </a:solidFill>
                <a:latin typeface="Arial" panose="020B0604020202020204" pitchFamily="34" charset="0"/>
                <a:cs typeface="Arial" panose="020B0604020202020204" pitchFamily="34" charset="0"/>
              </a:rPr>
              <a:t>1 additional traffic officer and vehicle ($226k), </a:t>
            </a:r>
            <a:r>
              <a:rPr lang="en-US" sz="933" dirty="0">
                <a:solidFill>
                  <a:srgbClr val="00B050"/>
                </a:solidFill>
                <a:latin typeface="Arial" panose="020B0604020202020204" pitchFamily="34" charset="0"/>
                <a:cs typeface="Arial" panose="020B0604020202020204" pitchFamily="34" charset="0"/>
              </a:rPr>
              <a:t>+</a:t>
            </a:r>
            <a:r>
              <a:rPr lang="en-US" sz="933" b="1" dirty="0">
                <a:solidFill>
                  <a:srgbClr val="00B050"/>
                </a:solidFill>
                <a:latin typeface="Arial" panose="020B0604020202020204" pitchFamily="34" charset="0"/>
                <a:cs typeface="Arial" panose="020B0604020202020204" pitchFamily="34" charset="0"/>
              </a:rPr>
              <a:t>POST training</a:t>
            </a:r>
          </a:p>
        </p:txBody>
      </p:sp>
      <p:cxnSp>
        <p:nvCxnSpPr>
          <p:cNvPr id="61" name="Straight Arrow Connector 60">
            <a:extLst>
              <a:ext uri="{FF2B5EF4-FFF2-40B4-BE49-F238E27FC236}">
                <a16:creationId xmlns:a16="http://schemas.microsoft.com/office/drawing/2014/main" id="{8C46BB48-8459-4D88-872C-DE2CE7510E5A}"/>
              </a:ext>
            </a:extLst>
          </p:cNvPr>
          <p:cNvCxnSpPr>
            <a:cxnSpLocks/>
          </p:cNvCxnSpPr>
          <p:nvPr/>
        </p:nvCxnSpPr>
        <p:spPr>
          <a:xfrm>
            <a:off x="7331848" y="3041037"/>
            <a:ext cx="606509" cy="626777"/>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pic>
        <p:nvPicPr>
          <p:cNvPr id="30" name="Graphic 29" descr="Police female with solid fill">
            <a:extLst>
              <a:ext uri="{FF2B5EF4-FFF2-40B4-BE49-F238E27FC236}">
                <a16:creationId xmlns:a16="http://schemas.microsoft.com/office/drawing/2014/main" id="{A2B762C4-D056-4703-B98C-715507B63A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593608" y="3816161"/>
            <a:ext cx="914400" cy="914400"/>
          </a:xfrm>
          <a:prstGeom prst="rect">
            <a:avLst/>
          </a:prstGeom>
        </p:spPr>
      </p:pic>
      <p:sp>
        <p:nvSpPr>
          <p:cNvPr id="69" name="TextBox 68">
            <a:extLst>
              <a:ext uri="{FF2B5EF4-FFF2-40B4-BE49-F238E27FC236}">
                <a16:creationId xmlns:a16="http://schemas.microsoft.com/office/drawing/2014/main" id="{4DAB3ABB-DE0B-48F7-B290-41391AA9A2B4}"/>
              </a:ext>
            </a:extLst>
          </p:cNvPr>
          <p:cNvSpPr txBox="1"/>
          <p:nvPr/>
        </p:nvSpPr>
        <p:spPr>
          <a:xfrm>
            <a:off x="209485" y="2809391"/>
            <a:ext cx="2551388" cy="52302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Logistical support for peak traffic/events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Barricades, message boards, waste management, street cleaning, etc.</a:t>
            </a:r>
          </a:p>
        </p:txBody>
      </p:sp>
      <p:sp>
        <p:nvSpPr>
          <p:cNvPr id="71" name="TextBox 70">
            <a:extLst>
              <a:ext uri="{FF2B5EF4-FFF2-40B4-BE49-F238E27FC236}">
                <a16:creationId xmlns:a16="http://schemas.microsoft.com/office/drawing/2014/main" id="{EDDF2734-2176-4D2F-8AC3-79251510420D}"/>
              </a:ext>
            </a:extLst>
          </p:cNvPr>
          <p:cNvSpPr txBox="1"/>
          <p:nvPr/>
        </p:nvSpPr>
        <p:spPr>
          <a:xfrm>
            <a:off x="1436166" y="5379745"/>
            <a:ext cx="2113151" cy="52302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Enhanced parking management/enforcement during peak traffic/events</a:t>
            </a:r>
          </a:p>
        </p:txBody>
      </p:sp>
      <p:pic>
        <p:nvPicPr>
          <p:cNvPr id="35" name="Graphic 34" descr="Bus with solid fill">
            <a:extLst>
              <a:ext uri="{FF2B5EF4-FFF2-40B4-BE49-F238E27FC236}">
                <a16:creationId xmlns:a16="http://schemas.microsoft.com/office/drawing/2014/main" id="{87374BCF-FA6A-418D-9C61-C4AFE42DD52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153463" y="3775919"/>
            <a:ext cx="914400" cy="914400"/>
          </a:xfrm>
          <a:prstGeom prst="rect">
            <a:avLst/>
          </a:prstGeom>
        </p:spPr>
      </p:pic>
      <p:sp>
        <p:nvSpPr>
          <p:cNvPr id="72" name="TextBox 71">
            <a:extLst>
              <a:ext uri="{FF2B5EF4-FFF2-40B4-BE49-F238E27FC236}">
                <a16:creationId xmlns:a16="http://schemas.microsoft.com/office/drawing/2014/main" id="{F13CB890-01F5-4394-BB95-BD5D51AF4CF0}"/>
              </a:ext>
            </a:extLst>
          </p:cNvPr>
          <p:cNvSpPr txBox="1"/>
          <p:nvPr/>
        </p:nvSpPr>
        <p:spPr>
          <a:xfrm>
            <a:off x="9779507" y="4657918"/>
            <a:ext cx="1808325"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Transportation</a:t>
            </a:r>
          </a:p>
        </p:txBody>
      </p:sp>
      <p:sp>
        <p:nvSpPr>
          <p:cNvPr id="73" name="TextBox 72">
            <a:extLst>
              <a:ext uri="{FF2B5EF4-FFF2-40B4-BE49-F238E27FC236}">
                <a16:creationId xmlns:a16="http://schemas.microsoft.com/office/drawing/2014/main" id="{5E839F75-12B8-4A1A-9267-85B4E3FB4B52}"/>
              </a:ext>
            </a:extLst>
          </p:cNvPr>
          <p:cNvSpPr txBox="1"/>
          <p:nvPr/>
        </p:nvSpPr>
        <p:spPr>
          <a:xfrm>
            <a:off x="9779507" y="4987225"/>
            <a:ext cx="2113151" cy="523028"/>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Enhanced transit service during events/peak times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TOC</a:t>
            </a:r>
          </a:p>
        </p:txBody>
      </p:sp>
      <p:cxnSp>
        <p:nvCxnSpPr>
          <p:cNvPr id="74" name="Straight Arrow Connector 73">
            <a:extLst>
              <a:ext uri="{FF2B5EF4-FFF2-40B4-BE49-F238E27FC236}">
                <a16:creationId xmlns:a16="http://schemas.microsoft.com/office/drawing/2014/main" id="{154B6DE5-751C-439E-B067-1FE0B70F2A9F}"/>
              </a:ext>
            </a:extLst>
          </p:cNvPr>
          <p:cNvCxnSpPr>
            <a:cxnSpLocks/>
          </p:cNvCxnSpPr>
          <p:nvPr/>
        </p:nvCxnSpPr>
        <p:spPr>
          <a:xfrm>
            <a:off x="7950758" y="2854425"/>
            <a:ext cx="1828749" cy="1299751"/>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05C6D352-29BC-4FF9-9822-C32CED9E7845}"/>
              </a:ext>
            </a:extLst>
          </p:cNvPr>
          <p:cNvSpPr txBox="1"/>
          <p:nvPr/>
        </p:nvSpPr>
        <p:spPr>
          <a:xfrm>
            <a:off x="9721516" y="2363171"/>
            <a:ext cx="1828259"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Special Events</a:t>
            </a:r>
          </a:p>
        </p:txBody>
      </p:sp>
      <p:sp>
        <p:nvSpPr>
          <p:cNvPr id="77" name="TextBox 76">
            <a:extLst>
              <a:ext uri="{FF2B5EF4-FFF2-40B4-BE49-F238E27FC236}">
                <a16:creationId xmlns:a16="http://schemas.microsoft.com/office/drawing/2014/main" id="{C06E0616-2A8E-4F92-AF0D-76EAB228DA56}"/>
              </a:ext>
            </a:extLst>
          </p:cNvPr>
          <p:cNvSpPr txBox="1"/>
          <p:nvPr/>
        </p:nvSpPr>
        <p:spPr>
          <a:xfrm>
            <a:off x="9721517" y="2692479"/>
            <a:ext cx="2113151" cy="379463"/>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Coordinate and manage all City events</a:t>
            </a:r>
          </a:p>
        </p:txBody>
      </p:sp>
      <p:pic>
        <p:nvPicPr>
          <p:cNvPr id="46" name="Graphic 45" descr="Spinning Plates with solid fill">
            <a:extLst>
              <a:ext uri="{FF2B5EF4-FFF2-40B4-BE49-F238E27FC236}">
                <a16:creationId xmlns:a16="http://schemas.microsoft.com/office/drawing/2014/main" id="{20046BED-45E1-4658-824E-5FA12C6EE08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960691" y="1557763"/>
            <a:ext cx="914400" cy="914400"/>
          </a:xfrm>
          <a:prstGeom prst="rect">
            <a:avLst/>
          </a:prstGeom>
        </p:spPr>
      </p:pic>
      <p:sp>
        <p:nvSpPr>
          <p:cNvPr id="85" name="TextBox 84">
            <a:extLst>
              <a:ext uri="{FF2B5EF4-FFF2-40B4-BE49-F238E27FC236}">
                <a16:creationId xmlns:a16="http://schemas.microsoft.com/office/drawing/2014/main" id="{F6FDC347-55BC-4F2F-866D-5C905A914FEE}"/>
              </a:ext>
            </a:extLst>
          </p:cNvPr>
          <p:cNvSpPr txBox="1"/>
          <p:nvPr/>
        </p:nvSpPr>
        <p:spPr>
          <a:xfrm>
            <a:off x="4368605" y="2998537"/>
            <a:ext cx="2823503" cy="953723"/>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Coordinate all traffic-related work through one centralized nerve center</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Work with all relevant departments on streamlined approach to traffic mitigation during peak hours/days and events</a:t>
            </a:r>
          </a:p>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Resort and stakeholder liaison</a:t>
            </a:r>
          </a:p>
        </p:txBody>
      </p:sp>
      <p:sp>
        <p:nvSpPr>
          <p:cNvPr id="91" name="TextBox 90">
            <a:extLst>
              <a:ext uri="{FF2B5EF4-FFF2-40B4-BE49-F238E27FC236}">
                <a16:creationId xmlns:a16="http://schemas.microsoft.com/office/drawing/2014/main" id="{630D727D-7DE6-4920-8F5C-B82A5E9860B1}"/>
              </a:ext>
            </a:extLst>
          </p:cNvPr>
          <p:cNvSpPr txBox="1"/>
          <p:nvPr/>
        </p:nvSpPr>
        <p:spPr>
          <a:xfrm>
            <a:off x="9598107" y="5572316"/>
            <a:ext cx="2266087" cy="379463"/>
          </a:xfrm>
          <a:prstGeom prst="rect">
            <a:avLst/>
          </a:prstGeom>
          <a:noFill/>
        </p:spPr>
        <p:txBody>
          <a:bodyPr wrap="square" rtlCol="0">
            <a:spAutoFit/>
          </a:bodyPr>
          <a:lstStyle/>
          <a:p>
            <a:pPr algn="ctr"/>
            <a:r>
              <a:rPr lang="en-US" sz="933" dirty="0">
                <a:solidFill>
                  <a:srgbClr val="00B050"/>
                </a:solidFill>
                <a:latin typeface="Arial" panose="020B0604020202020204" pitchFamily="34" charset="0"/>
                <a:cs typeface="Arial" panose="020B0604020202020204" pitchFamily="34" charset="0"/>
              </a:rPr>
              <a:t>+</a:t>
            </a:r>
            <a:r>
              <a:rPr lang="en-US" sz="933" b="1" dirty="0">
                <a:solidFill>
                  <a:srgbClr val="00B050"/>
                </a:solidFill>
                <a:latin typeface="Arial" panose="020B0604020202020204" pitchFamily="34" charset="0"/>
                <a:cs typeface="Arial" panose="020B0604020202020204" pitchFamily="34" charset="0"/>
              </a:rPr>
              <a:t>1 Transit Technology Coordinator, +2 Transit Supervisors</a:t>
            </a:r>
          </a:p>
        </p:txBody>
      </p:sp>
      <p:sp>
        <p:nvSpPr>
          <p:cNvPr id="92" name="TextBox 91">
            <a:extLst>
              <a:ext uri="{FF2B5EF4-FFF2-40B4-BE49-F238E27FC236}">
                <a16:creationId xmlns:a16="http://schemas.microsoft.com/office/drawing/2014/main" id="{040C3C54-FDFA-4B44-BFD0-779AE2F2B210}"/>
              </a:ext>
            </a:extLst>
          </p:cNvPr>
          <p:cNvSpPr txBox="1"/>
          <p:nvPr/>
        </p:nvSpPr>
        <p:spPr>
          <a:xfrm>
            <a:off x="9645329" y="3039154"/>
            <a:ext cx="2266087" cy="235898"/>
          </a:xfrm>
          <a:prstGeom prst="rect">
            <a:avLst/>
          </a:prstGeom>
          <a:noFill/>
        </p:spPr>
        <p:txBody>
          <a:bodyPr wrap="square" rtlCol="0">
            <a:spAutoFit/>
          </a:bodyPr>
          <a:lstStyle/>
          <a:p>
            <a:pPr algn="ctr"/>
            <a:r>
              <a:rPr lang="en-US" sz="933" b="1" dirty="0">
                <a:solidFill>
                  <a:srgbClr val="00B050"/>
                </a:solidFill>
                <a:latin typeface="Arial" panose="020B0604020202020204" pitchFamily="34" charset="0"/>
                <a:cs typeface="Arial" panose="020B0604020202020204" pitchFamily="34" charset="0"/>
              </a:rPr>
              <a:t>+1 additional event vehicle ($14k)</a:t>
            </a:r>
          </a:p>
        </p:txBody>
      </p:sp>
      <p:pic>
        <p:nvPicPr>
          <p:cNvPr id="4" name="Graphic 3" descr="Neighborhood outline">
            <a:extLst>
              <a:ext uri="{FF2B5EF4-FFF2-40B4-BE49-F238E27FC236}">
                <a16:creationId xmlns:a16="http://schemas.microsoft.com/office/drawing/2014/main" id="{47A0421F-4858-4D13-A59B-D446B39C2B0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780373" y="4661608"/>
            <a:ext cx="914400" cy="914400"/>
          </a:xfrm>
          <a:prstGeom prst="rect">
            <a:avLst/>
          </a:prstGeom>
        </p:spPr>
      </p:pic>
      <p:sp>
        <p:nvSpPr>
          <p:cNvPr id="42" name="TextBox 41">
            <a:extLst>
              <a:ext uri="{FF2B5EF4-FFF2-40B4-BE49-F238E27FC236}">
                <a16:creationId xmlns:a16="http://schemas.microsoft.com/office/drawing/2014/main" id="{0F939165-11F0-4841-8E97-32C63DEE77E6}"/>
              </a:ext>
            </a:extLst>
          </p:cNvPr>
          <p:cNvSpPr txBox="1"/>
          <p:nvPr/>
        </p:nvSpPr>
        <p:spPr>
          <a:xfrm>
            <a:off x="3849629" y="5572170"/>
            <a:ext cx="2777137" cy="338554"/>
          </a:xfrm>
          <a:prstGeom prst="rect">
            <a:avLst/>
          </a:prstGeom>
          <a:noFill/>
        </p:spPr>
        <p:txBody>
          <a:bodyPr wrap="square" rtlCol="0">
            <a:spAutoFit/>
          </a:bodyPr>
          <a:lstStyle/>
          <a:p>
            <a:pPr algn="ctr"/>
            <a:r>
              <a:rPr lang="en-US" sz="1600" b="1" dirty="0">
                <a:latin typeface="Arial" panose="020B0604020202020204" pitchFamily="34" charset="0"/>
                <a:cs typeface="Arial" panose="020B0604020202020204" pitchFamily="34" charset="0"/>
              </a:rPr>
              <a:t>Community Engagement</a:t>
            </a:r>
          </a:p>
        </p:txBody>
      </p:sp>
      <p:sp>
        <p:nvSpPr>
          <p:cNvPr id="43" name="TextBox 42">
            <a:extLst>
              <a:ext uri="{FF2B5EF4-FFF2-40B4-BE49-F238E27FC236}">
                <a16:creationId xmlns:a16="http://schemas.microsoft.com/office/drawing/2014/main" id="{99A4F358-6C62-4967-97E7-D2CD4CC841BB}"/>
              </a:ext>
            </a:extLst>
          </p:cNvPr>
          <p:cNvSpPr txBox="1"/>
          <p:nvPr/>
        </p:nvSpPr>
        <p:spPr>
          <a:xfrm>
            <a:off x="4180998" y="5997729"/>
            <a:ext cx="2113151" cy="379463"/>
          </a:xfrm>
          <a:prstGeom prst="rect">
            <a:avLst/>
          </a:prstGeom>
          <a:noFill/>
        </p:spPr>
        <p:txBody>
          <a:bodyPr wrap="square" rtlCol="0">
            <a:spAutoFit/>
          </a:bodyPr>
          <a:lstStyle/>
          <a:p>
            <a:pPr marL="171446" indent="-171446">
              <a:buFont typeface="Arial" panose="020B0604020202020204" pitchFamily="34" charset="0"/>
              <a:buChar char="•"/>
            </a:pPr>
            <a:r>
              <a:rPr lang="en-US" sz="933" dirty="0">
                <a:latin typeface="Arial" panose="020B0604020202020204" pitchFamily="34" charset="0"/>
                <a:cs typeface="Arial" panose="020B0604020202020204" pitchFamily="34" charset="0"/>
              </a:rPr>
              <a:t>Staff works with neighborhoods to manage traffic/event changes</a:t>
            </a:r>
          </a:p>
        </p:txBody>
      </p:sp>
      <p:cxnSp>
        <p:nvCxnSpPr>
          <p:cNvPr id="44" name="Straight Arrow Connector 43">
            <a:extLst>
              <a:ext uri="{FF2B5EF4-FFF2-40B4-BE49-F238E27FC236}">
                <a16:creationId xmlns:a16="http://schemas.microsoft.com/office/drawing/2014/main" id="{1516E3F1-12AA-4E1D-A3DD-B246469AB935}"/>
              </a:ext>
            </a:extLst>
          </p:cNvPr>
          <p:cNvCxnSpPr>
            <a:cxnSpLocks/>
          </p:cNvCxnSpPr>
          <p:nvPr/>
        </p:nvCxnSpPr>
        <p:spPr>
          <a:xfrm>
            <a:off x="5158445" y="4019427"/>
            <a:ext cx="0" cy="541019"/>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79484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77801"/>
            <a:ext cx="12192000" cy="830997"/>
          </a:xfrm>
          <a:prstGeom prst="rect">
            <a:avLst/>
          </a:prstGeom>
          <a:noFill/>
        </p:spPr>
        <p:txBody>
          <a:bodyPr wrap="square" rtlCol="0">
            <a:spAutoFit/>
          </a:bodyPr>
          <a:lstStyle/>
          <a:p>
            <a:pPr algn="ctr"/>
            <a:r>
              <a:rPr lang="en-US" sz="4800" b="1" dirty="0">
                <a:solidFill>
                  <a:srgbClr val="091F40"/>
                </a:solidFill>
                <a:latin typeface="Century Gothic"/>
                <a:cs typeface="Century Gothic"/>
              </a:rPr>
              <a:t>Infrastructure/IT</a:t>
            </a:r>
          </a:p>
        </p:txBody>
      </p:sp>
      <p:cxnSp>
        <p:nvCxnSpPr>
          <p:cNvPr id="5" name="Straight Connector 4"/>
          <p:cNvCxnSpPr/>
          <p:nvPr/>
        </p:nvCxnSpPr>
        <p:spPr>
          <a:xfrm>
            <a:off x="609600" y="889000"/>
            <a:ext cx="28448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839200" y="787400"/>
            <a:ext cx="28448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id="{4E19C5C6-A6BC-9042-B7D1-5FED7E635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2" y="5827553"/>
            <a:ext cx="1416407" cy="725647"/>
          </a:xfrm>
          <a:prstGeom prst="rect">
            <a:avLst/>
          </a:prstGeom>
        </p:spPr>
      </p:pic>
      <p:sp>
        <p:nvSpPr>
          <p:cNvPr id="8" name="TextBox 7">
            <a:extLst>
              <a:ext uri="{FF2B5EF4-FFF2-40B4-BE49-F238E27FC236}">
                <a16:creationId xmlns:a16="http://schemas.microsoft.com/office/drawing/2014/main" id="{70BD55C1-5999-4987-932D-E8CDD69D7BFA}"/>
              </a:ext>
            </a:extLst>
          </p:cNvPr>
          <p:cNvSpPr txBox="1"/>
          <p:nvPr/>
        </p:nvSpPr>
        <p:spPr>
          <a:xfrm>
            <a:off x="812800" y="1039575"/>
            <a:ext cx="10769600" cy="4472891"/>
          </a:xfrm>
          <a:prstGeom prst="rect">
            <a:avLst/>
          </a:prstGeom>
          <a:noFill/>
        </p:spPr>
        <p:txBody>
          <a:bodyPr wrap="square">
            <a:spAutoFit/>
          </a:bodyPr>
          <a:lstStyle/>
          <a:p>
            <a:pPr>
              <a:lnSpc>
                <a:spcPct val="150000"/>
              </a:lnSpc>
            </a:pPr>
            <a:r>
              <a:rPr lang="en-US" sz="2133" b="1" u="sng" dirty="0"/>
              <a:t>Information Technology - $789,100</a:t>
            </a:r>
          </a:p>
          <a:p>
            <a:pPr marL="990575" lvl="1" indent="-380990">
              <a:lnSpc>
                <a:spcPct val="150000"/>
              </a:lnSpc>
              <a:buFont typeface="Arial" panose="020B0604020202020204" pitchFamily="34" charset="0"/>
              <a:buChar char="•"/>
            </a:pPr>
            <a:r>
              <a:rPr lang="en-US" sz="2133" dirty="0"/>
              <a:t>Junior Administrators - $138k/ea. (total with wages, benefits, taxes)</a:t>
            </a:r>
          </a:p>
          <a:p>
            <a:pPr marL="990575" lvl="1" indent="-380990">
              <a:lnSpc>
                <a:spcPct val="150000"/>
              </a:lnSpc>
              <a:buFont typeface="Arial" panose="020B0604020202020204" pitchFamily="34" charset="0"/>
              <a:buChar char="•"/>
            </a:pPr>
            <a:r>
              <a:rPr lang="en-US" sz="2133" dirty="0"/>
              <a:t>Data Science Tools – $150k</a:t>
            </a:r>
          </a:p>
          <a:p>
            <a:pPr marL="990575" lvl="1" indent="-380990">
              <a:lnSpc>
                <a:spcPct val="150000"/>
              </a:lnSpc>
              <a:buFont typeface="Arial" panose="020B0604020202020204" pitchFamily="34" charset="0"/>
              <a:buChar char="•"/>
            </a:pPr>
            <a:r>
              <a:rPr lang="en-US" sz="2133" dirty="0"/>
              <a:t>New ERP/Financial system multi-year implementation as current system is sunsetting (2027 sunset) - $250k</a:t>
            </a:r>
          </a:p>
          <a:p>
            <a:pPr marL="990575" lvl="1" indent="-380990">
              <a:lnSpc>
                <a:spcPct val="150000"/>
              </a:lnSpc>
              <a:buFont typeface="Arial" panose="020B0604020202020204" pitchFamily="34" charset="0"/>
              <a:buChar char="•"/>
            </a:pPr>
            <a:r>
              <a:rPr lang="en-US" sz="2133" dirty="0"/>
              <a:t>Virtualization, Streaming, Fiber, Network Maintenance - $34,600</a:t>
            </a:r>
          </a:p>
          <a:p>
            <a:pPr marL="990575" lvl="1" indent="-380990">
              <a:lnSpc>
                <a:spcPct val="150000"/>
              </a:lnSpc>
              <a:buFont typeface="Arial" panose="020B0604020202020204" pitchFamily="34" charset="0"/>
              <a:buChar char="•"/>
            </a:pPr>
            <a:r>
              <a:rPr lang="en-US" sz="2133" dirty="0"/>
              <a:t>Case Management Software - $45k</a:t>
            </a:r>
          </a:p>
          <a:p>
            <a:pPr marL="990575" lvl="1" indent="-380990">
              <a:lnSpc>
                <a:spcPct val="150000"/>
              </a:lnSpc>
              <a:buFont typeface="Arial" panose="020B0604020202020204" pitchFamily="34" charset="0"/>
              <a:buChar char="•"/>
            </a:pPr>
            <a:r>
              <a:rPr lang="en-US" sz="2133" dirty="0"/>
              <a:t>Departmental webpage updates - $13,500</a:t>
            </a:r>
          </a:p>
          <a:p>
            <a:pPr marL="990575" lvl="1" indent="-380990">
              <a:lnSpc>
                <a:spcPct val="150000"/>
              </a:lnSpc>
              <a:buFont typeface="Arial" panose="020B0604020202020204" pitchFamily="34" charset="0"/>
              <a:buChar char="•"/>
            </a:pPr>
            <a:r>
              <a:rPr lang="en-US" sz="2133" dirty="0"/>
              <a:t>Cybersecurity - $20k</a:t>
            </a:r>
          </a:p>
        </p:txBody>
      </p:sp>
    </p:spTree>
    <p:extLst>
      <p:ext uri="{BB962C8B-B14F-4D97-AF65-F5344CB8AC3E}">
        <p14:creationId xmlns:p14="http://schemas.microsoft.com/office/powerpoint/2010/main" val="2375546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219200" y="1278314"/>
            <a:ext cx="9198926" cy="4525963"/>
          </a:xfrm>
          <a:prstGeom prst="rect">
            <a:avLst/>
          </a:prstGeom>
          <a:solidFill>
            <a:srgbClr val="FFFFFF"/>
          </a:solidFill>
        </p:spPr>
        <p:txBody>
          <a:bodyPr>
            <a:normAutofit/>
          </a:bodyPr>
          <a:lstStyle>
            <a:lvl1pPr marL="342900" indent="-342900" algn="l" rtl="0" eaLnBrk="0" fontAlgn="base" hangingPunct="0">
              <a:spcBef>
                <a:spcPct val="20000"/>
              </a:spcBef>
              <a:spcAft>
                <a:spcPct val="0"/>
              </a:spcAft>
              <a:buFont typeface="Arial" charset="0"/>
              <a:buChar char="•"/>
              <a:defRPr sz="3200" kern="1200">
                <a:solidFill>
                  <a:srgbClr val="25406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rgbClr val="25406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rgbClr val="25406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IT Ops – Mostly covered by General Fund revenues</a:t>
            </a:r>
          </a:p>
          <a:p>
            <a:pPr marL="1200150" lvl="2"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Enterprise Funds pay for their services through an interfund transfer (calculated annually)</a:t>
            </a:r>
          </a:p>
          <a:p>
            <a:pPr marL="1200150" lvl="2"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IT Ops are centralized except for specialization in Transportation</a:t>
            </a:r>
          </a:p>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IT Capital – Enterprise Funds pay directly for their computer equipment &amp; software</a:t>
            </a:r>
          </a:p>
          <a:p>
            <a:pPr marL="1314450" lvl="3" indent="0">
              <a:buNone/>
            </a:pPr>
            <a:endParaRPr lang="en-US" dirty="0">
              <a:solidFill>
                <a:schemeClr val="accent5">
                  <a:lumMod val="50000"/>
                </a:schemeClr>
              </a:solidFill>
              <a:latin typeface="Bahnschrift Light SemiCondensed" panose="020B0502040204020203" pitchFamily="34" charset="0"/>
              <a:cs typeface="+mn-cs"/>
            </a:endParaRPr>
          </a:p>
        </p:txBody>
      </p:sp>
      <p:cxnSp>
        <p:nvCxnSpPr>
          <p:cNvPr id="5" name="Straight Connector 4">
            <a:extLst>
              <a:ext uri="{FF2B5EF4-FFF2-40B4-BE49-F238E27FC236}">
                <a16:creationId xmlns:a16="http://schemas.microsoft.com/office/drawing/2014/main" id="{C3B1C360-0525-42EA-B669-3D9898FD4E9E}"/>
              </a:ext>
            </a:extLst>
          </p:cNvPr>
          <p:cNvCxnSpPr/>
          <p:nvPr/>
        </p:nvCxnSpPr>
        <p:spPr>
          <a:xfrm>
            <a:off x="508000" y="693539"/>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7E43223-E502-4C38-9985-E66E6924BCAF}"/>
              </a:ext>
            </a:extLst>
          </p:cNvPr>
          <p:cNvCxnSpPr/>
          <p:nvPr/>
        </p:nvCxnSpPr>
        <p:spPr>
          <a:xfrm>
            <a:off x="10261600" y="6971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C27C201-5FAB-4E89-B209-4B93C40D4170}"/>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IT Cost Distribution</a:t>
            </a:r>
          </a:p>
        </p:txBody>
      </p:sp>
    </p:spTree>
    <p:extLst>
      <p:ext uri="{BB962C8B-B14F-4D97-AF65-F5344CB8AC3E}">
        <p14:creationId xmlns:p14="http://schemas.microsoft.com/office/powerpoint/2010/main" val="461760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row of houses in the snow&#10;&#10;Description automatically generated with low confidence">
            <a:extLst>
              <a:ext uri="{FF2B5EF4-FFF2-40B4-BE49-F238E27FC236}">
                <a16:creationId xmlns:a16="http://schemas.microsoft.com/office/drawing/2014/main" id="{9F596D9E-D0A0-4CF5-839B-1E0B0D8B71AA}"/>
              </a:ext>
            </a:extLst>
          </p:cNvPr>
          <p:cNvPicPr>
            <a:picLocks noChangeAspect="1"/>
          </p:cNvPicPr>
          <p:nvPr/>
        </p:nvPicPr>
        <p:blipFill rotWithShape="1">
          <a:blip r:embed="rId3">
            <a:alphaModFix amt="24000"/>
            <a:extLst>
              <a:ext uri="{28A0092B-C50C-407E-A947-70E740481C1C}">
                <a14:useLocalDpi xmlns:a14="http://schemas.microsoft.com/office/drawing/2010/main" val="0"/>
              </a:ext>
            </a:extLst>
          </a:blip>
          <a:srcRect t="7133"/>
          <a:stretch/>
        </p:blipFill>
        <p:spPr>
          <a:xfrm>
            <a:off x="101600" y="177800"/>
            <a:ext cx="11988800" cy="6680200"/>
          </a:xfrm>
          <a:prstGeom prst="rect">
            <a:avLst/>
          </a:prstGeom>
          <a:ln>
            <a:noFill/>
          </a:ln>
          <a:effectLst>
            <a:softEdge rad="112500"/>
          </a:effectLst>
        </p:spPr>
      </p:pic>
      <p:sp>
        <p:nvSpPr>
          <p:cNvPr id="8" name="TextBox 7"/>
          <p:cNvSpPr txBox="1"/>
          <p:nvPr/>
        </p:nvSpPr>
        <p:spPr>
          <a:xfrm>
            <a:off x="1487606" y="1317297"/>
            <a:ext cx="9944108" cy="4401205"/>
          </a:xfrm>
          <a:prstGeom prst="rect">
            <a:avLst/>
          </a:prstGeom>
          <a:noFill/>
        </p:spPr>
        <p:txBody>
          <a:bodyPr wrap="square" rtlCol="0">
            <a:spAutoFit/>
          </a:bodyPr>
          <a:lstStyle/>
          <a:p>
            <a:pPr marL="228594" indent="-228594">
              <a:buFont typeface="Arial" panose="020B0604020202020204" pitchFamily="34" charset="0"/>
              <a:buChar char="•"/>
            </a:pPr>
            <a:r>
              <a:rPr lang="en-US" sz="1600" b="1" dirty="0">
                <a:solidFill>
                  <a:srgbClr val="091F40"/>
                </a:solidFill>
                <a:cs typeface="Calibri" panose="020F0502020204030204" pitchFamily="34" charset="0"/>
              </a:rPr>
              <a:t>Engineering </a:t>
            </a:r>
          </a:p>
          <a:p>
            <a:pPr marL="838179" lvl="1" indent="-228594">
              <a:buFont typeface="Arial" panose="020B0604020202020204" pitchFamily="34" charset="0"/>
              <a:buChar char="•"/>
            </a:pPr>
            <a:r>
              <a:rPr lang="en-US" sz="1600" b="1" dirty="0">
                <a:ea typeface="Calibri" panose="020F0502020204030204" pitchFamily="34" charset="0"/>
                <a:cs typeface="Times New Roman" panose="02020603050405020304" pitchFamily="18" charset="0"/>
              </a:rPr>
              <a:t>Analyst/Office Asst - $105k</a:t>
            </a:r>
          </a:p>
          <a:p>
            <a:pPr marL="838179" lvl="1" indent="-228594">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Software, Training, Supplies, Printing - $14,995</a:t>
            </a:r>
          </a:p>
          <a:p>
            <a:pPr marL="838179" lvl="1" indent="-228594">
              <a:lnSpc>
                <a:spcPct val="115000"/>
              </a:lnSpc>
              <a:buFont typeface="Arial" panose="020B0604020202020204" pitchFamily="34" charset="0"/>
              <a:buChar char="•"/>
              <a:tabLst>
                <a:tab pos="609585" algn="l"/>
              </a:tabLst>
            </a:pPr>
            <a:r>
              <a:rPr lang="en-US" sz="1600" b="1" dirty="0">
                <a:solidFill>
                  <a:srgbClr val="091F40"/>
                </a:solidFill>
                <a:cs typeface="Calibri" panose="020F0502020204030204" pitchFamily="34" charset="0"/>
              </a:rPr>
              <a:t>Neighborhood Traffic Management Program</a:t>
            </a:r>
          </a:p>
          <a:p>
            <a:pPr marL="1447764" lvl="2" indent="-228594">
              <a:lnSpc>
                <a:spcPct val="115000"/>
              </a:lnSpc>
              <a:buFont typeface="Arial" panose="020B0604020202020204" pitchFamily="34" charset="0"/>
              <a:buChar char="•"/>
              <a:tabLst>
                <a:tab pos="609585" algn="l"/>
              </a:tabLst>
            </a:pPr>
            <a:r>
              <a:rPr lang="en-US" sz="1600" b="1" dirty="0">
                <a:solidFill>
                  <a:srgbClr val="091F40"/>
                </a:solidFill>
                <a:cs typeface="Calibri" panose="020F0502020204030204" pitchFamily="34" charset="0"/>
              </a:rPr>
              <a:t>Reimagine program to make it more inclusive, less regulatory, and proactive</a:t>
            </a:r>
          </a:p>
          <a:p>
            <a:pPr marL="1447764" lvl="2" indent="-228594">
              <a:lnSpc>
                <a:spcPct val="115000"/>
              </a:lnSpc>
              <a:buFont typeface="Arial" panose="020B0604020202020204" pitchFamily="34" charset="0"/>
              <a:buChar char="•"/>
              <a:tabLst>
                <a:tab pos="609585" algn="l"/>
              </a:tabLst>
            </a:pPr>
            <a:r>
              <a:rPr lang="en-US" sz="1600" b="1" dirty="0">
                <a:solidFill>
                  <a:srgbClr val="091F40"/>
                </a:solidFill>
                <a:ea typeface="Calibri" panose="020F0502020204030204" pitchFamily="34" charset="0"/>
                <a:cs typeface="Calibri" panose="020F0502020204030204" pitchFamily="34" charset="0"/>
              </a:rPr>
              <a:t>$150k - More flexibility in funding to enhance impacts</a:t>
            </a:r>
            <a:endParaRPr lang="en-US" sz="1600" b="1" dirty="0">
              <a:ea typeface="Calibri" panose="020F0502020204030204" pitchFamily="34" charset="0"/>
              <a:cs typeface="Times New Roman" panose="02020603050405020304" pitchFamily="18" charset="0"/>
            </a:endParaRPr>
          </a:p>
          <a:p>
            <a:pPr marL="228594" indent="-228594">
              <a:lnSpc>
                <a:spcPct val="115000"/>
              </a:lnSpc>
              <a:buFont typeface="Arial" panose="020B0604020202020204" pitchFamily="34" charset="0"/>
              <a:buChar char="•"/>
              <a:tabLst>
                <a:tab pos="609585" algn="l"/>
              </a:tabLst>
            </a:pPr>
            <a:r>
              <a:rPr lang="en-US" sz="1600" b="1" dirty="0">
                <a:solidFill>
                  <a:srgbClr val="091F40"/>
                </a:solidFill>
                <a:cs typeface="Calibri" panose="020F0502020204030204" pitchFamily="34" charset="0"/>
              </a:rPr>
              <a:t>Planning </a:t>
            </a:r>
          </a:p>
          <a:p>
            <a:pPr marL="838179" lvl="1" indent="-228594">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Elevate Planner I position to Senior Planner - $47k</a:t>
            </a:r>
          </a:p>
          <a:p>
            <a:pPr marL="838179" lvl="1" indent="-228594">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Public Notices - $19,500</a:t>
            </a:r>
          </a:p>
          <a:p>
            <a:pPr marL="838179" lvl="1" indent="-228594">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Training, Phone, Supplies - $10,800</a:t>
            </a:r>
          </a:p>
          <a:p>
            <a:pPr marL="838179" lvl="1" indent="-228594">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Consulting - $35k</a:t>
            </a:r>
          </a:p>
          <a:p>
            <a:pPr marL="838179" lvl="1" indent="-228594">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General Plan update - $100k</a:t>
            </a:r>
            <a:endParaRPr lang="en-US" sz="1600" b="1" dirty="0"/>
          </a:p>
          <a:p>
            <a:pPr marL="457189" indent="-457189">
              <a:buFont typeface="Arial" panose="020B0604020202020204" pitchFamily="34" charset="0"/>
              <a:buChar char="•"/>
            </a:pPr>
            <a:endParaRPr lang="en-US" sz="1600" b="1" dirty="0">
              <a:solidFill>
                <a:srgbClr val="091F40"/>
              </a:solidFill>
              <a:cs typeface="Calibri" panose="020F0502020204030204" pitchFamily="34" charset="0"/>
            </a:endParaRPr>
          </a:p>
          <a:p>
            <a:pPr marL="457189" indent="-457189">
              <a:buFont typeface="Arial" panose="020B0604020202020204" pitchFamily="34" charset="0"/>
              <a:buChar char="•"/>
            </a:pPr>
            <a:r>
              <a:rPr lang="en-US" sz="1600" b="1" dirty="0">
                <a:solidFill>
                  <a:srgbClr val="091F40"/>
                </a:solidFill>
                <a:cs typeface="Calibri" panose="020F0502020204030204" pitchFamily="34" charset="0"/>
              </a:rPr>
              <a:t>Building</a:t>
            </a:r>
          </a:p>
          <a:p>
            <a:pPr marL="838179" lvl="1" indent="-228594">
              <a:buFont typeface="Arial" panose="020B0604020202020204" pitchFamily="34" charset="0"/>
              <a:buChar char="•"/>
            </a:pPr>
            <a:r>
              <a:rPr lang="en-US" sz="1600" b="1" dirty="0"/>
              <a:t>Books, Uniforms - $4,850</a:t>
            </a:r>
          </a:p>
          <a:p>
            <a:pPr marL="838179" lvl="1" indent="-228594">
              <a:buFont typeface="Arial" panose="020B0604020202020204" pitchFamily="34" charset="0"/>
              <a:buChar char="•"/>
            </a:pPr>
            <a:r>
              <a:rPr lang="en-US" sz="1600" b="1" dirty="0"/>
              <a:t>Four Vehicles - $140k</a:t>
            </a:r>
          </a:p>
        </p:txBody>
      </p:sp>
      <p:sp>
        <p:nvSpPr>
          <p:cNvPr id="12" name="Text Placeholder 2"/>
          <p:cNvSpPr txBox="1">
            <a:spLocks/>
          </p:cNvSpPr>
          <p:nvPr/>
        </p:nvSpPr>
        <p:spPr>
          <a:xfrm>
            <a:off x="508000" y="384602"/>
            <a:ext cx="11176000" cy="914400"/>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933"/>
              </a:lnSpc>
              <a:buNone/>
            </a:pPr>
            <a:r>
              <a:rPr lang="en-US" b="1" dirty="0">
                <a:solidFill>
                  <a:srgbClr val="091F40"/>
                </a:solidFill>
                <a:cs typeface="Helvetica Light"/>
              </a:rPr>
              <a:t>Reinvesting in Neighborhoods</a:t>
            </a:r>
          </a:p>
        </p:txBody>
      </p:sp>
    </p:spTree>
    <p:extLst>
      <p:ext uri="{BB962C8B-B14F-4D97-AF65-F5344CB8AC3E}">
        <p14:creationId xmlns:p14="http://schemas.microsoft.com/office/powerpoint/2010/main" val="21280910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row of houses in the snow&#10;&#10;Description automatically generated with low confidence">
            <a:extLst>
              <a:ext uri="{FF2B5EF4-FFF2-40B4-BE49-F238E27FC236}">
                <a16:creationId xmlns:a16="http://schemas.microsoft.com/office/drawing/2014/main" id="{9F596D9E-D0A0-4CF5-839B-1E0B0D8B71AA}"/>
              </a:ext>
            </a:extLst>
          </p:cNvPr>
          <p:cNvPicPr>
            <a:picLocks noChangeAspect="1"/>
          </p:cNvPicPr>
          <p:nvPr/>
        </p:nvPicPr>
        <p:blipFill rotWithShape="1">
          <a:blip r:embed="rId3">
            <a:alphaModFix amt="24000"/>
            <a:extLst>
              <a:ext uri="{28A0092B-C50C-407E-A947-70E740481C1C}">
                <a14:useLocalDpi xmlns:a14="http://schemas.microsoft.com/office/drawing/2010/main" val="0"/>
              </a:ext>
            </a:extLst>
          </a:blip>
          <a:srcRect t="7133"/>
          <a:stretch/>
        </p:blipFill>
        <p:spPr>
          <a:xfrm>
            <a:off x="60656" y="88900"/>
            <a:ext cx="11988800" cy="6680200"/>
          </a:xfrm>
          <a:prstGeom prst="rect">
            <a:avLst/>
          </a:prstGeom>
          <a:ln>
            <a:noFill/>
          </a:ln>
          <a:effectLst>
            <a:softEdge rad="112500"/>
          </a:effectLst>
        </p:spPr>
      </p:pic>
      <p:sp>
        <p:nvSpPr>
          <p:cNvPr id="8" name="TextBox 7"/>
          <p:cNvSpPr txBox="1"/>
          <p:nvPr/>
        </p:nvSpPr>
        <p:spPr>
          <a:xfrm>
            <a:off x="1392072" y="1519451"/>
            <a:ext cx="8720919" cy="3744358"/>
          </a:xfrm>
          <a:prstGeom prst="rect">
            <a:avLst/>
          </a:prstGeom>
          <a:noFill/>
        </p:spPr>
        <p:txBody>
          <a:bodyPr wrap="square" rtlCol="0">
            <a:spAutoFit/>
          </a:bodyPr>
          <a:lstStyle/>
          <a:p>
            <a:pPr marL="380990" indent="-380990">
              <a:buFont typeface="Arial" panose="020B0604020202020204" pitchFamily="34" charset="0"/>
              <a:buChar char="•"/>
            </a:pPr>
            <a:r>
              <a:rPr lang="en-US" sz="1600" b="1" dirty="0">
                <a:cs typeface="Calibri" panose="020F0502020204030204" pitchFamily="34" charset="0"/>
              </a:rPr>
              <a:t>Police</a:t>
            </a:r>
          </a:p>
          <a:p>
            <a:pPr marL="742950" lvl="1" indent="-285750">
              <a:buFont typeface="Arial" panose="020B0604020202020204" pitchFamily="34" charset="0"/>
              <a:buChar char="•"/>
            </a:pPr>
            <a:r>
              <a:rPr lang="en-US" sz="1600" b="1" dirty="0">
                <a:cs typeface="Calibri" panose="020F0502020204030204" pitchFamily="34" charset="0"/>
              </a:rPr>
              <a:t>New Detective (includes vehicle and equipment) - $223k</a:t>
            </a:r>
          </a:p>
          <a:p>
            <a:pPr marL="742950" lvl="1" indent="-285750">
              <a:buFont typeface="Arial" panose="020B0604020202020204" pitchFamily="34" charset="0"/>
              <a:buChar char="•"/>
            </a:pPr>
            <a:r>
              <a:rPr lang="en-US" sz="1600" b="1" dirty="0">
                <a:cs typeface="Calibri" panose="020F0502020204030204" pitchFamily="34" charset="0"/>
              </a:rPr>
              <a:t>Dispatch Services Contract - $65k</a:t>
            </a:r>
          </a:p>
          <a:p>
            <a:pPr marL="742950" lvl="1" indent="-285750">
              <a:buFont typeface="Arial" panose="020B0604020202020204" pitchFamily="34" charset="0"/>
              <a:buChar char="•"/>
            </a:pPr>
            <a:r>
              <a:rPr lang="en-US" sz="1600" b="1" dirty="0">
                <a:cs typeface="Calibri" panose="020F0502020204030204" pitchFamily="34" charset="0"/>
              </a:rPr>
              <a:t>Take Home Car Program - $40k</a:t>
            </a:r>
          </a:p>
          <a:p>
            <a:pPr marL="380990" indent="-380990">
              <a:buFont typeface="Arial" panose="020B0604020202020204" pitchFamily="34" charset="0"/>
              <a:buChar char="•"/>
            </a:pPr>
            <a:endParaRPr lang="en-US" sz="1600" b="1" dirty="0">
              <a:cs typeface="Calibri" panose="020F0502020204030204" pitchFamily="34" charset="0"/>
            </a:endParaRPr>
          </a:p>
          <a:p>
            <a:pPr marL="380990" indent="-380990">
              <a:buFont typeface="Arial" panose="020B0604020202020204" pitchFamily="34" charset="0"/>
              <a:buChar char="•"/>
            </a:pPr>
            <a:r>
              <a:rPr lang="en-US" sz="1600" b="1" dirty="0">
                <a:cs typeface="Calibri" panose="020F0502020204030204" pitchFamily="34" charset="0"/>
              </a:rPr>
              <a:t>Housing</a:t>
            </a:r>
          </a:p>
          <a:p>
            <a:pPr marL="895335" lvl="1" indent="-285750">
              <a:buFont typeface="Arial" panose="020B0604020202020204" pitchFamily="34" charset="0"/>
              <a:buChar char="•"/>
            </a:pPr>
            <a:r>
              <a:rPr lang="en-US" sz="1600" b="1" dirty="0">
                <a:cs typeface="Calibri" panose="020F0502020204030204" pitchFamily="34" charset="0"/>
              </a:rPr>
              <a:t>Additional FTE placeholder - $150k</a:t>
            </a:r>
          </a:p>
          <a:p>
            <a:pPr marL="895335" lvl="1" indent="-285750">
              <a:buFont typeface="Arial" panose="020B0604020202020204" pitchFamily="34" charset="0"/>
              <a:buChar char="•"/>
            </a:pPr>
            <a:r>
              <a:rPr lang="en-US" sz="1600" b="1" dirty="0">
                <a:cs typeface="Calibri" panose="020F0502020204030204" pitchFamily="34" charset="0"/>
              </a:rPr>
              <a:t>Minor repairs/maintenance of City owned units - $14,400</a:t>
            </a:r>
          </a:p>
          <a:p>
            <a:pPr marL="228594" indent="-228594">
              <a:lnSpc>
                <a:spcPct val="115000"/>
              </a:lnSpc>
              <a:buFont typeface="Arial" panose="020B0604020202020204" pitchFamily="34" charset="0"/>
              <a:buChar char="•"/>
              <a:tabLst>
                <a:tab pos="609585" algn="l"/>
              </a:tabLst>
            </a:pPr>
            <a:endParaRPr lang="en-US" sz="1600" b="1" dirty="0">
              <a:ea typeface="Calibri" panose="020F0502020204030204" pitchFamily="34" charset="0"/>
              <a:cs typeface="Times New Roman" panose="02020603050405020304" pitchFamily="18" charset="0"/>
            </a:endParaRPr>
          </a:p>
          <a:p>
            <a:pPr marL="228594" indent="-228594">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Community Engagement:</a:t>
            </a:r>
          </a:p>
          <a:p>
            <a:pPr marL="990575" lvl="1" indent="-380990">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rPr>
              <a:t>Additional funds</a:t>
            </a:r>
            <a:r>
              <a:rPr lang="en-US" sz="1600" b="1" dirty="0">
                <a:cs typeface="Times New Roman" panose="02020603050405020304" pitchFamily="18" charset="0"/>
              </a:rPr>
              <a:t> to expand support for outreach and community events, such as Catch up With Council and Mayor &amp; Council in the Neighborhood - $13,000</a:t>
            </a:r>
          </a:p>
          <a:p>
            <a:pPr marL="990575" lvl="1" indent="-380990">
              <a:lnSpc>
                <a:spcPct val="115000"/>
              </a:lnSpc>
              <a:buFont typeface="Arial" panose="020B0604020202020204" pitchFamily="34" charset="0"/>
              <a:buChar char="•"/>
              <a:tabLst>
                <a:tab pos="609585" algn="l"/>
              </a:tabLst>
            </a:pPr>
            <a:r>
              <a:rPr lang="en-US" sz="1600" b="1" dirty="0">
                <a:ea typeface="Calibri" panose="020F0502020204030204" pitchFamily="34" charset="0"/>
                <a:cs typeface="Times New Roman" panose="02020603050405020304" pitchFamily="18" charset="0"/>
                <a:hlinkClick r:id="rId4"/>
              </a:rPr>
              <a:t>NCS Survey Tool </a:t>
            </a:r>
            <a:r>
              <a:rPr lang="en-US" sz="1600" b="1" dirty="0">
                <a:ea typeface="Calibri" panose="020F0502020204030204" pitchFamily="34" charset="0"/>
                <a:cs typeface="Times New Roman" panose="02020603050405020304" pitchFamily="18" charset="0"/>
              </a:rPr>
              <a:t>- comprehensive picture of resident perspectives about local government services, policies, and management - $10k</a:t>
            </a:r>
            <a:endParaRPr lang="en-US" sz="2133" b="1" dirty="0">
              <a:latin typeface="Calibri" panose="020F0502020204030204" pitchFamily="34" charset="0"/>
              <a:cs typeface="Calibri" panose="020F0502020204030204" pitchFamily="34" charset="0"/>
            </a:endParaRPr>
          </a:p>
        </p:txBody>
      </p:sp>
      <p:sp>
        <p:nvSpPr>
          <p:cNvPr id="12" name="Text Placeholder 2"/>
          <p:cNvSpPr txBox="1">
            <a:spLocks/>
          </p:cNvSpPr>
          <p:nvPr/>
        </p:nvSpPr>
        <p:spPr>
          <a:xfrm>
            <a:off x="508000" y="495490"/>
            <a:ext cx="11176000" cy="914400"/>
          </a:xfrm>
          <a:prstGeom prst="rect">
            <a:avLst/>
          </a:prstGeom>
        </p:spPr>
        <p:txBody>
          <a:bodyPr vert="horz" lIns="121920" tIns="60960" rIns="121920" bIns="6096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ts val="2933"/>
              </a:lnSpc>
              <a:buNone/>
            </a:pPr>
            <a:r>
              <a:rPr lang="en-US" b="1" dirty="0">
                <a:solidFill>
                  <a:srgbClr val="091F40"/>
                </a:solidFill>
                <a:cs typeface="Helvetica Light"/>
              </a:rPr>
              <a:t>Reinvesting in Neighborhoods</a:t>
            </a:r>
          </a:p>
        </p:txBody>
      </p:sp>
    </p:spTree>
    <p:extLst>
      <p:ext uri="{BB962C8B-B14F-4D97-AF65-F5344CB8AC3E}">
        <p14:creationId xmlns:p14="http://schemas.microsoft.com/office/powerpoint/2010/main" val="6607703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sky, tree, outdoor, person&#10;&#10;Description automatically generated">
            <a:extLst>
              <a:ext uri="{FF2B5EF4-FFF2-40B4-BE49-F238E27FC236}">
                <a16:creationId xmlns:a16="http://schemas.microsoft.com/office/drawing/2014/main" id="{B97EEC2F-1B2B-4057-8DD6-80A9C7A11D3B}"/>
              </a:ext>
            </a:extLst>
          </p:cNvPr>
          <p:cNvPicPr>
            <a:picLocks noChangeAspect="1"/>
          </p:cNvPicPr>
          <p:nvPr/>
        </p:nvPicPr>
        <p:blipFill rotWithShape="1">
          <a:blip r:embed="rId3">
            <a:alphaModFix amt="19000"/>
            <a:extLst>
              <a:ext uri="{28A0092B-C50C-407E-A947-70E740481C1C}">
                <a14:useLocalDpi xmlns:a14="http://schemas.microsoft.com/office/drawing/2010/main" val="0"/>
              </a:ext>
            </a:extLst>
          </a:blip>
          <a:srcRect t="23274" r="2" b="19481"/>
          <a:stretch/>
        </p:blipFill>
        <p:spPr>
          <a:xfrm>
            <a:off x="711200" y="0"/>
            <a:ext cx="10972800" cy="6824408"/>
          </a:xfrm>
          <a:prstGeom prst="rect">
            <a:avLst/>
          </a:prstGeom>
          <a:ln>
            <a:noFill/>
          </a:ln>
          <a:effectLst>
            <a:softEdge rad="112500"/>
          </a:effectLst>
        </p:spPr>
      </p:pic>
      <p:sp>
        <p:nvSpPr>
          <p:cNvPr id="7" name="TextBox 6"/>
          <p:cNvSpPr txBox="1"/>
          <p:nvPr/>
        </p:nvSpPr>
        <p:spPr>
          <a:xfrm>
            <a:off x="0" y="33592"/>
            <a:ext cx="12192000" cy="1159420"/>
          </a:xfrm>
          <a:prstGeom prst="rect">
            <a:avLst/>
          </a:prstGeom>
          <a:noFill/>
        </p:spPr>
        <p:txBody>
          <a:bodyPr wrap="square" rtlCol="0">
            <a:spAutoFit/>
          </a:bodyPr>
          <a:lstStyle/>
          <a:p>
            <a:pPr algn="ctr"/>
            <a:r>
              <a:rPr lang="en-US" sz="4267" b="1" dirty="0">
                <a:solidFill>
                  <a:srgbClr val="091F40"/>
                </a:solidFill>
                <a:cs typeface="Century Gothic"/>
              </a:rPr>
              <a:t>Recreation</a:t>
            </a:r>
          </a:p>
          <a:p>
            <a:pPr algn="ctr"/>
            <a:r>
              <a:rPr lang="en-US" sz="2667" b="1" dirty="0">
                <a:solidFill>
                  <a:srgbClr val="091F40"/>
                </a:solidFill>
                <a:cs typeface="Century Gothic"/>
              </a:rPr>
              <a:t>Community Initiatives</a:t>
            </a:r>
          </a:p>
        </p:txBody>
      </p:sp>
      <p:cxnSp>
        <p:nvCxnSpPr>
          <p:cNvPr id="5" name="Straight Connector 4"/>
          <p:cNvCxnSpPr/>
          <p:nvPr/>
        </p:nvCxnSpPr>
        <p:spPr>
          <a:xfrm>
            <a:off x="508000" y="587592"/>
            <a:ext cx="28448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839200" y="614629"/>
            <a:ext cx="28448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3433C56-244A-4DAF-8F6C-2EF00BF32B60}"/>
              </a:ext>
            </a:extLst>
          </p:cNvPr>
          <p:cNvSpPr txBox="1"/>
          <p:nvPr/>
        </p:nvSpPr>
        <p:spPr>
          <a:xfrm>
            <a:off x="914400" y="1297090"/>
            <a:ext cx="10160000" cy="4965270"/>
          </a:xfrm>
          <a:prstGeom prst="rect">
            <a:avLst/>
          </a:prstGeom>
          <a:noFill/>
        </p:spPr>
        <p:txBody>
          <a:bodyPr wrap="square" rtlCol="0">
            <a:spAutoFit/>
          </a:bodyPr>
          <a:lstStyle/>
          <a:p>
            <a:pPr marL="380990" indent="-380990">
              <a:lnSpc>
                <a:spcPct val="150000"/>
              </a:lnSpc>
              <a:buFont typeface="Arial" panose="020B0604020202020204" pitchFamily="34" charset="0"/>
              <a:buChar char="•"/>
            </a:pPr>
            <a:r>
              <a:rPr lang="en-US" sz="2133" b="1" dirty="0">
                <a:latin typeface="Calibri" panose="020F0502020204030204" pitchFamily="34" charset="0"/>
                <a:ea typeface="Calibri" panose="020F0502020204030204" pitchFamily="34" charset="0"/>
              </a:rPr>
              <a:t>Programming that helps to build and strengthen the community for youth &amp;  adults</a:t>
            </a:r>
          </a:p>
          <a:p>
            <a:pPr marL="380990" indent="-380990">
              <a:lnSpc>
                <a:spcPct val="150000"/>
              </a:lnSpc>
              <a:buFont typeface="Arial" panose="020B0604020202020204" pitchFamily="34" charset="0"/>
              <a:buChar char="•"/>
            </a:pPr>
            <a:r>
              <a:rPr lang="en-US" sz="2133" b="1" dirty="0">
                <a:latin typeface="Calibri" panose="020F0502020204030204" pitchFamily="34" charset="0"/>
                <a:ea typeface="Calibri" panose="020F0502020204030204" pitchFamily="34" charset="0"/>
              </a:rPr>
              <a:t>Sliding fee scale for facility &amp; programs based on Summit County AMI</a:t>
            </a:r>
          </a:p>
          <a:p>
            <a:pPr marL="380990" indent="-380990">
              <a:lnSpc>
                <a:spcPct val="150000"/>
              </a:lnSpc>
              <a:buFont typeface="Arial" panose="020B0604020202020204" pitchFamily="34" charset="0"/>
              <a:buChar char="•"/>
            </a:pPr>
            <a:r>
              <a:rPr lang="en-US" sz="2133" b="1" dirty="0">
                <a:latin typeface="Calibri" panose="020F0502020204030204" pitchFamily="34" charset="0"/>
                <a:ea typeface="Calibri" panose="020F0502020204030204" pitchFamily="34" charset="0"/>
              </a:rPr>
              <a:t>Prioritize Summer Day Camp registration for residents and those that work within the city limits</a:t>
            </a:r>
          </a:p>
          <a:p>
            <a:pPr marL="380990" indent="-380990">
              <a:lnSpc>
                <a:spcPct val="150000"/>
              </a:lnSpc>
              <a:buFont typeface="Arial" panose="020B0604020202020204" pitchFamily="34" charset="0"/>
              <a:buChar char="•"/>
            </a:pPr>
            <a:r>
              <a:rPr lang="en-US" sz="2133" b="1" dirty="0">
                <a:latin typeface="Calibri" panose="020F0502020204030204" pitchFamily="34" charset="0"/>
                <a:ea typeface="Calibri" panose="020F0502020204030204" pitchFamily="34" charset="0"/>
              </a:rPr>
              <a:t>Received $15K Solomon Fund Grant to help increase Latin X participation in summer day camp</a:t>
            </a:r>
          </a:p>
          <a:p>
            <a:pPr>
              <a:lnSpc>
                <a:spcPct val="150000"/>
              </a:lnSpc>
            </a:pPr>
            <a:r>
              <a:rPr lang="en-US" sz="2133" b="1" dirty="0">
                <a:latin typeface="Calibri" panose="020F0502020204030204" pitchFamily="34" charset="0"/>
                <a:ea typeface="Calibri" panose="020F0502020204030204" pitchFamily="34" charset="0"/>
                <a:cs typeface="Calibri" panose="020F0502020204030204" pitchFamily="34" charset="0"/>
              </a:rPr>
              <a:t>Capital Community Projects:</a:t>
            </a:r>
            <a:endParaRPr lang="en-US" sz="2133" dirty="0">
              <a:latin typeface="Calibri" panose="020F0502020204030204" pitchFamily="34" charset="0"/>
              <a:ea typeface="Calibri" panose="020F0502020204030204" pitchFamily="34" charset="0"/>
              <a:cs typeface="Calibri" panose="020F0502020204030204" pitchFamily="34" charset="0"/>
            </a:endParaRPr>
          </a:p>
          <a:p>
            <a:pPr marL="380990" indent="-380990">
              <a:lnSpc>
                <a:spcPct val="150000"/>
              </a:lnSpc>
              <a:buFont typeface="Arial" panose="020B0604020202020204" pitchFamily="34" charset="0"/>
              <a:buChar char="•"/>
            </a:pPr>
            <a:r>
              <a:rPr lang="en-US" sz="2133" b="1" dirty="0">
                <a:latin typeface="Calibri" panose="020F0502020204030204" pitchFamily="34" charset="0"/>
                <a:ea typeface="Calibri" panose="020F0502020204030204" pitchFamily="34" charset="0"/>
              </a:rPr>
              <a:t>Replacement of the play feature in the leisure pool at the MARC</a:t>
            </a:r>
          </a:p>
          <a:p>
            <a:pPr marL="380990" indent="-380990">
              <a:lnSpc>
                <a:spcPct val="150000"/>
              </a:lnSpc>
              <a:buFont typeface="Arial" panose="020B0604020202020204" pitchFamily="34" charset="0"/>
              <a:buChar char="•"/>
            </a:pPr>
            <a:r>
              <a:rPr lang="en-US" sz="2133" b="1" dirty="0">
                <a:latin typeface="Calibri" panose="020F0502020204030204" pitchFamily="34" charset="0"/>
                <a:ea typeface="Calibri" panose="020F0502020204030204" pitchFamily="34" charset="0"/>
              </a:rPr>
              <a:t>Replacement of Prospector Park playground</a:t>
            </a:r>
          </a:p>
          <a:p>
            <a:pPr marL="380990" indent="-380990">
              <a:lnSpc>
                <a:spcPct val="150000"/>
              </a:lnSpc>
              <a:buFont typeface="Arial" panose="020B0604020202020204" pitchFamily="34" charset="0"/>
              <a:buChar char="•"/>
            </a:pPr>
            <a:r>
              <a:rPr lang="en-US" sz="2133" b="1" dirty="0">
                <a:latin typeface="Calibri" panose="020F0502020204030204" pitchFamily="34" charset="0"/>
                <a:ea typeface="Calibri" panose="020F0502020204030204" pitchFamily="34" charset="0"/>
              </a:rPr>
              <a:t>Replacement of turf field at Park City Sports Complex</a:t>
            </a:r>
          </a:p>
        </p:txBody>
      </p:sp>
      <p:pic>
        <p:nvPicPr>
          <p:cNvPr id="13" name="Picture 12" descr="Logo, company name&#10;&#10;Description automatically generated">
            <a:extLst>
              <a:ext uri="{FF2B5EF4-FFF2-40B4-BE49-F238E27FC236}">
                <a16:creationId xmlns:a16="http://schemas.microsoft.com/office/drawing/2014/main" id="{D2B18083-5C47-4FEF-8245-0C1C58AE01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1" y="5969001"/>
            <a:ext cx="1416407" cy="725647"/>
          </a:xfrm>
          <a:prstGeom prst="rect">
            <a:avLst/>
          </a:prstGeom>
        </p:spPr>
      </p:pic>
    </p:spTree>
    <p:extLst>
      <p:ext uri="{BB962C8B-B14F-4D97-AF65-F5344CB8AC3E}">
        <p14:creationId xmlns:p14="http://schemas.microsoft.com/office/powerpoint/2010/main" val="30051216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ky, building, outdoor, road&#10;&#10;Description automatically generated">
            <a:extLst>
              <a:ext uri="{FF2B5EF4-FFF2-40B4-BE49-F238E27FC236}">
                <a16:creationId xmlns:a16="http://schemas.microsoft.com/office/drawing/2014/main" id="{6BCAB274-0F26-41B3-B81C-38F4C976F1E1}"/>
              </a:ext>
            </a:extLst>
          </p:cNvPr>
          <p:cNvPicPr>
            <a:picLocks noChangeAspect="1"/>
          </p:cNvPicPr>
          <p:nvPr/>
        </p:nvPicPr>
        <p:blipFill>
          <a:blip r:embed="rId3">
            <a:alphaModFix amt="18000"/>
            <a:extLst>
              <a:ext uri="{28A0092B-C50C-407E-A947-70E740481C1C}">
                <a14:useLocalDpi xmlns:a14="http://schemas.microsoft.com/office/drawing/2010/main" val="0"/>
              </a:ext>
            </a:extLst>
          </a:blip>
          <a:stretch>
            <a:fillRect/>
          </a:stretch>
        </p:blipFill>
        <p:spPr>
          <a:xfrm>
            <a:off x="914400" y="33592"/>
            <a:ext cx="10303099" cy="6858000"/>
          </a:xfrm>
          <a:prstGeom prst="rect">
            <a:avLst/>
          </a:prstGeom>
          <a:ln>
            <a:noFill/>
          </a:ln>
          <a:effectLst>
            <a:softEdge rad="112500"/>
          </a:effectLst>
        </p:spPr>
      </p:pic>
      <p:sp>
        <p:nvSpPr>
          <p:cNvPr id="7" name="TextBox 6"/>
          <p:cNvSpPr txBox="1"/>
          <p:nvPr/>
        </p:nvSpPr>
        <p:spPr>
          <a:xfrm>
            <a:off x="-30051" y="238233"/>
            <a:ext cx="12192000" cy="584775"/>
          </a:xfrm>
          <a:prstGeom prst="rect">
            <a:avLst/>
          </a:prstGeom>
          <a:noFill/>
        </p:spPr>
        <p:txBody>
          <a:bodyPr wrap="square" rtlCol="0">
            <a:spAutoFit/>
          </a:bodyPr>
          <a:lstStyle/>
          <a:p>
            <a:pPr algn="ctr"/>
            <a:r>
              <a:rPr lang="en-US" sz="3200" b="1" dirty="0">
                <a:solidFill>
                  <a:srgbClr val="091F40"/>
                </a:solidFill>
                <a:latin typeface="Century Gothic"/>
                <a:cs typeface="Century Gothic"/>
              </a:rPr>
              <a:t>Recreation FY23 Ops Budget</a:t>
            </a:r>
          </a:p>
        </p:txBody>
      </p:sp>
      <p:cxnSp>
        <p:nvCxnSpPr>
          <p:cNvPr id="5" name="Straight Connector 4"/>
          <p:cNvCxnSpPr>
            <a:cxnSpLocks/>
          </p:cNvCxnSpPr>
          <p:nvPr/>
        </p:nvCxnSpPr>
        <p:spPr>
          <a:xfrm>
            <a:off x="508000" y="587592"/>
            <a:ext cx="2540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9042400" y="614629"/>
            <a:ext cx="26416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9" name="Picture 8" descr="Logo, company name&#10;&#10;Description automatically generated">
            <a:extLst>
              <a:ext uri="{FF2B5EF4-FFF2-40B4-BE49-F238E27FC236}">
                <a16:creationId xmlns:a16="http://schemas.microsoft.com/office/drawing/2014/main" id="{439BC702-C253-4CF8-95F5-0B166F888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3"/>
            <a:ext cx="1416407" cy="725647"/>
          </a:xfrm>
          <a:prstGeom prst="rect">
            <a:avLst/>
          </a:prstGeom>
        </p:spPr>
      </p:pic>
      <p:sp>
        <p:nvSpPr>
          <p:cNvPr id="8" name="TextBox 7">
            <a:extLst>
              <a:ext uri="{FF2B5EF4-FFF2-40B4-BE49-F238E27FC236}">
                <a16:creationId xmlns:a16="http://schemas.microsoft.com/office/drawing/2014/main" id="{83433C56-244A-4DAF-8F6C-2EF00BF32B60}"/>
              </a:ext>
            </a:extLst>
          </p:cNvPr>
          <p:cNvSpPr txBox="1"/>
          <p:nvPr/>
        </p:nvSpPr>
        <p:spPr>
          <a:xfrm>
            <a:off x="609600" y="1058755"/>
            <a:ext cx="11118645" cy="5024645"/>
          </a:xfrm>
          <a:prstGeom prst="rect">
            <a:avLst/>
          </a:prstGeom>
          <a:noFill/>
        </p:spPr>
        <p:txBody>
          <a:bodyPr wrap="square" rtlCol="0">
            <a:spAutoFit/>
          </a:bodyPr>
          <a:lstStyle/>
          <a:p>
            <a:pPr>
              <a:lnSpc>
                <a:spcPct val="115000"/>
              </a:lnSpc>
            </a:pPr>
            <a:r>
              <a:rPr lang="en-US" sz="2400" b="1" dirty="0">
                <a:latin typeface="Calibri" panose="020F0502020204030204" pitchFamily="34" charset="0"/>
                <a:ea typeface="Calibri" panose="020F0502020204030204" pitchFamily="34" charset="0"/>
                <a:cs typeface="Times New Roman" panose="02020603050405020304" pitchFamily="18" charset="0"/>
              </a:rPr>
              <a:t>MARC </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Increase Pickleball Instructors to full-time - $41k</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Full-Time Front Desk Staff - $64k</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Conferences/Training - $10k </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Bank Charges - $32k </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Equipment, Chemicals - $17k </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Computers – $8,400 </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Software – $10,678 </a:t>
            </a:r>
          </a:p>
          <a:p>
            <a:pPr>
              <a:lnSpc>
                <a:spcPct val="115000"/>
              </a:lnSpc>
            </a:pPr>
            <a:r>
              <a:rPr lang="en-US" sz="2133" b="1" dirty="0">
                <a:latin typeface="Calibri" panose="020F0502020204030204" pitchFamily="34" charset="0"/>
                <a:ea typeface="Calibri" panose="020F0502020204030204" pitchFamily="34" charset="0"/>
                <a:cs typeface="Calibri" panose="020F0502020204030204" pitchFamily="34" charset="0"/>
              </a:rPr>
              <a:t>Tennis </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Pro Shop Inventory - $20k for racquets and clothing </a:t>
            </a:r>
          </a:p>
          <a:p>
            <a:pPr marL="990575" lvl="1" indent="-380990">
              <a:lnSpc>
                <a:spcPct val="115000"/>
              </a:lnSpc>
              <a:buFont typeface="Courier New" panose="02070309020205020404" pitchFamily="49" charset="0"/>
              <a:buChar char="o"/>
            </a:pPr>
            <a:r>
              <a:rPr lang="en-US" sz="2133" b="1" dirty="0">
                <a:latin typeface="Calibri" panose="020F0502020204030204" pitchFamily="34" charset="0"/>
                <a:ea typeface="Calibri" panose="020F0502020204030204" pitchFamily="34" charset="0"/>
                <a:cs typeface="Calibri" panose="020F0502020204030204" pitchFamily="34" charset="0"/>
              </a:rPr>
              <a:t>Freight, Office Supplies - $5k</a:t>
            </a:r>
          </a:p>
          <a:p>
            <a:pPr>
              <a:lnSpc>
                <a:spcPct val="115000"/>
              </a:lnSpc>
            </a:pPr>
            <a:r>
              <a:rPr lang="en-US" sz="2133" b="1" dirty="0">
                <a:latin typeface="Calibri" panose="020F0502020204030204" pitchFamily="34" charset="0"/>
                <a:ea typeface="Calibri" panose="020F0502020204030204" pitchFamily="34" charset="0"/>
                <a:cs typeface="Calibri" panose="020F0502020204030204" pitchFamily="34" charset="0"/>
              </a:rPr>
              <a:t>Recreation </a:t>
            </a:r>
          </a:p>
          <a:p>
            <a:pPr marL="1066773" lvl="1" indent="-457189">
              <a:lnSpc>
                <a:spcPct val="115000"/>
              </a:lnSpc>
              <a:buFont typeface="Courier New" panose="02070309020205020404" pitchFamily="49" charset="0"/>
              <a:buChar char="o"/>
              <a:tabLst>
                <a:tab pos="609585" algn="l"/>
              </a:tabLst>
            </a:pPr>
            <a:r>
              <a:rPr lang="en-US" sz="2133" b="1" dirty="0">
                <a:latin typeface="Calibri" panose="020F0502020204030204" pitchFamily="34" charset="0"/>
                <a:ea typeface="Calibri" panose="020F0502020204030204" pitchFamily="34" charset="0"/>
                <a:cs typeface="Calibri" panose="020F0502020204030204" pitchFamily="34" charset="0"/>
              </a:rPr>
              <a:t>Equipment and Umpires - $1,300</a:t>
            </a:r>
          </a:p>
        </p:txBody>
      </p:sp>
    </p:spTree>
    <p:extLst>
      <p:ext uri="{BB962C8B-B14F-4D97-AF65-F5344CB8AC3E}">
        <p14:creationId xmlns:p14="http://schemas.microsoft.com/office/powerpoint/2010/main" val="1789970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396B9-6E4A-775F-178F-6328F55B6170}"/>
              </a:ext>
            </a:extLst>
          </p:cNvPr>
          <p:cNvSpPr>
            <a:spLocks noGrp="1"/>
          </p:cNvSpPr>
          <p:nvPr>
            <p:ph type="title"/>
          </p:nvPr>
        </p:nvSpPr>
        <p:spPr>
          <a:xfrm>
            <a:off x="841248" y="334644"/>
            <a:ext cx="10509504" cy="1076915"/>
          </a:xfrm>
        </p:spPr>
        <p:txBody>
          <a:bodyPr vert="horz" lIns="91440" tIns="45720" rIns="91440" bIns="45720" rtlCol="0" anchor="ctr">
            <a:normAutofit/>
          </a:bodyPr>
          <a:lstStyle/>
          <a:p>
            <a:r>
              <a:rPr lang="en-US" sz="3400" b="1" dirty="0"/>
              <a:t>Pay for Performance – Goal Setting and Review Process</a:t>
            </a:r>
            <a:br>
              <a:rPr lang="en-US" sz="3400" dirty="0"/>
            </a:br>
            <a:endParaRPr lang="en-US" sz="3400" dirty="0"/>
          </a:p>
        </p:txBody>
      </p:sp>
      <p:sp>
        <p:nvSpPr>
          <p:cNvPr id="4" name="TextBox 3">
            <a:extLst>
              <a:ext uri="{FF2B5EF4-FFF2-40B4-BE49-F238E27FC236}">
                <a16:creationId xmlns:a16="http://schemas.microsoft.com/office/drawing/2014/main" id="{D6FEFE87-5D17-05DC-1CEC-8D87100A7B88}"/>
              </a:ext>
            </a:extLst>
          </p:cNvPr>
          <p:cNvSpPr txBox="1"/>
          <p:nvPr/>
        </p:nvSpPr>
        <p:spPr>
          <a:xfrm>
            <a:off x="184729" y="4553527"/>
            <a:ext cx="1948873" cy="369332"/>
          </a:xfrm>
          <a:prstGeom prst="rect">
            <a:avLst/>
          </a:prstGeom>
          <a:noFill/>
        </p:spPr>
        <p:txBody>
          <a:bodyPr wrap="square" rtlCol="0">
            <a:spAutoFit/>
          </a:bodyPr>
          <a:lstStyle/>
          <a:p>
            <a:endParaRPr lang="en-US" dirty="0"/>
          </a:p>
        </p:txBody>
      </p:sp>
      <p:graphicFrame>
        <p:nvGraphicFramePr>
          <p:cNvPr id="3" name="Diagram 2">
            <a:extLst>
              <a:ext uri="{FF2B5EF4-FFF2-40B4-BE49-F238E27FC236}">
                <a16:creationId xmlns:a16="http://schemas.microsoft.com/office/drawing/2014/main" id="{95DC68DB-396F-86EC-9F7C-E8B48DADC992}"/>
              </a:ext>
            </a:extLst>
          </p:cNvPr>
          <p:cNvGraphicFramePr/>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Logo, company name&#10;&#10;Description automatically generated">
            <a:extLst>
              <a:ext uri="{FF2B5EF4-FFF2-40B4-BE49-F238E27FC236}">
                <a16:creationId xmlns:a16="http://schemas.microsoft.com/office/drawing/2014/main" id="{C22A9C98-E841-4B25-BD08-403456FB473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64803" y="5827554"/>
            <a:ext cx="1416407" cy="725647"/>
          </a:xfrm>
          <a:prstGeom prst="rect">
            <a:avLst/>
          </a:prstGeom>
        </p:spPr>
      </p:pic>
    </p:spTree>
    <p:extLst>
      <p:ext uri="{BB962C8B-B14F-4D97-AF65-F5344CB8AC3E}">
        <p14:creationId xmlns:p14="http://schemas.microsoft.com/office/powerpoint/2010/main" val="2215048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77802"/>
            <a:ext cx="12192000" cy="830997"/>
          </a:xfrm>
          <a:prstGeom prst="rect">
            <a:avLst/>
          </a:prstGeom>
          <a:noFill/>
        </p:spPr>
        <p:txBody>
          <a:bodyPr wrap="square" rtlCol="0">
            <a:spAutoFit/>
          </a:bodyPr>
          <a:lstStyle/>
          <a:p>
            <a:pPr algn="ctr"/>
            <a:r>
              <a:rPr lang="en-US" sz="2667" b="1" dirty="0">
                <a:solidFill>
                  <a:srgbClr val="091F40"/>
                </a:solidFill>
                <a:latin typeface="Century Gothic"/>
                <a:cs typeface="Century Gothic"/>
              </a:rPr>
              <a:t>Pay Plan &amp; Personnel</a:t>
            </a:r>
          </a:p>
          <a:p>
            <a:pPr algn="ctr"/>
            <a:endParaRPr lang="en-US" sz="2133" b="1" dirty="0">
              <a:solidFill>
                <a:srgbClr val="091F40"/>
              </a:solidFill>
              <a:latin typeface="Century Gothic"/>
              <a:cs typeface="Century Gothic"/>
            </a:endParaRPr>
          </a:p>
        </p:txBody>
      </p:sp>
      <p:cxnSp>
        <p:nvCxnSpPr>
          <p:cNvPr id="5" name="Straight Connector 4"/>
          <p:cNvCxnSpPr/>
          <p:nvPr/>
        </p:nvCxnSpPr>
        <p:spPr>
          <a:xfrm>
            <a:off x="609600" y="482600"/>
            <a:ext cx="28448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8822813" y="482600"/>
            <a:ext cx="28448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Logo, company name&#10;&#10;Description automatically generated">
            <a:extLst>
              <a:ext uri="{FF2B5EF4-FFF2-40B4-BE49-F238E27FC236}">
                <a16:creationId xmlns:a16="http://schemas.microsoft.com/office/drawing/2014/main" id="{4E19C5C6-A6BC-9042-B7D1-5FED7E635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3" y="5827554"/>
            <a:ext cx="1416407" cy="725647"/>
          </a:xfrm>
          <a:prstGeom prst="rect">
            <a:avLst/>
          </a:prstGeom>
        </p:spPr>
      </p:pic>
      <p:sp>
        <p:nvSpPr>
          <p:cNvPr id="2" name="TextBox 1">
            <a:extLst>
              <a:ext uri="{FF2B5EF4-FFF2-40B4-BE49-F238E27FC236}">
                <a16:creationId xmlns:a16="http://schemas.microsoft.com/office/drawing/2014/main" id="{F7049626-F66A-4771-B2C6-C0D4E269BED9}"/>
              </a:ext>
            </a:extLst>
          </p:cNvPr>
          <p:cNvSpPr txBox="1"/>
          <p:nvPr/>
        </p:nvSpPr>
        <p:spPr>
          <a:xfrm>
            <a:off x="1574800" y="4758660"/>
            <a:ext cx="9042400" cy="1569660"/>
          </a:xfrm>
          <a:prstGeom prst="rect">
            <a:avLst/>
          </a:prstGeom>
          <a:noFill/>
        </p:spPr>
        <p:txBody>
          <a:bodyPr wrap="square" rtlCol="0">
            <a:spAutoFit/>
          </a:bodyPr>
          <a:lstStyle/>
          <a:p>
            <a:pPr marL="380981" indent="-380981">
              <a:buFont typeface="Arial" panose="020B0604020202020204" pitchFamily="34" charset="0"/>
              <a:buChar char="•"/>
            </a:pPr>
            <a:r>
              <a:rPr lang="en-US" sz="2400" dirty="0"/>
              <a:t>2020 75</a:t>
            </a:r>
            <a:r>
              <a:rPr lang="en-US" sz="2400" baseline="30000" dirty="0"/>
              <a:t>th</a:t>
            </a:r>
            <a:r>
              <a:rPr lang="en-US" sz="2400" dirty="0"/>
              <a:t> percentile base salary + CPI adjustment of 10.33% = FY23 maximum </a:t>
            </a:r>
            <a:r>
              <a:rPr lang="en-US" sz="2400" u="sng" dirty="0"/>
              <a:t>pay range</a:t>
            </a:r>
          </a:p>
          <a:p>
            <a:pPr marL="380981" indent="-380981">
              <a:buFont typeface="Arial" panose="020B0604020202020204" pitchFamily="34" charset="0"/>
              <a:buChar char="•"/>
            </a:pPr>
            <a:r>
              <a:rPr lang="en-US" sz="2400" dirty="0"/>
              <a:t>Transit Pay Plan based on current market data</a:t>
            </a:r>
          </a:p>
          <a:p>
            <a:pPr marL="380981" indent="-380981">
              <a:buFont typeface="Arial" panose="020B0604020202020204" pitchFamily="34" charset="0"/>
              <a:buChar char="•"/>
            </a:pPr>
            <a:r>
              <a:rPr lang="en-US" sz="2400" dirty="0"/>
              <a:t>Actual pay based on performance</a:t>
            </a:r>
          </a:p>
        </p:txBody>
      </p:sp>
      <p:pic>
        <p:nvPicPr>
          <p:cNvPr id="6" name="Picture 5">
            <a:extLst>
              <a:ext uri="{FF2B5EF4-FFF2-40B4-BE49-F238E27FC236}">
                <a16:creationId xmlns:a16="http://schemas.microsoft.com/office/drawing/2014/main" id="{247A66DE-6A18-4B67-899E-E98D13F063AF}"/>
              </a:ext>
            </a:extLst>
          </p:cNvPr>
          <p:cNvPicPr>
            <a:picLocks noChangeAspect="1"/>
          </p:cNvPicPr>
          <p:nvPr/>
        </p:nvPicPr>
        <p:blipFill>
          <a:blip r:embed="rId4"/>
          <a:stretch>
            <a:fillRect/>
          </a:stretch>
        </p:blipFill>
        <p:spPr>
          <a:xfrm>
            <a:off x="2641600" y="889002"/>
            <a:ext cx="6807200" cy="3724399"/>
          </a:xfrm>
          <a:prstGeom prst="rect">
            <a:avLst/>
          </a:prstGeom>
        </p:spPr>
      </p:pic>
    </p:spTree>
    <p:extLst>
      <p:ext uri="{BB962C8B-B14F-4D97-AF65-F5344CB8AC3E}">
        <p14:creationId xmlns:p14="http://schemas.microsoft.com/office/powerpoint/2010/main" val="2237945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33593"/>
            <a:ext cx="12192000" cy="913007"/>
          </a:xfrm>
          <a:prstGeom prst="rect">
            <a:avLst/>
          </a:prstGeom>
          <a:noFill/>
        </p:spPr>
        <p:txBody>
          <a:bodyPr wrap="square" rtlCol="0">
            <a:spAutoFit/>
          </a:bodyPr>
          <a:lstStyle/>
          <a:p>
            <a:pPr algn="ctr"/>
            <a:r>
              <a:rPr lang="en-US" sz="3200" b="1" dirty="0">
                <a:solidFill>
                  <a:srgbClr val="091F40"/>
                </a:solidFill>
                <a:latin typeface="Century Gothic"/>
                <a:cs typeface="Century Gothic"/>
              </a:rPr>
              <a:t>New Personnel Requests </a:t>
            </a:r>
          </a:p>
          <a:p>
            <a:pPr algn="ctr"/>
            <a:r>
              <a:rPr lang="en-US" sz="2133" b="1" dirty="0">
                <a:solidFill>
                  <a:srgbClr val="091F40"/>
                </a:solidFill>
                <a:latin typeface="Century Gothic"/>
                <a:cs typeface="Century Gothic"/>
              </a:rPr>
              <a:t>(amounts include wages, benefits, taxes, etc.)</a:t>
            </a:r>
          </a:p>
        </p:txBody>
      </p:sp>
      <p:cxnSp>
        <p:nvCxnSpPr>
          <p:cNvPr id="5" name="Straight Connector 4"/>
          <p:cNvCxnSpPr>
            <a:cxnSpLocks/>
          </p:cNvCxnSpPr>
          <p:nvPr/>
        </p:nvCxnSpPr>
        <p:spPr>
          <a:xfrm>
            <a:off x="508000" y="614629"/>
            <a:ext cx="2235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a:cxnSpLocks/>
          </p:cNvCxnSpPr>
          <p:nvPr/>
        </p:nvCxnSpPr>
        <p:spPr>
          <a:xfrm>
            <a:off x="9252203" y="614629"/>
            <a:ext cx="23368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E91789F1-D3A0-4E31-98A5-100892748208}"/>
              </a:ext>
            </a:extLst>
          </p:cNvPr>
          <p:cNvSpPr txBox="1"/>
          <p:nvPr/>
        </p:nvSpPr>
        <p:spPr>
          <a:xfrm>
            <a:off x="1270000" y="1195669"/>
            <a:ext cx="9652000" cy="1015663"/>
          </a:xfrm>
          <a:prstGeom prst="rect">
            <a:avLst/>
          </a:prstGeom>
          <a:noFill/>
        </p:spPr>
        <p:txBody>
          <a:bodyPr wrap="square" rtlCol="0">
            <a:spAutoFit/>
          </a:bodyPr>
          <a:lstStyle/>
          <a:p>
            <a:pPr>
              <a:lnSpc>
                <a:spcPct val="150000"/>
              </a:lnSpc>
            </a:pPr>
            <a:endParaRPr lang="en-US" sz="2400" dirty="0"/>
          </a:p>
          <a:p>
            <a:endParaRPr lang="en-US" sz="2400" dirty="0"/>
          </a:p>
        </p:txBody>
      </p:sp>
      <p:pic>
        <p:nvPicPr>
          <p:cNvPr id="12" name="Picture 11" descr="Logo, company name&#10;&#10;Description automatically generated">
            <a:extLst>
              <a:ext uri="{FF2B5EF4-FFF2-40B4-BE49-F238E27FC236}">
                <a16:creationId xmlns:a16="http://schemas.microsoft.com/office/drawing/2014/main" id="{32291075-38D4-4E3B-BCB9-14BCF4716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2" y="5827553"/>
            <a:ext cx="1416407" cy="725647"/>
          </a:xfrm>
          <a:prstGeom prst="rect">
            <a:avLst/>
          </a:prstGeom>
        </p:spPr>
      </p:pic>
      <p:pic>
        <p:nvPicPr>
          <p:cNvPr id="8" name="Picture 7">
            <a:extLst>
              <a:ext uri="{FF2B5EF4-FFF2-40B4-BE49-F238E27FC236}">
                <a16:creationId xmlns:a16="http://schemas.microsoft.com/office/drawing/2014/main" id="{588249C3-8483-447D-9AD2-F4FFC6EDB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1136650"/>
            <a:ext cx="8699500" cy="458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227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81000"/>
            <a:ext cx="9042400" cy="748988"/>
          </a:xfrm>
          <a:prstGeom prst="rect">
            <a:avLst/>
          </a:prstGeom>
          <a:noFill/>
        </p:spPr>
        <p:txBody>
          <a:bodyPr wrap="square" rtlCol="0">
            <a:spAutoFit/>
          </a:bodyPr>
          <a:lstStyle/>
          <a:p>
            <a:pPr algn="ctr"/>
            <a:r>
              <a:rPr lang="en-US" altLang="en-US" sz="4267" b="1" dirty="0">
                <a:solidFill>
                  <a:srgbClr val="091F40"/>
                </a:solidFill>
                <a:latin typeface="Century Gothic"/>
                <a:cs typeface="Century Gothic"/>
              </a:rPr>
              <a:t>Key Budget Themes</a:t>
            </a:r>
          </a:p>
        </p:txBody>
      </p:sp>
      <p:cxnSp>
        <p:nvCxnSpPr>
          <p:cNvPr id="3" name="Straight Connector 2"/>
          <p:cNvCxnSpPr/>
          <p:nvPr/>
        </p:nvCxnSpPr>
        <p:spPr>
          <a:xfrm flipV="1">
            <a:off x="10160000" y="688777"/>
            <a:ext cx="1320800" cy="9743"/>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508000" y="688777"/>
            <a:ext cx="1320800" cy="1"/>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4031395" y="1092200"/>
            <a:ext cx="3695583" cy="502766"/>
          </a:xfrm>
          <a:prstGeom prst="rect">
            <a:avLst/>
          </a:prstGeom>
        </p:spPr>
        <p:txBody>
          <a:bodyPr wrap="square">
            <a:spAutoFit/>
          </a:bodyPr>
          <a:lstStyle/>
          <a:p>
            <a:pPr algn="ctr" fontAlgn="ctr"/>
            <a:r>
              <a:rPr lang="en-US" sz="2667" b="1" dirty="0">
                <a:solidFill>
                  <a:schemeClr val="accent1"/>
                </a:solidFill>
                <a:latin typeface="Arial"/>
              </a:rPr>
              <a:t>$3.5M – General Fund</a:t>
            </a:r>
            <a:endParaRPr lang="en-US" sz="1067" b="1" dirty="0">
              <a:solidFill>
                <a:schemeClr val="accent1"/>
              </a:solidFill>
              <a:latin typeface="Arial"/>
            </a:endParaRPr>
          </a:p>
        </p:txBody>
      </p:sp>
      <p:grpSp>
        <p:nvGrpSpPr>
          <p:cNvPr id="10" name="Group 9">
            <a:extLst>
              <a:ext uri="{FF2B5EF4-FFF2-40B4-BE49-F238E27FC236}">
                <a16:creationId xmlns:a16="http://schemas.microsoft.com/office/drawing/2014/main" id="{EC3BD87E-0377-4E00-9134-C2E02F5E56CE}"/>
              </a:ext>
            </a:extLst>
          </p:cNvPr>
          <p:cNvGrpSpPr/>
          <p:nvPr/>
        </p:nvGrpSpPr>
        <p:grpSpPr>
          <a:xfrm>
            <a:off x="2444578" y="2575191"/>
            <a:ext cx="7766553" cy="3737408"/>
            <a:chOff x="1528207" y="1282474"/>
            <a:chExt cx="5839823" cy="2810230"/>
          </a:xfrm>
        </p:grpSpPr>
        <p:sp>
          <p:nvSpPr>
            <p:cNvPr id="11" name="Round Same Side Corner Rectangle 50">
              <a:extLst>
                <a:ext uri="{FF2B5EF4-FFF2-40B4-BE49-F238E27FC236}">
                  <a16:creationId xmlns:a16="http://schemas.microsoft.com/office/drawing/2014/main" id="{4F8D3758-A757-4E66-984E-DCA83471F62E}"/>
                </a:ext>
              </a:extLst>
            </p:cNvPr>
            <p:cNvSpPr/>
            <p:nvPr/>
          </p:nvSpPr>
          <p:spPr>
            <a:xfrm rot="18900000">
              <a:off x="1528207" y="1784882"/>
              <a:ext cx="1260000" cy="1260000"/>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2" name="Round Single Corner Rectangle 51">
              <a:extLst>
                <a:ext uri="{FF2B5EF4-FFF2-40B4-BE49-F238E27FC236}">
                  <a16:creationId xmlns:a16="http://schemas.microsoft.com/office/drawing/2014/main" id="{B215038F-66DE-4900-B1F2-F53ECC278917}"/>
                </a:ext>
              </a:extLst>
            </p:cNvPr>
            <p:cNvSpPr/>
            <p:nvPr/>
          </p:nvSpPr>
          <p:spPr>
            <a:xfrm rot="8100000">
              <a:off x="2528698" y="2797259"/>
              <a:ext cx="1260000" cy="1260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dirty="0">
                <a:solidFill>
                  <a:schemeClr val="accent6"/>
                </a:solidFill>
              </a:endParaRPr>
            </a:p>
          </p:txBody>
        </p:sp>
        <p:sp>
          <p:nvSpPr>
            <p:cNvPr id="13" name="Round Single Corner Rectangle 52">
              <a:extLst>
                <a:ext uri="{FF2B5EF4-FFF2-40B4-BE49-F238E27FC236}">
                  <a16:creationId xmlns:a16="http://schemas.microsoft.com/office/drawing/2014/main" id="{36D14E94-4A16-4206-8EE2-3553107F8787}"/>
                </a:ext>
              </a:extLst>
            </p:cNvPr>
            <p:cNvSpPr/>
            <p:nvPr/>
          </p:nvSpPr>
          <p:spPr>
            <a:xfrm rot="18900000">
              <a:off x="3536812" y="1824593"/>
              <a:ext cx="1260000" cy="1260000"/>
            </a:xfrm>
            <a:prstGeom prst="round1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sp>
          <p:nvSpPr>
            <p:cNvPr id="14" name="Round Single Corner Rectangle 53">
              <a:extLst>
                <a:ext uri="{FF2B5EF4-FFF2-40B4-BE49-F238E27FC236}">
                  <a16:creationId xmlns:a16="http://schemas.microsoft.com/office/drawing/2014/main" id="{E65923AF-3B1A-4AC5-8EEC-AB867B2F79B7}"/>
                </a:ext>
              </a:extLst>
            </p:cNvPr>
            <p:cNvSpPr/>
            <p:nvPr/>
          </p:nvSpPr>
          <p:spPr>
            <a:xfrm rot="8100000">
              <a:off x="4544923" y="2832704"/>
              <a:ext cx="1260000" cy="1260000"/>
            </a:xfrm>
            <a:prstGeom prst="round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solidFill>
                  <a:schemeClr val="bg1"/>
                </a:solidFill>
              </a:endParaRPr>
            </a:p>
          </p:txBody>
        </p:sp>
        <p:sp>
          <p:nvSpPr>
            <p:cNvPr id="15" name="Right Arrow 54">
              <a:extLst>
                <a:ext uri="{FF2B5EF4-FFF2-40B4-BE49-F238E27FC236}">
                  <a16:creationId xmlns:a16="http://schemas.microsoft.com/office/drawing/2014/main" id="{C4F4B0E7-6D6A-45C6-904B-D8EF17FA76D7}"/>
                </a:ext>
              </a:extLst>
            </p:cNvPr>
            <p:cNvSpPr/>
            <p:nvPr/>
          </p:nvSpPr>
          <p:spPr>
            <a:xfrm rot="18900000">
              <a:off x="5451565" y="1282474"/>
              <a:ext cx="1916465" cy="1907654"/>
            </a:xfrm>
            <a:prstGeom prst="rightArrow">
              <a:avLst>
                <a:gd name="adj1" fmla="val 65252"/>
                <a:gd name="adj2" fmla="val 47698"/>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3600"/>
            </a:p>
          </p:txBody>
        </p:sp>
      </p:grpSp>
      <p:grpSp>
        <p:nvGrpSpPr>
          <p:cNvPr id="16" name="Group 15">
            <a:extLst>
              <a:ext uri="{FF2B5EF4-FFF2-40B4-BE49-F238E27FC236}">
                <a16:creationId xmlns:a16="http://schemas.microsoft.com/office/drawing/2014/main" id="{749526B8-7DB6-4BAA-9546-6FAAFADB5E92}"/>
              </a:ext>
            </a:extLst>
          </p:cNvPr>
          <p:cNvGrpSpPr/>
          <p:nvPr/>
        </p:nvGrpSpPr>
        <p:grpSpPr>
          <a:xfrm>
            <a:off x="8260512" y="1985992"/>
            <a:ext cx="4176752" cy="903657"/>
            <a:chOff x="925855" y="3243889"/>
            <a:chExt cx="2569274" cy="814890"/>
          </a:xfrm>
        </p:grpSpPr>
        <p:sp>
          <p:nvSpPr>
            <p:cNvPr id="17" name="TextBox 16">
              <a:extLst>
                <a:ext uri="{FF2B5EF4-FFF2-40B4-BE49-F238E27FC236}">
                  <a16:creationId xmlns:a16="http://schemas.microsoft.com/office/drawing/2014/main" id="{D8A08B4F-D5ED-4479-BCC6-6C21008A7937}"/>
                </a:ext>
              </a:extLst>
            </p:cNvPr>
            <p:cNvSpPr txBox="1"/>
            <p:nvPr/>
          </p:nvSpPr>
          <p:spPr>
            <a:xfrm>
              <a:off x="1046857" y="3243889"/>
              <a:ext cx="2448272" cy="342362"/>
            </a:xfrm>
            <a:prstGeom prst="rect">
              <a:avLst/>
            </a:prstGeom>
            <a:noFill/>
          </p:spPr>
          <p:txBody>
            <a:bodyPr wrap="square" rtlCol="0" anchor="ctr">
              <a:spAutoFit/>
            </a:bodyPr>
            <a:lstStyle/>
            <a:p>
              <a:r>
                <a:rPr lang="en-US" altLang="ko-KR" sz="1867" b="1" dirty="0">
                  <a:cs typeface="Arial" pitchFamily="34" charset="0"/>
                </a:rPr>
                <a:t>5. Core &amp; Essential Services $1M</a:t>
              </a:r>
              <a:endParaRPr lang="ko-KR" altLang="en-US" sz="1867" b="1" dirty="0">
                <a:cs typeface="Arial" pitchFamily="34" charset="0"/>
              </a:endParaRPr>
            </a:p>
          </p:txBody>
        </p:sp>
        <p:sp>
          <p:nvSpPr>
            <p:cNvPr id="18" name="TextBox 17">
              <a:extLst>
                <a:ext uri="{FF2B5EF4-FFF2-40B4-BE49-F238E27FC236}">
                  <a16:creationId xmlns:a16="http://schemas.microsoft.com/office/drawing/2014/main" id="{F8C4D7B3-1A53-4F11-AC1D-5C550664F5B7}"/>
                </a:ext>
              </a:extLst>
            </p:cNvPr>
            <p:cNvSpPr txBox="1"/>
            <p:nvPr/>
          </p:nvSpPr>
          <p:spPr>
            <a:xfrm>
              <a:off x="925855" y="3531447"/>
              <a:ext cx="2448272" cy="527332"/>
            </a:xfrm>
            <a:prstGeom prst="rect">
              <a:avLst/>
            </a:prstGeom>
            <a:noFill/>
          </p:spPr>
          <p:txBody>
            <a:bodyPr wrap="square" rtlCol="0">
              <a:spAutoFit/>
            </a:bodyPr>
            <a:lstStyle/>
            <a:p>
              <a:r>
                <a:rPr lang="en-US" altLang="ko-KR" sz="1600" dirty="0">
                  <a:cs typeface="Arial" pitchFamily="34" charset="0"/>
                </a:rPr>
                <a:t>Service increases related to critical priorities and existing service demands</a:t>
              </a:r>
              <a:endParaRPr lang="ko-KR" altLang="en-US" sz="1600" dirty="0">
                <a:cs typeface="Arial" pitchFamily="34" charset="0"/>
              </a:endParaRPr>
            </a:p>
          </p:txBody>
        </p:sp>
      </p:grpSp>
      <p:grpSp>
        <p:nvGrpSpPr>
          <p:cNvPr id="19" name="Group 18">
            <a:extLst>
              <a:ext uri="{FF2B5EF4-FFF2-40B4-BE49-F238E27FC236}">
                <a16:creationId xmlns:a16="http://schemas.microsoft.com/office/drawing/2014/main" id="{75F7425B-D28D-4F3B-88EB-9F2C95E4AC97}"/>
              </a:ext>
            </a:extLst>
          </p:cNvPr>
          <p:cNvGrpSpPr/>
          <p:nvPr/>
        </p:nvGrpSpPr>
        <p:grpSpPr>
          <a:xfrm>
            <a:off x="540685" y="5437849"/>
            <a:ext cx="3149017" cy="1164135"/>
            <a:chOff x="595825" y="3228376"/>
            <a:chExt cx="2872695" cy="688884"/>
          </a:xfrm>
        </p:grpSpPr>
        <p:sp>
          <p:nvSpPr>
            <p:cNvPr id="20" name="TextBox 19">
              <a:extLst>
                <a:ext uri="{FF2B5EF4-FFF2-40B4-BE49-F238E27FC236}">
                  <a16:creationId xmlns:a16="http://schemas.microsoft.com/office/drawing/2014/main" id="{26E03A12-ED6F-4EDA-B3EE-69217367C436}"/>
                </a:ext>
              </a:extLst>
            </p:cNvPr>
            <p:cNvSpPr txBox="1"/>
            <p:nvPr/>
          </p:nvSpPr>
          <p:spPr>
            <a:xfrm>
              <a:off x="595825" y="3228376"/>
              <a:ext cx="2501162" cy="394688"/>
            </a:xfrm>
            <a:prstGeom prst="rect">
              <a:avLst/>
            </a:prstGeom>
            <a:noFill/>
          </p:spPr>
          <p:txBody>
            <a:bodyPr wrap="square" rtlCol="0" anchor="ctr">
              <a:spAutoFit/>
            </a:bodyPr>
            <a:lstStyle/>
            <a:p>
              <a:pPr algn="r"/>
              <a:r>
                <a:rPr lang="en-US" altLang="ko-KR" sz="1867" b="1" dirty="0">
                  <a:solidFill>
                    <a:schemeClr val="tx1">
                      <a:lumMod val="75000"/>
                      <a:lumOff val="25000"/>
                    </a:schemeClr>
                  </a:solidFill>
                  <a:cs typeface="Arial" pitchFamily="34" charset="0"/>
                </a:rPr>
                <a:t>2. Resort Economy Mitigation $855k</a:t>
              </a:r>
              <a:endParaRPr lang="ko-KR" altLang="en-US" sz="1867" b="1" dirty="0">
                <a:solidFill>
                  <a:schemeClr val="tx1">
                    <a:lumMod val="75000"/>
                    <a:lumOff val="25000"/>
                  </a:schemeClr>
                </a:solidFill>
                <a:cs typeface="Arial" pitchFamily="34" charset="0"/>
              </a:endParaRPr>
            </a:p>
          </p:txBody>
        </p:sp>
        <p:sp>
          <p:nvSpPr>
            <p:cNvPr id="21" name="TextBox 20">
              <a:extLst>
                <a:ext uri="{FF2B5EF4-FFF2-40B4-BE49-F238E27FC236}">
                  <a16:creationId xmlns:a16="http://schemas.microsoft.com/office/drawing/2014/main" id="{8A1D3636-845B-411C-8A63-526AD7A6EE3E}"/>
                </a:ext>
              </a:extLst>
            </p:cNvPr>
            <p:cNvSpPr txBox="1"/>
            <p:nvPr/>
          </p:nvSpPr>
          <p:spPr>
            <a:xfrm>
              <a:off x="967358" y="3571216"/>
              <a:ext cx="2501162" cy="346044"/>
            </a:xfrm>
            <a:prstGeom prst="rect">
              <a:avLst/>
            </a:prstGeom>
            <a:noFill/>
          </p:spPr>
          <p:txBody>
            <a:bodyPr wrap="square" rtlCol="0">
              <a:spAutoFit/>
            </a:bodyPr>
            <a:lstStyle/>
            <a:p>
              <a:pPr algn="r"/>
              <a:r>
                <a:rPr lang="en-US" altLang="ko-KR" sz="1600" dirty="0">
                  <a:solidFill>
                    <a:schemeClr val="tx1">
                      <a:lumMod val="75000"/>
                      <a:lumOff val="25000"/>
                    </a:schemeClr>
                  </a:solidFill>
                  <a:cs typeface="Arial" pitchFamily="34" charset="0"/>
                </a:rPr>
                <a:t>More resources dedicated to traffic and resort impacts</a:t>
              </a:r>
              <a:endParaRPr lang="ko-KR" altLang="en-US" sz="1600" dirty="0">
                <a:solidFill>
                  <a:schemeClr val="tx1">
                    <a:lumMod val="75000"/>
                    <a:lumOff val="25000"/>
                  </a:schemeClr>
                </a:solidFill>
                <a:cs typeface="Arial" pitchFamily="34" charset="0"/>
              </a:endParaRPr>
            </a:p>
          </p:txBody>
        </p:sp>
      </p:grpSp>
      <p:grpSp>
        <p:nvGrpSpPr>
          <p:cNvPr id="22" name="Group 21">
            <a:extLst>
              <a:ext uri="{FF2B5EF4-FFF2-40B4-BE49-F238E27FC236}">
                <a16:creationId xmlns:a16="http://schemas.microsoft.com/office/drawing/2014/main" id="{328BA07D-EF29-417D-B9AA-CB0FCA79B053}"/>
              </a:ext>
            </a:extLst>
          </p:cNvPr>
          <p:cNvGrpSpPr/>
          <p:nvPr/>
        </p:nvGrpSpPr>
        <p:grpSpPr>
          <a:xfrm>
            <a:off x="224281" y="2092516"/>
            <a:ext cx="4157589" cy="935493"/>
            <a:chOff x="1042518" y="3332711"/>
            <a:chExt cx="2540833" cy="701620"/>
          </a:xfrm>
        </p:grpSpPr>
        <p:sp>
          <p:nvSpPr>
            <p:cNvPr id="23" name="TextBox 22">
              <a:extLst>
                <a:ext uri="{FF2B5EF4-FFF2-40B4-BE49-F238E27FC236}">
                  <a16:creationId xmlns:a16="http://schemas.microsoft.com/office/drawing/2014/main" id="{94899B63-192B-4300-93EC-9FB03C517EB1}"/>
                </a:ext>
              </a:extLst>
            </p:cNvPr>
            <p:cNvSpPr txBox="1"/>
            <p:nvPr/>
          </p:nvSpPr>
          <p:spPr>
            <a:xfrm>
              <a:off x="1042518" y="3332711"/>
              <a:ext cx="2480612" cy="284742"/>
            </a:xfrm>
            <a:prstGeom prst="rect">
              <a:avLst/>
            </a:prstGeom>
            <a:noFill/>
          </p:spPr>
          <p:txBody>
            <a:bodyPr wrap="square" rtlCol="0" anchor="ctr">
              <a:spAutoFit/>
            </a:bodyPr>
            <a:lstStyle/>
            <a:p>
              <a:pPr algn="r"/>
              <a:r>
                <a:rPr lang="en-US" altLang="ko-KR" sz="1867" b="1" dirty="0">
                  <a:solidFill>
                    <a:schemeClr val="tx1">
                      <a:lumMod val="75000"/>
                      <a:lumOff val="25000"/>
                    </a:schemeClr>
                  </a:solidFill>
                  <a:cs typeface="Arial" pitchFamily="34" charset="0"/>
                </a:rPr>
                <a:t>1. Organizational Infrastructure $725k</a:t>
              </a:r>
              <a:endParaRPr lang="ko-KR" altLang="en-US" sz="1867"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D8CDB711-A85E-4B96-B7FC-86EF666E2957}"/>
                </a:ext>
              </a:extLst>
            </p:cNvPr>
            <p:cNvSpPr txBox="1"/>
            <p:nvPr/>
          </p:nvSpPr>
          <p:spPr>
            <a:xfrm>
              <a:off x="1186476" y="3595750"/>
              <a:ext cx="2396875" cy="438581"/>
            </a:xfrm>
            <a:prstGeom prst="rect">
              <a:avLst/>
            </a:prstGeom>
            <a:noFill/>
          </p:spPr>
          <p:txBody>
            <a:bodyPr wrap="square" rtlCol="0">
              <a:spAutoFit/>
            </a:bodyPr>
            <a:lstStyle/>
            <a:p>
              <a:pPr algn="r"/>
              <a:r>
                <a:rPr lang="en-US" altLang="ko-KR" sz="1600" dirty="0">
                  <a:solidFill>
                    <a:schemeClr val="tx1">
                      <a:lumMod val="75000"/>
                      <a:lumOff val="25000"/>
                    </a:schemeClr>
                  </a:solidFill>
                  <a:cs typeface="Arial" pitchFamily="34" charset="0"/>
                </a:rPr>
                <a:t>Enhancements to data analytics, financial systems, business intelligence, etc. </a:t>
              </a:r>
              <a:endParaRPr lang="ko-KR" altLang="en-US" sz="1600" dirty="0">
                <a:solidFill>
                  <a:schemeClr val="tx1">
                    <a:lumMod val="75000"/>
                    <a:lumOff val="25000"/>
                  </a:schemeClr>
                </a:solidFill>
                <a:cs typeface="Arial" pitchFamily="34" charset="0"/>
              </a:endParaRPr>
            </a:p>
          </p:txBody>
        </p:sp>
      </p:grpSp>
      <p:grpSp>
        <p:nvGrpSpPr>
          <p:cNvPr id="25" name="Group 24">
            <a:extLst>
              <a:ext uri="{FF2B5EF4-FFF2-40B4-BE49-F238E27FC236}">
                <a16:creationId xmlns:a16="http://schemas.microsoft.com/office/drawing/2014/main" id="{A3063052-4592-458F-8D91-C9AB9C099CC6}"/>
              </a:ext>
            </a:extLst>
          </p:cNvPr>
          <p:cNvGrpSpPr/>
          <p:nvPr/>
        </p:nvGrpSpPr>
        <p:grpSpPr>
          <a:xfrm>
            <a:off x="4283331" y="1893750"/>
            <a:ext cx="3922028" cy="945562"/>
            <a:chOff x="1091800" y="3189637"/>
            <a:chExt cx="2479187" cy="709171"/>
          </a:xfrm>
        </p:grpSpPr>
        <p:sp>
          <p:nvSpPr>
            <p:cNvPr id="26" name="TextBox 25">
              <a:extLst>
                <a:ext uri="{FF2B5EF4-FFF2-40B4-BE49-F238E27FC236}">
                  <a16:creationId xmlns:a16="http://schemas.microsoft.com/office/drawing/2014/main" id="{87C5392A-3AFE-44D1-96F3-4E334FB834D8}"/>
                </a:ext>
              </a:extLst>
            </p:cNvPr>
            <p:cNvSpPr txBox="1"/>
            <p:nvPr/>
          </p:nvSpPr>
          <p:spPr>
            <a:xfrm>
              <a:off x="1091800" y="3189637"/>
              <a:ext cx="2479187" cy="500233"/>
            </a:xfrm>
            <a:prstGeom prst="rect">
              <a:avLst/>
            </a:prstGeom>
            <a:noFill/>
          </p:spPr>
          <p:txBody>
            <a:bodyPr wrap="square" rtlCol="0" anchor="ctr">
              <a:spAutoFit/>
            </a:bodyPr>
            <a:lstStyle/>
            <a:p>
              <a:pPr algn="ctr"/>
              <a:r>
                <a:rPr lang="en-US" altLang="ko-KR" sz="1867" b="1" dirty="0">
                  <a:solidFill>
                    <a:schemeClr val="tx1">
                      <a:lumMod val="75000"/>
                      <a:lumOff val="25000"/>
                    </a:schemeClr>
                  </a:solidFill>
                  <a:cs typeface="Arial" pitchFamily="34" charset="0"/>
                </a:rPr>
                <a:t>3. Neighborhood Reinvestment $797k</a:t>
              </a:r>
            </a:p>
            <a:p>
              <a:pPr algn="ctr"/>
              <a:endParaRPr lang="ko-KR" altLang="en-US" sz="1867"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CCD48547-A789-43C6-B19D-16100BEF92DF}"/>
                </a:ext>
              </a:extLst>
            </p:cNvPr>
            <p:cNvSpPr txBox="1"/>
            <p:nvPr/>
          </p:nvSpPr>
          <p:spPr>
            <a:xfrm>
              <a:off x="1126664" y="3460227"/>
              <a:ext cx="2375915" cy="438581"/>
            </a:xfrm>
            <a:prstGeom prst="rect">
              <a:avLst/>
            </a:prstGeom>
            <a:noFill/>
          </p:spPr>
          <p:txBody>
            <a:bodyPr wrap="square" rtlCol="0">
              <a:spAutoFit/>
            </a:bodyPr>
            <a:lstStyle/>
            <a:p>
              <a:pPr algn="ctr"/>
              <a:r>
                <a:rPr lang="en-US" altLang="ko-KR" sz="1600" dirty="0">
                  <a:solidFill>
                    <a:schemeClr val="tx1">
                      <a:lumMod val="75000"/>
                      <a:lumOff val="25000"/>
                    </a:schemeClr>
                  </a:solidFill>
                  <a:cs typeface="Arial" pitchFamily="34" charset="0"/>
                </a:rPr>
                <a:t>Increased neighborhood patrols, code enforcement, safety, and planning efforts</a:t>
              </a:r>
              <a:endParaRPr lang="ko-KR" altLang="en-US" sz="1600" dirty="0">
                <a:solidFill>
                  <a:schemeClr val="tx1">
                    <a:lumMod val="75000"/>
                    <a:lumOff val="25000"/>
                  </a:schemeClr>
                </a:solidFill>
                <a:cs typeface="Arial" pitchFamily="34" charset="0"/>
              </a:endParaRPr>
            </a:p>
          </p:txBody>
        </p:sp>
      </p:grpSp>
      <p:grpSp>
        <p:nvGrpSpPr>
          <p:cNvPr id="28" name="Group 27">
            <a:extLst>
              <a:ext uri="{FF2B5EF4-FFF2-40B4-BE49-F238E27FC236}">
                <a16:creationId xmlns:a16="http://schemas.microsoft.com/office/drawing/2014/main" id="{44EDC483-9662-4200-8B69-12B19C4B9767}"/>
              </a:ext>
            </a:extLst>
          </p:cNvPr>
          <p:cNvGrpSpPr/>
          <p:nvPr/>
        </p:nvGrpSpPr>
        <p:grpSpPr>
          <a:xfrm>
            <a:off x="8331201" y="5752665"/>
            <a:ext cx="3587407" cy="975850"/>
            <a:chOff x="910640" y="3123028"/>
            <a:chExt cx="2448272" cy="731888"/>
          </a:xfrm>
        </p:grpSpPr>
        <p:sp>
          <p:nvSpPr>
            <p:cNvPr id="29" name="TextBox 28">
              <a:extLst>
                <a:ext uri="{FF2B5EF4-FFF2-40B4-BE49-F238E27FC236}">
                  <a16:creationId xmlns:a16="http://schemas.microsoft.com/office/drawing/2014/main" id="{F146403E-1B15-422D-82A9-C07787DE0CA8}"/>
                </a:ext>
              </a:extLst>
            </p:cNvPr>
            <p:cNvSpPr txBox="1"/>
            <p:nvPr/>
          </p:nvSpPr>
          <p:spPr>
            <a:xfrm>
              <a:off x="910640" y="3123028"/>
              <a:ext cx="2448272" cy="500233"/>
            </a:xfrm>
            <a:prstGeom prst="rect">
              <a:avLst/>
            </a:prstGeom>
            <a:noFill/>
          </p:spPr>
          <p:txBody>
            <a:bodyPr wrap="square" rtlCol="0" anchor="ctr">
              <a:spAutoFit/>
            </a:bodyPr>
            <a:lstStyle/>
            <a:p>
              <a:r>
                <a:rPr lang="en-US" altLang="ko-KR" sz="1867" b="1" dirty="0">
                  <a:cs typeface="Arial" pitchFamily="34" charset="0"/>
                </a:rPr>
                <a:t>4. Workforce Support $268k</a:t>
              </a:r>
            </a:p>
            <a:p>
              <a:endParaRPr lang="en-US" altLang="ko-KR" sz="1867" b="1" dirty="0">
                <a:solidFill>
                  <a:schemeClr val="bg1">
                    <a:lumMod val="75000"/>
                  </a:schemeClr>
                </a:solidFill>
                <a:cs typeface="Arial" pitchFamily="34" charset="0"/>
              </a:endParaRPr>
            </a:p>
          </p:txBody>
        </p:sp>
        <p:sp>
          <p:nvSpPr>
            <p:cNvPr id="30" name="TextBox 29">
              <a:extLst>
                <a:ext uri="{FF2B5EF4-FFF2-40B4-BE49-F238E27FC236}">
                  <a16:creationId xmlns:a16="http://schemas.microsoft.com/office/drawing/2014/main" id="{C1A8ADF2-2C5B-49D7-9FBC-C0E323531216}"/>
                </a:ext>
              </a:extLst>
            </p:cNvPr>
            <p:cNvSpPr txBox="1"/>
            <p:nvPr/>
          </p:nvSpPr>
          <p:spPr>
            <a:xfrm>
              <a:off x="910640" y="3416335"/>
              <a:ext cx="2151090" cy="438581"/>
            </a:xfrm>
            <a:prstGeom prst="rect">
              <a:avLst/>
            </a:prstGeom>
            <a:noFill/>
          </p:spPr>
          <p:txBody>
            <a:bodyPr wrap="square" rtlCol="0">
              <a:spAutoFit/>
            </a:bodyPr>
            <a:lstStyle/>
            <a:p>
              <a:r>
                <a:rPr lang="en-US" altLang="ko-KR" sz="1600" dirty="0">
                  <a:cs typeface="Arial" pitchFamily="34" charset="0"/>
                </a:rPr>
                <a:t>Resources to enhance recruitment, retention, and quality benefits</a:t>
              </a:r>
            </a:p>
          </p:txBody>
        </p:sp>
      </p:grpSp>
      <p:sp>
        <p:nvSpPr>
          <p:cNvPr id="31" name="TextBox 30">
            <a:extLst>
              <a:ext uri="{FF2B5EF4-FFF2-40B4-BE49-F238E27FC236}">
                <a16:creationId xmlns:a16="http://schemas.microsoft.com/office/drawing/2014/main" id="{5DD4783F-28DA-4956-BCC6-40DD8801C2EE}"/>
              </a:ext>
            </a:extLst>
          </p:cNvPr>
          <p:cNvSpPr txBox="1"/>
          <p:nvPr/>
        </p:nvSpPr>
        <p:spPr>
          <a:xfrm>
            <a:off x="2706368" y="3580027"/>
            <a:ext cx="1152128" cy="1107996"/>
          </a:xfrm>
          <a:prstGeom prst="rect">
            <a:avLst/>
          </a:prstGeom>
          <a:noFill/>
        </p:spPr>
        <p:txBody>
          <a:bodyPr wrap="square" lIns="0" tIns="0" rIns="0" bIns="0" rtlCol="0" anchor="ctr">
            <a:spAutoFit/>
          </a:bodyPr>
          <a:lstStyle/>
          <a:p>
            <a:pPr algn="ctr"/>
            <a:r>
              <a:rPr lang="en-US" altLang="ko-KR" sz="7200" b="1" dirty="0">
                <a:solidFill>
                  <a:schemeClr val="bg1"/>
                </a:solidFill>
                <a:cs typeface="Arial" pitchFamily="34" charset="0"/>
              </a:rPr>
              <a:t>1</a:t>
            </a:r>
            <a:endParaRPr lang="ko-KR" altLang="en-US" sz="7200" b="1" dirty="0">
              <a:solidFill>
                <a:schemeClr val="bg1"/>
              </a:solidFill>
              <a:cs typeface="Arial" pitchFamily="34" charset="0"/>
            </a:endParaRPr>
          </a:p>
        </p:txBody>
      </p:sp>
      <p:sp>
        <p:nvSpPr>
          <p:cNvPr id="32" name="TextBox 31">
            <a:extLst>
              <a:ext uri="{FF2B5EF4-FFF2-40B4-BE49-F238E27FC236}">
                <a16:creationId xmlns:a16="http://schemas.microsoft.com/office/drawing/2014/main" id="{5DD4783F-28DA-4956-BCC6-40DD8801C2EE}"/>
              </a:ext>
            </a:extLst>
          </p:cNvPr>
          <p:cNvSpPr txBox="1"/>
          <p:nvPr/>
        </p:nvSpPr>
        <p:spPr>
          <a:xfrm>
            <a:off x="4031396" y="4873605"/>
            <a:ext cx="1152128" cy="1107996"/>
          </a:xfrm>
          <a:prstGeom prst="rect">
            <a:avLst/>
          </a:prstGeom>
          <a:noFill/>
        </p:spPr>
        <p:txBody>
          <a:bodyPr wrap="square" lIns="0" tIns="0" rIns="0" bIns="0" rtlCol="0" anchor="ctr">
            <a:spAutoFit/>
          </a:bodyPr>
          <a:lstStyle/>
          <a:p>
            <a:pPr algn="ctr"/>
            <a:r>
              <a:rPr lang="en-US" altLang="ko-KR" sz="7200" b="1" dirty="0">
                <a:solidFill>
                  <a:schemeClr val="bg1"/>
                </a:solidFill>
                <a:cs typeface="Arial" pitchFamily="34" charset="0"/>
              </a:rPr>
              <a:t>2</a:t>
            </a:r>
            <a:endParaRPr lang="ko-KR" altLang="en-US" sz="7200" b="1" dirty="0">
              <a:solidFill>
                <a:schemeClr val="bg1"/>
              </a:solidFill>
              <a:cs typeface="Arial" pitchFamily="34" charset="0"/>
            </a:endParaRPr>
          </a:p>
        </p:txBody>
      </p:sp>
      <p:sp>
        <p:nvSpPr>
          <p:cNvPr id="33" name="TextBox 32">
            <a:extLst>
              <a:ext uri="{FF2B5EF4-FFF2-40B4-BE49-F238E27FC236}">
                <a16:creationId xmlns:a16="http://schemas.microsoft.com/office/drawing/2014/main" id="{5DD4783F-28DA-4956-BCC6-40DD8801C2EE}"/>
              </a:ext>
            </a:extLst>
          </p:cNvPr>
          <p:cNvSpPr txBox="1"/>
          <p:nvPr/>
        </p:nvSpPr>
        <p:spPr>
          <a:xfrm>
            <a:off x="5386724" y="3580027"/>
            <a:ext cx="1152128" cy="1107996"/>
          </a:xfrm>
          <a:prstGeom prst="rect">
            <a:avLst/>
          </a:prstGeom>
          <a:noFill/>
        </p:spPr>
        <p:txBody>
          <a:bodyPr wrap="square" lIns="0" tIns="0" rIns="0" bIns="0" rtlCol="0" anchor="ctr">
            <a:spAutoFit/>
          </a:bodyPr>
          <a:lstStyle/>
          <a:p>
            <a:pPr algn="ctr"/>
            <a:r>
              <a:rPr lang="en-US" altLang="ko-KR" sz="7200" b="1" dirty="0">
                <a:solidFill>
                  <a:schemeClr val="bg1"/>
                </a:solidFill>
                <a:cs typeface="Arial" pitchFamily="34" charset="0"/>
              </a:rPr>
              <a:t>3</a:t>
            </a:r>
            <a:endParaRPr lang="ko-KR" altLang="en-US" sz="7200" b="1" dirty="0">
              <a:solidFill>
                <a:schemeClr val="bg1"/>
              </a:solidFill>
              <a:cs typeface="Arial" pitchFamily="34" charset="0"/>
            </a:endParaRPr>
          </a:p>
        </p:txBody>
      </p:sp>
      <p:sp>
        <p:nvSpPr>
          <p:cNvPr id="34" name="TextBox 33">
            <a:extLst>
              <a:ext uri="{FF2B5EF4-FFF2-40B4-BE49-F238E27FC236}">
                <a16:creationId xmlns:a16="http://schemas.microsoft.com/office/drawing/2014/main" id="{5DD4783F-28DA-4956-BCC6-40DD8801C2EE}"/>
              </a:ext>
            </a:extLst>
          </p:cNvPr>
          <p:cNvSpPr txBox="1"/>
          <p:nvPr/>
        </p:nvSpPr>
        <p:spPr>
          <a:xfrm>
            <a:off x="6718388" y="4920745"/>
            <a:ext cx="1152128" cy="1107996"/>
          </a:xfrm>
          <a:prstGeom prst="rect">
            <a:avLst/>
          </a:prstGeom>
          <a:noFill/>
        </p:spPr>
        <p:txBody>
          <a:bodyPr wrap="square" lIns="0" tIns="0" rIns="0" bIns="0" rtlCol="0" anchor="ctr">
            <a:spAutoFit/>
          </a:bodyPr>
          <a:lstStyle/>
          <a:p>
            <a:pPr algn="ctr"/>
            <a:r>
              <a:rPr lang="en-US" altLang="ko-KR" sz="7200" b="1" dirty="0">
                <a:solidFill>
                  <a:schemeClr val="bg1"/>
                </a:solidFill>
                <a:cs typeface="Arial" pitchFamily="34" charset="0"/>
              </a:rPr>
              <a:t>4</a:t>
            </a:r>
            <a:endParaRPr lang="ko-KR" altLang="en-US" sz="7200" b="1" dirty="0">
              <a:solidFill>
                <a:schemeClr val="bg1"/>
              </a:solidFill>
              <a:cs typeface="Arial" pitchFamily="34" charset="0"/>
            </a:endParaRPr>
          </a:p>
        </p:txBody>
      </p:sp>
      <p:sp>
        <p:nvSpPr>
          <p:cNvPr id="35" name="TextBox 34">
            <a:extLst>
              <a:ext uri="{FF2B5EF4-FFF2-40B4-BE49-F238E27FC236}">
                <a16:creationId xmlns:a16="http://schemas.microsoft.com/office/drawing/2014/main" id="{5DD4783F-28DA-4956-BCC6-40DD8801C2EE}"/>
              </a:ext>
            </a:extLst>
          </p:cNvPr>
          <p:cNvSpPr txBox="1"/>
          <p:nvPr/>
        </p:nvSpPr>
        <p:spPr>
          <a:xfrm>
            <a:off x="8235777" y="3527214"/>
            <a:ext cx="1152128" cy="1107996"/>
          </a:xfrm>
          <a:prstGeom prst="rect">
            <a:avLst/>
          </a:prstGeom>
          <a:noFill/>
        </p:spPr>
        <p:txBody>
          <a:bodyPr wrap="square" lIns="0" tIns="0" rIns="0" bIns="0" rtlCol="0" anchor="ctr">
            <a:spAutoFit/>
          </a:bodyPr>
          <a:lstStyle/>
          <a:p>
            <a:pPr algn="ctr"/>
            <a:r>
              <a:rPr lang="en-US" altLang="ko-KR" sz="7200" b="1" dirty="0">
                <a:solidFill>
                  <a:schemeClr val="bg1"/>
                </a:solidFill>
                <a:cs typeface="Arial" pitchFamily="34" charset="0"/>
              </a:rPr>
              <a:t>5</a:t>
            </a:r>
            <a:endParaRPr lang="ko-KR" altLang="en-US" sz="7200" b="1" dirty="0">
              <a:solidFill>
                <a:schemeClr val="bg1"/>
              </a:solidFill>
              <a:cs typeface="Arial" pitchFamily="34" charset="0"/>
            </a:endParaRPr>
          </a:p>
        </p:txBody>
      </p:sp>
    </p:spTree>
    <p:extLst>
      <p:ext uri="{BB962C8B-B14F-4D97-AF65-F5344CB8AC3E}">
        <p14:creationId xmlns:p14="http://schemas.microsoft.com/office/powerpoint/2010/main" val="4155932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91789F1-D3A0-4E31-98A5-100892748208}"/>
              </a:ext>
            </a:extLst>
          </p:cNvPr>
          <p:cNvSpPr txBox="1"/>
          <p:nvPr/>
        </p:nvSpPr>
        <p:spPr>
          <a:xfrm>
            <a:off x="508000" y="1600201"/>
            <a:ext cx="11176000" cy="830997"/>
          </a:xfrm>
          <a:prstGeom prst="rect">
            <a:avLst/>
          </a:prstGeom>
          <a:noFill/>
        </p:spPr>
        <p:txBody>
          <a:bodyPr wrap="square" rtlCol="0">
            <a:spAutoFit/>
          </a:bodyPr>
          <a:lstStyle/>
          <a:p>
            <a:pPr marL="380990" indent="-380990">
              <a:buFont typeface="Arial" panose="020B0604020202020204" pitchFamily="34" charset="0"/>
              <a:buChar char="•"/>
            </a:pPr>
            <a:endParaRPr lang="en-US" sz="2400" dirty="0"/>
          </a:p>
          <a:p>
            <a:endParaRPr lang="en-US" sz="2400" dirty="0"/>
          </a:p>
        </p:txBody>
      </p:sp>
      <p:pic>
        <p:nvPicPr>
          <p:cNvPr id="9" name="Picture 8" descr="Logo, company name&#10;&#10;Description automatically generated">
            <a:extLst>
              <a:ext uri="{FF2B5EF4-FFF2-40B4-BE49-F238E27FC236}">
                <a16:creationId xmlns:a16="http://schemas.microsoft.com/office/drawing/2014/main" id="{439BC702-C253-4CF8-95F5-0B166F888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2" y="5827553"/>
            <a:ext cx="1416407" cy="725647"/>
          </a:xfrm>
          <a:prstGeom prst="rect">
            <a:avLst/>
          </a:prstGeom>
        </p:spPr>
      </p:pic>
      <p:sp>
        <p:nvSpPr>
          <p:cNvPr id="10" name="TextBox 9">
            <a:extLst>
              <a:ext uri="{FF2B5EF4-FFF2-40B4-BE49-F238E27FC236}">
                <a16:creationId xmlns:a16="http://schemas.microsoft.com/office/drawing/2014/main" id="{A94B1EA2-D48F-47C3-9366-23DCFD321D41}"/>
              </a:ext>
            </a:extLst>
          </p:cNvPr>
          <p:cNvSpPr txBox="1"/>
          <p:nvPr/>
        </p:nvSpPr>
        <p:spPr>
          <a:xfrm>
            <a:off x="0" y="33593"/>
            <a:ext cx="12192000" cy="913007"/>
          </a:xfrm>
          <a:prstGeom prst="rect">
            <a:avLst/>
          </a:prstGeom>
          <a:noFill/>
        </p:spPr>
        <p:txBody>
          <a:bodyPr wrap="square" rtlCol="0">
            <a:spAutoFit/>
          </a:bodyPr>
          <a:lstStyle/>
          <a:p>
            <a:pPr algn="ctr"/>
            <a:r>
              <a:rPr lang="en-US" sz="3200" b="1" dirty="0">
                <a:solidFill>
                  <a:srgbClr val="091F40"/>
                </a:solidFill>
                <a:latin typeface="Century Gothic"/>
                <a:cs typeface="Century Gothic"/>
              </a:rPr>
              <a:t>New Personnel Requests </a:t>
            </a:r>
          </a:p>
          <a:p>
            <a:pPr algn="ctr"/>
            <a:r>
              <a:rPr lang="en-US" sz="2133" b="1" dirty="0">
                <a:solidFill>
                  <a:srgbClr val="091F40"/>
                </a:solidFill>
                <a:latin typeface="Century Gothic"/>
                <a:cs typeface="Century Gothic"/>
              </a:rPr>
              <a:t>(amounts include wages, benefits, taxes, etc.)</a:t>
            </a:r>
          </a:p>
        </p:txBody>
      </p:sp>
      <p:cxnSp>
        <p:nvCxnSpPr>
          <p:cNvPr id="12" name="Straight Connector 11">
            <a:extLst>
              <a:ext uri="{FF2B5EF4-FFF2-40B4-BE49-F238E27FC236}">
                <a16:creationId xmlns:a16="http://schemas.microsoft.com/office/drawing/2014/main" id="{91D16672-01DF-48BC-A950-7C9DE2451ABB}"/>
              </a:ext>
            </a:extLst>
          </p:cNvPr>
          <p:cNvCxnSpPr>
            <a:cxnSpLocks/>
          </p:cNvCxnSpPr>
          <p:nvPr/>
        </p:nvCxnSpPr>
        <p:spPr>
          <a:xfrm>
            <a:off x="508000" y="614629"/>
            <a:ext cx="2235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AE8BFEC9-8289-42EE-A4C7-B27BDFA89F72}"/>
              </a:ext>
            </a:extLst>
          </p:cNvPr>
          <p:cNvCxnSpPr>
            <a:cxnSpLocks/>
          </p:cNvCxnSpPr>
          <p:nvPr/>
        </p:nvCxnSpPr>
        <p:spPr>
          <a:xfrm>
            <a:off x="9448800" y="614629"/>
            <a:ext cx="2235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5BADC267-2EA4-4CFD-A444-512EAE1386FF}"/>
              </a:ext>
            </a:extLst>
          </p:cNvPr>
          <p:cNvSpPr txBox="1"/>
          <p:nvPr/>
        </p:nvSpPr>
        <p:spPr>
          <a:xfrm>
            <a:off x="1930400" y="5430679"/>
            <a:ext cx="8432800" cy="461665"/>
          </a:xfrm>
          <a:prstGeom prst="rect">
            <a:avLst/>
          </a:prstGeom>
          <a:noFill/>
        </p:spPr>
        <p:txBody>
          <a:bodyPr wrap="square">
            <a:spAutoFit/>
          </a:bodyPr>
          <a:lstStyle/>
          <a:p>
            <a:r>
              <a:rPr lang="en-US" sz="2400" dirty="0"/>
              <a:t>New positions account for 36% of personnel increase (~$2.4M)</a:t>
            </a:r>
          </a:p>
        </p:txBody>
      </p:sp>
      <p:pic>
        <p:nvPicPr>
          <p:cNvPr id="14" name="Picture 13">
            <a:extLst>
              <a:ext uri="{FF2B5EF4-FFF2-40B4-BE49-F238E27FC236}">
                <a16:creationId xmlns:a16="http://schemas.microsoft.com/office/drawing/2014/main" id="{75B15B43-35CE-4B0F-8FCD-9FD1BB1951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7201" y="1092201"/>
            <a:ext cx="8699500"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7728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A54F-1316-4112-B518-0360FF5D4746}"/>
              </a:ext>
            </a:extLst>
          </p:cNvPr>
          <p:cNvSpPr txBox="1">
            <a:spLocks/>
          </p:cNvSpPr>
          <p:nvPr/>
        </p:nvSpPr>
        <p:spPr>
          <a:xfrm>
            <a:off x="1811695" y="446267"/>
            <a:ext cx="8260672" cy="887028"/>
          </a:xfrm>
          <a:prstGeom prst="rect">
            <a:avLst/>
          </a:prstGeom>
          <a:solidFill>
            <a:srgbClr val="002060"/>
          </a:solidFill>
          <a:ln w="38100">
            <a:solidFill>
              <a:srgbClr val="00206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FY23 Operating Budget</a:t>
            </a:r>
          </a:p>
        </p:txBody>
      </p:sp>
      <p:sp>
        <p:nvSpPr>
          <p:cNvPr id="3" name="TextBox 2">
            <a:extLst>
              <a:ext uri="{FF2B5EF4-FFF2-40B4-BE49-F238E27FC236}">
                <a16:creationId xmlns:a16="http://schemas.microsoft.com/office/drawing/2014/main" id="{31EBBB2B-C972-4B5C-B3DD-42040C3381A0}"/>
              </a:ext>
            </a:extLst>
          </p:cNvPr>
          <p:cNvSpPr txBox="1"/>
          <p:nvPr/>
        </p:nvSpPr>
        <p:spPr>
          <a:xfrm>
            <a:off x="1811696" y="1621713"/>
            <a:ext cx="8043505" cy="4540730"/>
          </a:xfrm>
          <a:prstGeom prst="rect">
            <a:avLst/>
          </a:prstGeom>
          <a:noFill/>
        </p:spPr>
        <p:txBody>
          <a:bodyPr wrap="square" rtlCol="0">
            <a:spAutoFit/>
          </a:bodyPr>
          <a:lstStyle/>
          <a:p>
            <a:r>
              <a:rPr lang="en-US" sz="1600" b="1" dirty="0"/>
              <a:t>Human Resources - $268,400</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1.5 FTEs - New Recruiter and increased support for benefits/onboarding - $143k</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Reclass Generalists - $2,400</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Recruitment/Retention - Education Assistance, Recruiting Programs, Employee Assistance/Wellness Program, Supplies - $83k</a:t>
            </a:r>
          </a:p>
          <a:p>
            <a:pPr marL="838179" lvl="1" indent="-228594">
              <a:lnSpc>
                <a:spcPct val="115000"/>
              </a:lnSpc>
              <a:spcAft>
                <a:spcPts val="1000"/>
              </a:spcAft>
              <a:buFont typeface="Arial" panose="020B0604020202020204" pitchFamily="34" charset="0"/>
              <a:buChar char="•"/>
            </a:pPr>
            <a:r>
              <a:rPr lang="en-US" sz="1600" dirty="0">
                <a:ea typeface="Calibri" panose="020F0502020204030204" pitchFamily="34" charset="0"/>
                <a:cs typeface="Times New Roman" panose="02020603050405020304" pitchFamily="18" charset="0"/>
              </a:rPr>
              <a:t>Contract Services - $40k</a:t>
            </a:r>
          </a:p>
          <a:p>
            <a:r>
              <a:rPr lang="en-US" sz="1600" b="1" dirty="0"/>
              <a:t>Legal </a:t>
            </a:r>
          </a:p>
          <a:p>
            <a:pPr marL="895328" lvl="1" indent="-285744">
              <a:buFont typeface="Arial" panose="020B0604020202020204" pitchFamily="34" charset="0"/>
              <a:buChar char="•"/>
            </a:pPr>
            <a:r>
              <a:rPr lang="en-US" sz="1600" dirty="0"/>
              <a:t>Contract Services - $25k for environmental legal services</a:t>
            </a:r>
          </a:p>
          <a:p>
            <a:pPr marL="285744" indent="-285744">
              <a:buFont typeface="Arial" panose="020B0604020202020204" pitchFamily="34" charset="0"/>
              <a:buChar char="•"/>
            </a:pPr>
            <a:endParaRPr lang="en-US" sz="1600" dirty="0"/>
          </a:p>
          <a:p>
            <a:r>
              <a:rPr lang="en-US" sz="1600" b="1" dirty="0"/>
              <a:t>Environmental Regulatory </a:t>
            </a:r>
          </a:p>
          <a:p>
            <a:pPr marL="990575" lvl="1" indent="-380990">
              <a:buFont typeface="Arial" panose="020B0604020202020204" pitchFamily="34" charset="0"/>
              <a:buChar char="•"/>
            </a:pPr>
            <a:r>
              <a:rPr lang="en-US" sz="1600" dirty="0"/>
              <a:t>Consulting/Contract Services - $35k</a:t>
            </a:r>
          </a:p>
          <a:p>
            <a:pPr>
              <a:lnSpc>
                <a:spcPct val="115000"/>
              </a:lnSpc>
              <a:spcAft>
                <a:spcPts val="1000"/>
              </a:spcAft>
            </a:pPr>
            <a:r>
              <a:rPr lang="en-US" sz="1600" b="1" dirty="0">
                <a:cs typeface="Times New Roman" panose="02020603050405020304" pitchFamily="18" charset="0"/>
              </a:rPr>
              <a:t>Finance - $27k</a:t>
            </a:r>
          </a:p>
          <a:p>
            <a:pPr marL="952476" lvl="1" indent="-342891">
              <a:buFont typeface="Arial" panose="020B0604020202020204" pitchFamily="34" charset="0"/>
              <a:buChar char="•"/>
            </a:pPr>
            <a:r>
              <a:rPr lang="en-US" sz="1600" dirty="0"/>
              <a:t>New laptops - $6k</a:t>
            </a:r>
          </a:p>
          <a:p>
            <a:pPr marL="952476" lvl="1" indent="-342891">
              <a:buFont typeface="Arial" panose="020B0604020202020204" pitchFamily="34" charset="0"/>
              <a:buChar char="•"/>
            </a:pPr>
            <a:r>
              <a:rPr lang="en-US" sz="1600" dirty="0"/>
              <a:t>Audit and Bank Charges - $20k </a:t>
            </a:r>
          </a:p>
          <a:p>
            <a:pPr marL="952476" lvl="1" indent="-342891">
              <a:buFont typeface="Arial" panose="020B0604020202020204" pitchFamily="34" charset="0"/>
              <a:buChar char="•"/>
            </a:pPr>
            <a:r>
              <a:rPr lang="en-US" sz="1600" dirty="0"/>
              <a:t>Training, Cellular - $1k </a:t>
            </a:r>
          </a:p>
          <a:p>
            <a:endParaRPr lang="en-US" b="1" i="1" dirty="0"/>
          </a:p>
        </p:txBody>
      </p:sp>
      <p:pic>
        <p:nvPicPr>
          <p:cNvPr id="6" name="Picture 5" descr="Logo, company name&#10;&#10;Description automatically generated">
            <a:extLst>
              <a:ext uri="{FF2B5EF4-FFF2-40B4-BE49-F238E27FC236}">
                <a16:creationId xmlns:a16="http://schemas.microsoft.com/office/drawing/2014/main" id="{5D4F79B0-0386-4963-AE40-8A222A141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2" y="5827553"/>
            <a:ext cx="1416407" cy="725647"/>
          </a:xfrm>
          <a:prstGeom prst="rect">
            <a:avLst/>
          </a:prstGeom>
        </p:spPr>
      </p:pic>
    </p:spTree>
    <p:extLst>
      <p:ext uri="{BB962C8B-B14F-4D97-AF65-F5344CB8AC3E}">
        <p14:creationId xmlns:p14="http://schemas.microsoft.com/office/powerpoint/2010/main" val="28975889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BBB2B-C972-4B5C-B3DD-42040C3381A0}"/>
              </a:ext>
            </a:extLst>
          </p:cNvPr>
          <p:cNvSpPr txBox="1"/>
          <p:nvPr/>
        </p:nvSpPr>
        <p:spPr>
          <a:xfrm>
            <a:off x="2077280" y="1855911"/>
            <a:ext cx="7995089" cy="3579441"/>
          </a:xfrm>
          <a:prstGeom prst="rect">
            <a:avLst/>
          </a:prstGeom>
          <a:noFill/>
        </p:spPr>
        <p:txBody>
          <a:bodyPr wrap="square" rtlCol="0">
            <a:spAutoFit/>
          </a:bodyPr>
          <a:lstStyle/>
          <a:p>
            <a:r>
              <a:rPr lang="en-US" b="1" dirty="0"/>
              <a:t>Ice - $20,400</a:t>
            </a:r>
          </a:p>
          <a:p>
            <a:pPr marL="952476" lvl="1" indent="-342891">
              <a:lnSpc>
                <a:spcPct val="115000"/>
              </a:lnSpc>
              <a:buFont typeface="Arial" panose="020B0604020202020204" pitchFamily="34" charset="0"/>
              <a:buChar char="•"/>
              <a:tabLst>
                <a:tab pos="457189" algn="l"/>
              </a:tabLst>
            </a:pPr>
            <a:r>
              <a:rPr lang="en-US" dirty="0">
                <a:ea typeface="Calibri" panose="020F0502020204030204" pitchFamily="34" charset="0"/>
                <a:cs typeface="Times New Roman" panose="02020603050405020304" pitchFamily="18" charset="0"/>
              </a:rPr>
              <a:t>Reclass Head of Ice Ops from Contractor to FTE (HR recommended) - neutral</a:t>
            </a:r>
          </a:p>
          <a:p>
            <a:pPr marL="952476" lvl="1" indent="-342891">
              <a:lnSpc>
                <a:spcPct val="115000"/>
              </a:lnSpc>
              <a:buFont typeface="Arial" panose="020B0604020202020204" pitchFamily="34" charset="0"/>
              <a:buChar char="•"/>
              <a:tabLst>
                <a:tab pos="457189" algn="l"/>
              </a:tabLst>
            </a:pPr>
            <a:r>
              <a:rPr lang="en-US" dirty="0">
                <a:ea typeface="Calibri" panose="020F0502020204030204" pitchFamily="34" charset="0"/>
                <a:cs typeface="Times New Roman" panose="02020603050405020304" pitchFamily="18" charset="0"/>
              </a:rPr>
              <a:t>Outdoor Ice Tech - $12,800</a:t>
            </a:r>
          </a:p>
          <a:p>
            <a:pPr marL="952476" lvl="1" indent="-342891">
              <a:lnSpc>
                <a:spcPct val="115000"/>
              </a:lnSpc>
              <a:spcAft>
                <a:spcPts val="1000"/>
              </a:spcAft>
              <a:buFont typeface="Arial" panose="020B0604020202020204" pitchFamily="34" charset="0"/>
              <a:buChar char="•"/>
              <a:tabLst>
                <a:tab pos="457189" algn="l"/>
              </a:tabLst>
            </a:pPr>
            <a:r>
              <a:rPr lang="en-US" dirty="0">
                <a:ea typeface="Calibri" panose="020F0502020204030204" pitchFamily="34" charset="0"/>
                <a:cs typeface="Times New Roman" panose="02020603050405020304" pitchFamily="18" charset="0"/>
              </a:rPr>
              <a:t>Computers, Supplies - $7,600</a:t>
            </a:r>
          </a:p>
          <a:p>
            <a:pPr>
              <a:lnSpc>
                <a:spcPct val="115000"/>
              </a:lnSpc>
              <a:spcAft>
                <a:spcPts val="1000"/>
              </a:spcAft>
              <a:tabLst>
                <a:tab pos="457189" algn="l"/>
              </a:tabLst>
            </a:pPr>
            <a:r>
              <a:rPr lang="en-US" b="1" dirty="0">
                <a:ea typeface="Calibri" panose="020F0502020204030204" pitchFamily="34" charset="0"/>
                <a:cs typeface="Times New Roman" panose="02020603050405020304" pitchFamily="18" charset="0"/>
              </a:rPr>
              <a:t>Library - $14,500</a:t>
            </a:r>
          </a:p>
          <a:p>
            <a:pPr marL="952476" lvl="1" indent="-342891">
              <a:lnSpc>
                <a:spcPct val="115000"/>
              </a:lnSpc>
              <a:buFont typeface="Arial" panose="020B0604020202020204" pitchFamily="34" charset="0"/>
              <a:buChar char="•"/>
              <a:tabLst>
                <a:tab pos="457189" algn="l"/>
              </a:tabLst>
            </a:pPr>
            <a:r>
              <a:rPr lang="en-US" dirty="0">
                <a:ea typeface="Calibri" panose="020F0502020204030204" pitchFamily="34" charset="0"/>
                <a:cs typeface="Times New Roman" panose="02020603050405020304" pitchFamily="18" charset="0"/>
              </a:rPr>
              <a:t>Postage, printing, memberships, marketing - $6,200</a:t>
            </a:r>
          </a:p>
          <a:p>
            <a:pPr marL="952476" lvl="1" indent="-342891">
              <a:lnSpc>
                <a:spcPct val="115000"/>
              </a:lnSpc>
              <a:spcAft>
                <a:spcPts val="1000"/>
              </a:spcAft>
              <a:buFont typeface="Arial" panose="020B0604020202020204" pitchFamily="34" charset="0"/>
              <a:buChar char="•"/>
              <a:tabLst>
                <a:tab pos="457189" algn="l"/>
              </a:tabLst>
            </a:pPr>
            <a:r>
              <a:rPr lang="en-US" dirty="0">
                <a:ea typeface="Calibri" panose="020F0502020204030204" pitchFamily="34" charset="0"/>
                <a:cs typeface="Times New Roman" panose="02020603050405020304" pitchFamily="18" charset="0"/>
              </a:rPr>
              <a:t>Materials and Books - $8,300 digital resources geared toward pre-K-3</a:t>
            </a:r>
            <a:r>
              <a:rPr lang="en-US" baseline="30000" dirty="0">
                <a:ea typeface="Calibri" panose="020F0502020204030204" pitchFamily="34" charset="0"/>
                <a:cs typeface="Times New Roman" panose="02020603050405020304" pitchFamily="18" charset="0"/>
              </a:rPr>
              <a:t>rd</a:t>
            </a:r>
            <a:r>
              <a:rPr lang="en-US" dirty="0">
                <a:ea typeface="Calibri" panose="020F0502020204030204" pitchFamily="34" charset="0"/>
                <a:cs typeface="Times New Roman" panose="02020603050405020304" pitchFamily="18" charset="0"/>
              </a:rPr>
              <a:t> grade, genealogy database, Sustainability Resource Center</a:t>
            </a:r>
          </a:p>
          <a:p>
            <a:endParaRPr lang="en-US" b="1" i="1" dirty="0"/>
          </a:p>
        </p:txBody>
      </p:sp>
      <p:sp>
        <p:nvSpPr>
          <p:cNvPr id="4" name="Title 1">
            <a:extLst>
              <a:ext uri="{FF2B5EF4-FFF2-40B4-BE49-F238E27FC236}">
                <a16:creationId xmlns:a16="http://schemas.microsoft.com/office/drawing/2014/main" id="{408AFD60-79CD-48E7-B54D-25D72FB65810}"/>
              </a:ext>
            </a:extLst>
          </p:cNvPr>
          <p:cNvSpPr txBox="1">
            <a:spLocks/>
          </p:cNvSpPr>
          <p:nvPr/>
        </p:nvSpPr>
        <p:spPr>
          <a:xfrm>
            <a:off x="2014895" y="649467"/>
            <a:ext cx="8260672" cy="887028"/>
          </a:xfrm>
          <a:prstGeom prst="rect">
            <a:avLst/>
          </a:prstGeom>
          <a:solidFill>
            <a:srgbClr val="002060"/>
          </a:solidFill>
          <a:ln w="38100">
            <a:solidFill>
              <a:srgbClr val="00206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FY23 Operating Budget</a:t>
            </a:r>
          </a:p>
        </p:txBody>
      </p:sp>
      <p:pic>
        <p:nvPicPr>
          <p:cNvPr id="5" name="Picture 4" descr="Logo, company name&#10;&#10;Description automatically generated">
            <a:extLst>
              <a:ext uri="{FF2B5EF4-FFF2-40B4-BE49-F238E27FC236}">
                <a16:creationId xmlns:a16="http://schemas.microsoft.com/office/drawing/2014/main" id="{FDE6854D-47B4-4567-921D-026F1FC395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2" y="5827553"/>
            <a:ext cx="1416407" cy="725647"/>
          </a:xfrm>
          <a:prstGeom prst="rect">
            <a:avLst/>
          </a:prstGeom>
        </p:spPr>
      </p:pic>
    </p:spTree>
    <p:extLst>
      <p:ext uri="{BB962C8B-B14F-4D97-AF65-F5344CB8AC3E}">
        <p14:creationId xmlns:p14="http://schemas.microsoft.com/office/powerpoint/2010/main" val="35707055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1EBBB2B-C972-4B5C-B3DD-42040C3381A0}"/>
              </a:ext>
            </a:extLst>
          </p:cNvPr>
          <p:cNvSpPr txBox="1"/>
          <p:nvPr/>
        </p:nvSpPr>
        <p:spPr>
          <a:xfrm>
            <a:off x="1811695" y="1661337"/>
            <a:ext cx="8260672" cy="4364272"/>
          </a:xfrm>
          <a:prstGeom prst="rect">
            <a:avLst/>
          </a:prstGeom>
          <a:noFill/>
        </p:spPr>
        <p:txBody>
          <a:bodyPr wrap="square" rtlCol="0">
            <a:spAutoFit/>
          </a:bodyPr>
          <a:lstStyle/>
          <a:p>
            <a:pPr>
              <a:lnSpc>
                <a:spcPct val="115000"/>
              </a:lnSpc>
            </a:pPr>
            <a:r>
              <a:rPr lang="en-US" sz="1600" b="1" dirty="0">
                <a:ea typeface="Calibri" panose="020F0502020204030204" pitchFamily="34" charset="0"/>
                <a:cs typeface="Times New Roman" panose="02020603050405020304" pitchFamily="18" charset="0"/>
              </a:rPr>
              <a:t>Building Maintenance - $211,500</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Bldg Maint IV – $30,500 (shared with Water, total for position is $122k)</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Bldg Maint III - $105k</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Contract Services, Supplies - $45k</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Vehicle - $36k</a:t>
            </a:r>
          </a:p>
          <a:p>
            <a:pPr>
              <a:lnSpc>
                <a:spcPct val="115000"/>
              </a:lnSpc>
            </a:pPr>
            <a:r>
              <a:rPr lang="en-US" sz="1600" b="1" dirty="0">
                <a:ea typeface="Calibri" panose="020F0502020204030204" pitchFamily="34" charset="0"/>
                <a:cs typeface="Times New Roman" panose="02020603050405020304" pitchFamily="18" charset="0"/>
              </a:rPr>
              <a:t>Parks - $35k</a:t>
            </a:r>
            <a:endParaRPr lang="en-US" sz="1600" dirty="0">
              <a:ea typeface="Calibri" panose="020F0502020204030204" pitchFamily="34" charset="0"/>
              <a:cs typeface="Times New Roman" panose="02020603050405020304" pitchFamily="18" charset="0"/>
            </a:endParaRP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Seasonal Staff - $30k </a:t>
            </a:r>
          </a:p>
          <a:p>
            <a:pPr marL="838179" lvl="1" indent="-228594">
              <a:lnSpc>
                <a:spcPct val="115000"/>
              </a:lnSpc>
              <a:buFont typeface="Arial" panose="020B0604020202020204" pitchFamily="34" charset="0"/>
              <a:buChar char="•"/>
            </a:pPr>
            <a:r>
              <a:rPr lang="en-US" sz="1600" dirty="0">
                <a:ea typeface="Calibri" panose="020F0502020204030204" pitchFamily="34" charset="0"/>
                <a:cs typeface="Times New Roman" panose="02020603050405020304" pitchFamily="18" charset="0"/>
              </a:rPr>
              <a:t>Equipment and materials - $5k</a:t>
            </a:r>
          </a:p>
          <a:p>
            <a:pPr>
              <a:lnSpc>
                <a:spcPct val="115000"/>
              </a:lnSpc>
            </a:pPr>
            <a:r>
              <a:rPr lang="en-US" sz="1600" b="1" dirty="0"/>
              <a:t>Streets - $227k</a:t>
            </a:r>
          </a:p>
          <a:p>
            <a:pPr marL="952476" lvl="1" indent="-342891">
              <a:buFont typeface="Arial" panose="020B0604020202020204" pitchFamily="34" charset="0"/>
              <a:buChar char="•"/>
            </a:pPr>
            <a:r>
              <a:rPr lang="en-US" sz="1600" dirty="0"/>
              <a:t>Striping - $8k</a:t>
            </a:r>
          </a:p>
          <a:p>
            <a:pPr marL="952476" lvl="1" indent="-342891">
              <a:buFont typeface="Arial" panose="020B0604020202020204" pitchFamily="34" charset="0"/>
              <a:buChar char="•"/>
            </a:pPr>
            <a:r>
              <a:rPr lang="en-US" sz="1600" dirty="0"/>
              <a:t>Street signs - $15k</a:t>
            </a:r>
          </a:p>
          <a:p>
            <a:pPr marL="952476" lvl="1" indent="-342891">
              <a:buFont typeface="Arial" panose="020B0604020202020204" pitchFamily="34" charset="0"/>
              <a:buChar char="•"/>
            </a:pPr>
            <a:r>
              <a:rPr lang="en-US" sz="1600" dirty="0"/>
              <a:t>Streets III (2) - $204k</a:t>
            </a:r>
          </a:p>
          <a:p>
            <a:r>
              <a:rPr lang="en-US" sz="1600" b="1" dirty="0"/>
              <a:t>Golf Fund - $45,500</a:t>
            </a:r>
          </a:p>
          <a:p>
            <a:pPr marL="895328" lvl="1" indent="-285744">
              <a:buFont typeface="Arial" panose="020B0604020202020204" pitchFamily="34" charset="0"/>
              <a:buChar char="•"/>
            </a:pPr>
            <a:r>
              <a:rPr lang="en-US" sz="1600" dirty="0"/>
              <a:t>Inventory increase, Uniforms, Bank Charges - $39k</a:t>
            </a:r>
          </a:p>
          <a:p>
            <a:pPr marL="895328" lvl="1" indent="-285744">
              <a:buFont typeface="Arial" panose="020B0604020202020204" pitchFamily="34" charset="0"/>
              <a:buChar char="•"/>
            </a:pPr>
            <a:r>
              <a:rPr lang="en-US" sz="1600" dirty="0"/>
              <a:t>Contract Services, Fertilizer, Sand, Plant Materials - $16,500</a:t>
            </a:r>
            <a:endParaRPr lang="en-US" b="1" i="1" dirty="0"/>
          </a:p>
          <a:p>
            <a:pPr marL="342891" indent="-342891">
              <a:buFont typeface="Arial" panose="020B0604020202020204" pitchFamily="34" charset="0"/>
              <a:buChar char="•"/>
            </a:pPr>
            <a:endParaRPr lang="en-US" sz="1600" dirty="0"/>
          </a:p>
        </p:txBody>
      </p:sp>
      <p:sp>
        <p:nvSpPr>
          <p:cNvPr id="4" name="Title 1">
            <a:extLst>
              <a:ext uri="{FF2B5EF4-FFF2-40B4-BE49-F238E27FC236}">
                <a16:creationId xmlns:a16="http://schemas.microsoft.com/office/drawing/2014/main" id="{88A959B3-574C-4278-A7B3-ADC9E6E3F2F1}"/>
              </a:ext>
            </a:extLst>
          </p:cNvPr>
          <p:cNvSpPr txBox="1">
            <a:spLocks/>
          </p:cNvSpPr>
          <p:nvPr/>
        </p:nvSpPr>
        <p:spPr>
          <a:xfrm>
            <a:off x="2032000" y="381001"/>
            <a:ext cx="8260672" cy="887028"/>
          </a:xfrm>
          <a:prstGeom prst="rect">
            <a:avLst/>
          </a:prstGeom>
          <a:solidFill>
            <a:srgbClr val="002060"/>
          </a:solidFill>
          <a:ln w="38100">
            <a:solidFill>
              <a:srgbClr val="002060"/>
            </a:solid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rPr>
              <a:t>FY23 Operating Budget</a:t>
            </a:r>
          </a:p>
        </p:txBody>
      </p:sp>
      <p:pic>
        <p:nvPicPr>
          <p:cNvPr id="5" name="Picture 4" descr="Logo, company name&#10;&#10;Description automatically generated">
            <a:extLst>
              <a:ext uri="{FF2B5EF4-FFF2-40B4-BE49-F238E27FC236}">
                <a16:creationId xmlns:a16="http://schemas.microsoft.com/office/drawing/2014/main" id="{C3E3EEC3-2D80-4231-B319-67F5588583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2" y="5827553"/>
            <a:ext cx="1416407" cy="725647"/>
          </a:xfrm>
          <a:prstGeom prst="rect">
            <a:avLst/>
          </a:prstGeom>
        </p:spPr>
      </p:pic>
    </p:spTree>
    <p:extLst>
      <p:ext uri="{BB962C8B-B14F-4D97-AF65-F5344CB8AC3E}">
        <p14:creationId xmlns:p14="http://schemas.microsoft.com/office/powerpoint/2010/main" val="25868993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55180" y="-59593"/>
            <a:ext cx="12293599" cy="69151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88047" y="4038600"/>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
        <p:nvSpPr>
          <p:cNvPr id="3" name="Title 2"/>
          <p:cNvSpPr>
            <a:spLocks noGrp="1"/>
          </p:cNvSpPr>
          <p:nvPr>
            <p:ph type="title"/>
          </p:nvPr>
        </p:nvSpPr>
        <p:spPr>
          <a:xfrm>
            <a:off x="-101600" y="2705100"/>
            <a:ext cx="12293600" cy="1143000"/>
          </a:xfrm>
        </p:spPr>
        <p:txBody>
          <a:bodyPr>
            <a:normAutofit/>
          </a:bodyPr>
          <a:lstStyle/>
          <a:p>
            <a:pPr algn="ctr"/>
            <a:r>
              <a:rPr lang="en-US" sz="6400" b="1" dirty="0">
                <a:solidFill>
                  <a:schemeClr val="bg1"/>
                </a:solidFill>
                <a:latin typeface="Century Gothic" panose="020B0502020202020204" pitchFamily="34" charset="0"/>
              </a:rPr>
              <a:t>Appendix</a:t>
            </a:r>
          </a:p>
        </p:txBody>
      </p:sp>
    </p:spTree>
    <p:extLst>
      <p:ext uri="{BB962C8B-B14F-4D97-AF65-F5344CB8AC3E}">
        <p14:creationId xmlns:p14="http://schemas.microsoft.com/office/powerpoint/2010/main" val="3399049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A9E88E8-F524-4B31-9310-CFE07C94C9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5701" y="76200"/>
            <a:ext cx="546010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73217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4ACD7D24-07BD-4645-BDA7-F6DF039455E9}"/>
              </a:ext>
            </a:extLst>
          </p:cNvPr>
          <p:cNvSpPr>
            <a:spLocks noChangeArrowheads="1"/>
          </p:cNvSpPr>
          <p:nvPr/>
        </p:nvSpPr>
        <p:spPr bwMode="auto">
          <a:xfrm>
            <a:off x="1907247" y="4954918"/>
            <a:ext cx="7954082" cy="32961"/>
          </a:xfrm>
          <a:custGeom>
            <a:avLst/>
            <a:gdLst>
              <a:gd name="T0" fmla="*/ 17021 w 17022"/>
              <a:gd name="T1" fmla="*/ 51 h 52"/>
              <a:gd name="T2" fmla="*/ 0 w 17022"/>
              <a:gd name="T3" fmla="*/ 51 h 52"/>
              <a:gd name="T4" fmla="*/ 0 w 17022"/>
              <a:gd name="T5" fmla="*/ 0 h 52"/>
              <a:gd name="T6" fmla="*/ 17021 w 17022"/>
              <a:gd name="T7" fmla="*/ 0 h 52"/>
              <a:gd name="T8" fmla="*/ 17021 w 17022"/>
              <a:gd name="T9" fmla="*/ 51 h 52"/>
            </a:gdLst>
            <a:ahLst/>
            <a:cxnLst>
              <a:cxn ang="0">
                <a:pos x="T0" y="T1"/>
              </a:cxn>
              <a:cxn ang="0">
                <a:pos x="T2" y="T3"/>
              </a:cxn>
              <a:cxn ang="0">
                <a:pos x="T4" y="T5"/>
              </a:cxn>
              <a:cxn ang="0">
                <a:pos x="T6" y="T7"/>
              </a:cxn>
              <a:cxn ang="0">
                <a:pos x="T8" y="T9"/>
              </a:cxn>
            </a:cxnLst>
            <a:rect l="0" t="0" r="r" b="b"/>
            <a:pathLst>
              <a:path w="17022" h="52">
                <a:moveTo>
                  <a:pt x="17021" y="51"/>
                </a:moveTo>
                <a:lnTo>
                  <a:pt x="0" y="51"/>
                </a:lnTo>
                <a:lnTo>
                  <a:pt x="0" y="0"/>
                </a:lnTo>
                <a:lnTo>
                  <a:pt x="17021" y="0"/>
                </a:lnTo>
                <a:lnTo>
                  <a:pt x="17021" y="51"/>
                </a:lnTo>
              </a:path>
            </a:pathLst>
          </a:custGeom>
          <a:solidFill>
            <a:schemeClr val="bg1">
              <a:lumMod val="85000"/>
            </a:schemeClr>
          </a:solidFill>
          <a:ln>
            <a:noFill/>
          </a:ln>
          <a:effectLst/>
        </p:spPr>
        <p:txBody>
          <a:bodyPr wrap="none" lIns="34284" tIns="17142" rIns="34284" bIns="17142" anchor="ctr"/>
          <a:lstStyle/>
          <a:p>
            <a:pPr defTabSz="685543"/>
            <a:endParaRPr lang="en-US" sz="2400" dirty="0">
              <a:solidFill>
                <a:srgbClr val="737572"/>
              </a:solidFill>
              <a:latin typeface="Lato Light" panose="020F0502020204030203" pitchFamily="34" charset="0"/>
            </a:endParaRPr>
          </a:p>
        </p:txBody>
      </p:sp>
      <p:sp>
        <p:nvSpPr>
          <p:cNvPr id="3" name="TextBox 2">
            <a:extLst>
              <a:ext uri="{FF2B5EF4-FFF2-40B4-BE49-F238E27FC236}">
                <a16:creationId xmlns:a16="http://schemas.microsoft.com/office/drawing/2014/main" id="{15F16CD9-51F6-4947-B1E1-D111F82E0AA7}"/>
              </a:ext>
            </a:extLst>
          </p:cNvPr>
          <p:cNvSpPr txBox="1"/>
          <p:nvPr/>
        </p:nvSpPr>
        <p:spPr>
          <a:xfrm>
            <a:off x="2051691" y="5212990"/>
            <a:ext cx="889976" cy="588617"/>
          </a:xfrm>
          <a:prstGeom prst="rect">
            <a:avLst/>
          </a:prstGeom>
          <a:noFill/>
        </p:spPr>
        <p:txBody>
          <a:bodyPr wrap="none" lIns="34284" tIns="17142" rIns="34284" bIns="17142" rtlCol="0" anchor="b" anchorCtr="0">
            <a:spAutoFit/>
          </a:bodyPr>
          <a:lstStyle/>
          <a:p>
            <a:pPr algn="ctr" defTabSz="685543"/>
            <a:r>
              <a:rPr lang="en-US" b="1" dirty="0">
                <a:solidFill>
                  <a:srgbClr val="445469"/>
                </a:solidFill>
                <a:latin typeface="Poppins" pitchFamily="2" charset="77"/>
                <a:ea typeface="League Spartan" charset="0"/>
                <a:cs typeface="Poppins" pitchFamily="2" charset="77"/>
              </a:rPr>
              <a:t>8 </a:t>
            </a:r>
          </a:p>
          <a:p>
            <a:pPr algn="ctr" defTabSz="685543"/>
            <a:r>
              <a:rPr lang="en-US" b="1" dirty="0">
                <a:solidFill>
                  <a:srgbClr val="445469"/>
                </a:solidFill>
                <a:latin typeface="Poppins" pitchFamily="2" charset="77"/>
                <a:ea typeface="League Spartan" charset="0"/>
                <a:cs typeface="Poppins" pitchFamily="2" charset="77"/>
              </a:rPr>
              <a:t>Months</a:t>
            </a:r>
          </a:p>
        </p:txBody>
      </p:sp>
      <p:sp>
        <p:nvSpPr>
          <p:cNvPr id="4" name="TextBox 3">
            <a:extLst>
              <a:ext uri="{FF2B5EF4-FFF2-40B4-BE49-F238E27FC236}">
                <a16:creationId xmlns:a16="http://schemas.microsoft.com/office/drawing/2014/main" id="{57573566-6D12-4273-92F5-BDE8DC580652}"/>
              </a:ext>
            </a:extLst>
          </p:cNvPr>
          <p:cNvSpPr txBox="1"/>
          <p:nvPr/>
        </p:nvSpPr>
        <p:spPr>
          <a:xfrm>
            <a:off x="3523764" y="5212991"/>
            <a:ext cx="1390113" cy="588617"/>
          </a:xfrm>
          <a:prstGeom prst="rect">
            <a:avLst/>
          </a:prstGeom>
          <a:noFill/>
        </p:spPr>
        <p:txBody>
          <a:bodyPr wrap="none" lIns="34284" tIns="17142" rIns="34284" bIns="17142" rtlCol="0" anchor="b" anchorCtr="0">
            <a:spAutoFit/>
          </a:bodyPr>
          <a:lstStyle/>
          <a:p>
            <a:pPr algn="ctr" defTabSz="685543"/>
            <a:r>
              <a:rPr lang="en-US" b="1" dirty="0">
                <a:solidFill>
                  <a:srgbClr val="445469"/>
                </a:solidFill>
                <a:latin typeface="Poppins" pitchFamily="2" charset="77"/>
                <a:ea typeface="League Spartan" charset="0"/>
                <a:cs typeface="Poppins" pitchFamily="2" charset="77"/>
              </a:rPr>
              <a:t>1700 </a:t>
            </a:r>
          </a:p>
          <a:p>
            <a:pPr algn="ctr" defTabSz="685543"/>
            <a:r>
              <a:rPr lang="en-US" b="1" dirty="0">
                <a:solidFill>
                  <a:srgbClr val="445469"/>
                </a:solidFill>
                <a:latin typeface="Poppins" pitchFamily="2" charset="77"/>
                <a:ea typeface="League Spartan" charset="0"/>
                <a:cs typeface="Poppins" pitchFamily="2" charset="77"/>
              </a:rPr>
              <a:t>Participants</a:t>
            </a:r>
          </a:p>
        </p:txBody>
      </p:sp>
      <p:sp>
        <p:nvSpPr>
          <p:cNvPr id="5" name="TextBox 4">
            <a:extLst>
              <a:ext uri="{FF2B5EF4-FFF2-40B4-BE49-F238E27FC236}">
                <a16:creationId xmlns:a16="http://schemas.microsoft.com/office/drawing/2014/main" id="{97EE0D3E-ED46-4B18-9ED4-278900EB2C8D}"/>
              </a:ext>
            </a:extLst>
          </p:cNvPr>
          <p:cNvSpPr txBox="1"/>
          <p:nvPr/>
        </p:nvSpPr>
        <p:spPr>
          <a:xfrm>
            <a:off x="5051161" y="5212990"/>
            <a:ext cx="1719372" cy="865616"/>
          </a:xfrm>
          <a:prstGeom prst="rect">
            <a:avLst/>
          </a:prstGeom>
          <a:noFill/>
        </p:spPr>
        <p:txBody>
          <a:bodyPr wrap="square" lIns="34284" tIns="17142" rIns="34284" bIns="17142" rtlCol="0" anchor="b" anchorCtr="0">
            <a:spAutoFit/>
          </a:bodyPr>
          <a:lstStyle/>
          <a:p>
            <a:pPr algn="ctr" defTabSz="685543"/>
            <a:r>
              <a:rPr lang="en-US" b="1" dirty="0">
                <a:solidFill>
                  <a:srgbClr val="445469"/>
                </a:solidFill>
                <a:latin typeface="Poppins" pitchFamily="2" charset="77"/>
                <a:ea typeface="League Spartan" charset="0"/>
                <a:cs typeface="Poppins" pitchFamily="2" charset="77"/>
              </a:rPr>
              <a:t>40 Engagement </a:t>
            </a:r>
          </a:p>
          <a:p>
            <a:pPr algn="ctr" defTabSz="685543"/>
            <a:r>
              <a:rPr lang="en-US" b="1" dirty="0">
                <a:solidFill>
                  <a:srgbClr val="445469"/>
                </a:solidFill>
                <a:latin typeface="Poppins" pitchFamily="2" charset="77"/>
                <a:ea typeface="League Spartan" charset="0"/>
                <a:cs typeface="Poppins" pitchFamily="2" charset="77"/>
              </a:rPr>
              <a:t>Events</a:t>
            </a:r>
          </a:p>
        </p:txBody>
      </p:sp>
      <p:sp>
        <p:nvSpPr>
          <p:cNvPr id="6" name="TextBox 5">
            <a:extLst>
              <a:ext uri="{FF2B5EF4-FFF2-40B4-BE49-F238E27FC236}">
                <a16:creationId xmlns:a16="http://schemas.microsoft.com/office/drawing/2014/main" id="{38C24059-2AA2-4751-9573-A304ABBAB7AC}"/>
              </a:ext>
            </a:extLst>
          </p:cNvPr>
          <p:cNvSpPr txBox="1"/>
          <p:nvPr/>
        </p:nvSpPr>
        <p:spPr>
          <a:xfrm>
            <a:off x="6838908" y="5212989"/>
            <a:ext cx="1590282" cy="865616"/>
          </a:xfrm>
          <a:prstGeom prst="rect">
            <a:avLst/>
          </a:prstGeom>
          <a:noFill/>
        </p:spPr>
        <p:txBody>
          <a:bodyPr wrap="square" lIns="34284" tIns="17142" rIns="34284" bIns="17142" rtlCol="0" anchor="b" anchorCtr="0">
            <a:spAutoFit/>
          </a:bodyPr>
          <a:lstStyle/>
          <a:p>
            <a:pPr algn="ctr" defTabSz="685543"/>
            <a:r>
              <a:rPr lang="en-US" b="1" dirty="0">
                <a:solidFill>
                  <a:srgbClr val="445469"/>
                </a:solidFill>
                <a:latin typeface="Poppins" pitchFamily="2" charset="77"/>
                <a:ea typeface="League Spartan" charset="0"/>
                <a:cs typeface="Poppins" pitchFamily="2" charset="77"/>
              </a:rPr>
              <a:t>95 </a:t>
            </a:r>
          </a:p>
          <a:p>
            <a:pPr algn="ctr" defTabSz="685543"/>
            <a:r>
              <a:rPr lang="en-US" b="1" dirty="0">
                <a:solidFill>
                  <a:srgbClr val="445469"/>
                </a:solidFill>
                <a:latin typeface="Poppins" pitchFamily="2" charset="77"/>
                <a:ea typeface="League Spartan" charset="0"/>
                <a:cs typeface="Poppins" pitchFamily="2" charset="77"/>
              </a:rPr>
              <a:t>Community </a:t>
            </a:r>
          </a:p>
          <a:p>
            <a:pPr algn="ctr" defTabSz="685543"/>
            <a:r>
              <a:rPr lang="en-US" b="1" dirty="0">
                <a:solidFill>
                  <a:srgbClr val="445469"/>
                </a:solidFill>
                <a:latin typeface="Poppins" pitchFamily="2" charset="77"/>
                <a:ea typeface="League Spartan" charset="0"/>
                <a:cs typeface="Poppins" pitchFamily="2" charset="77"/>
              </a:rPr>
              <a:t>Leaders</a:t>
            </a:r>
          </a:p>
        </p:txBody>
      </p:sp>
      <p:sp>
        <p:nvSpPr>
          <p:cNvPr id="7" name="TextBox 6">
            <a:extLst>
              <a:ext uri="{FF2B5EF4-FFF2-40B4-BE49-F238E27FC236}">
                <a16:creationId xmlns:a16="http://schemas.microsoft.com/office/drawing/2014/main" id="{06AEF34B-2E4A-42D6-B83C-9B36043E2CCC}"/>
              </a:ext>
            </a:extLst>
          </p:cNvPr>
          <p:cNvSpPr txBox="1"/>
          <p:nvPr/>
        </p:nvSpPr>
        <p:spPr>
          <a:xfrm>
            <a:off x="8522464" y="5212989"/>
            <a:ext cx="1285131" cy="865616"/>
          </a:xfrm>
          <a:prstGeom prst="rect">
            <a:avLst/>
          </a:prstGeom>
          <a:noFill/>
        </p:spPr>
        <p:txBody>
          <a:bodyPr wrap="square" lIns="34284" tIns="17142" rIns="34284" bIns="17142" rtlCol="0" anchor="b" anchorCtr="0">
            <a:spAutoFit/>
          </a:bodyPr>
          <a:lstStyle/>
          <a:p>
            <a:pPr algn="ctr" defTabSz="685543"/>
            <a:r>
              <a:rPr lang="en-US" b="1" dirty="0">
                <a:solidFill>
                  <a:srgbClr val="445469"/>
                </a:solidFill>
                <a:latin typeface="Poppins" pitchFamily="2" charset="77"/>
                <a:ea typeface="League Spartan" charset="0"/>
                <a:cs typeface="Poppins" pitchFamily="2" charset="77"/>
              </a:rPr>
              <a:t>5 </a:t>
            </a:r>
          </a:p>
          <a:p>
            <a:pPr algn="ctr" defTabSz="685543"/>
            <a:r>
              <a:rPr lang="en-US" b="1" dirty="0">
                <a:solidFill>
                  <a:srgbClr val="445469"/>
                </a:solidFill>
                <a:latin typeface="Poppins" pitchFamily="2" charset="77"/>
                <a:ea typeface="League Spartan" charset="0"/>
                <a:cs typeface="Poppins" pitchFamily="2" charset="77"/>
              </a:rPr>
              <a:t>Strategic </a:t>
            </a:r>
          </a:p>
          <a:p>
            <a:pPr algn="ctr" defTabSz="685543"/>
            <a:r>
              <a:rPr lang="en-US" b="1" dirty="0">
                <a:solidFill>
                  <a:srgbClr val="445469"/>
                </a:solidFill>
                <a:latin typeface="Poppins" pitchFamily="2" charset="77"/>
                <a:ea typeface="League Spartan" charset="0"/>
                <a:cs typeface="Poppins" pitchFamily="2" charset="77"/>
              </a:rPr>
              <a:t>Pillars</a:t>
            </a:r>
          </a:p>
        </p:txBody>
      </p:sp>
      <p:sp>
        <p:nvSpPr>
          <p:cNvPr id="8" name="Subtitle 2">
            <a:extLst>
              <a:ext uri="{FF2B5EF4-FFF2-40B4-BE49-F238E27FC236}">
                <a16:creationId xmlns:a16="http://schemas.microsoft.com/office/drawing/2014/main" id="{E7866F83-8AAC-47DD-97C7-D42FAD5B1621}"/>
              </a:ext>
            </a:extLst>
          </p:cNvPr>
          <p:cNvSpPr txBox="1">
            <a:spLocks/>
          </p:cNvSpPr>
          <p:nvPr/>
        </p:nvSpPr>
        <p:spPr>
          <a:xfrm>
            <a:off x="1878165" y="3368889"/>
            <a:ext cx="1237026" cy="868180"/>
          </a:xfrm>
          <a:prstGeom prst="rect">
            <a:avLst/>
          </a:prstGeom>
        </p:spPr>
        <p:txBody>
          <a:bodyPr vert="horz" wrap="square" lIns="34284" tIns="17142" rIns="34284" bIns="1714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800" b="1" dirty="0">
                <a:solidFill>
                  <a:srgbClr val="737572"/>
                </a:solidFill>
                <a:latin typeface="Century Gothic" panose="020B0502020202020204" pitchFamily="34" charset="0"/>
                <a:ea typeface="Lato Light" panose="020F0502020204030203" pitchFamily="34" charset="0"/>
                <a:cs typeface="Arial" panose="020B0604020202020204" pitchFamily="34" charset="0"/>
              </a:rPr>
              <a:t>Park City Vision 2020 activities kicked off in June 2019 and concluded in February 2020</a:t>
            </a:r>
          </a:p>
        </p:txBody>
      </p:sp>
      <p:sp>
        <p:nvSpPr>
          <p:cNvPr id="9" name="Subtitle 2">
            <a:extLst>
              <a:ext uri="{FF2B5EF4-FFF2-40B4-BE49-F238E27FC236}">
                <a16:creationId xmlns:a16="http://schemas.microsoft.com/office/drawing/2014/main" id="{C2B36E19-F75B-479F-BFAF-608DE1F0D338}"/>
              </a:ext>
            </a:extLst>
          </p:cNvPr>
          <p:cNvSpPr txBox="1">
            <a:spLocks/>
          </p:cNvSpPr>
          <p:nvPr/>
        </p:nvSpPr>
        <p:spPr>
          <a:xfrm>
            <a:off x="3542199" y="3368889"/>
            <a:ext cx="1237026" cy="868180"/>
          </a:xfrm>
          <a:prstGeom prst="rect">
            <a:avLst/>
          </a:prstGeom>
        </p:spPr>
        <p:txBody>
          <a:bodyPr vert="horz" wrap="square" lIns="34284" tIns="17142" rIns="34284" bIns="1714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800" b="1" dirty="0">
                <a:solidFill>
                  <a:srgbClr val="737572"/>
                </a:solidFill>
                <a:latin typeface="Century Gothic" panose="020B0502020202020204" pitchFamily="34" charset="0"/>
                <a:ea typeface="Lato Light" panose="020F0502020204030203" pitchFamily="34" charset="0"/>
                <a:cs typeface="Arial" panose="020B0604020202020204" pitchFamily="34" charset="0"/>
              </a:rPr>
              <a:t>1700 participants shared their  feedback on Park City’s vision  throughout the 8-month project </a:t>
            </a:r>
          </a:p>
        </p:txBody>
      </p:sp>
      <p:sp>
        <p:nvSpPr>
          <p:cNvPr id="10" name="Subtitle 2">
            <a:extLst>
              <a:ext uri="{FF2B5EF4-FFF2-40B4-BE49-F238E27FC236}">
                <a16:creationId xmlns:a16="http://schemas.microsoft.com/office/drawing/2014/main" id="{EB7800C3-1638-423C-88E2-4B063F085037}"/>
              </a:ext>
            </a:extLst>
          </p:cNvPr>
          <p:cNvSpPr txBox="1">
            <a:spLocks/>
          </p:cNvSpPr>
          <p:nvPr/>
        </p:nvSpPr>
        <p:spPr>
          <a:xfrm>
            <a:off x="5074539" y="3368889"/>
            <a:ext cx="1636345" cy="1034893"/>
          </a:xfrm>
          <a:prstGeom prst="rect">
            <a:avLst/>
          </a:prstGeom>
        </p:spPr>
        <p:txBody>
          <a:bodyPr vert="horz" wrap="square" lIns="34284" tIns="17142" rIns="34284" bIns="1714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800" b="1" dirty="0">
                <a:solidFill>
                  <a:srgbClr val="737572"/>
                </a:solidFill>
                <a:latin typeface="Century Gothic" panose="020B0502020202020204" pitchFamily="34" charset="0"/>
                <a:ea typeface="Lato Light" panose="020F0502020204030203" pitchFamily="34" charset="0"/>
                <a:cs typeface="Arial" panose="020B0604020202020204" pitchFamily="34" charset="0"/>
              </a:rPr>
              <a:t>From neighborhood gatherings to stakeholder visioning sessions to the Park City Vision 2020 Future Summit, public engagement was extensive and well attended</a:t>
            </a:r>
          </a:p>
        </p:txBody>
      </p:sp>
      <p:sp>
        <p:nvSpPr>
          <p:cNvPr id="11" name="Subtitle 2">
            <a:extLst>
              <a:ext uri="{FF2B5EF4-FFF2-40B4-BE49-F238E27FC236}">
                <a16:creationId xmlns:a16="http://schemas.microsoft.com/office/drawing/2014/main" id="{824A5C18-F65E-4630-93DE-5B4E96AF9BFA}"/>
              </a:ext>
            </a:extLst>
          </p:cNvPr>
          <p:cNvSpPr txBox="1">
            <a:spLocks/>
          </p:cNvSpPr>
          <p:nvPr/>
        </p:nvSpPr>
        <p:spPr>
          <a:xfrm>
            <a:off x="6838908" y="3344411"/>
            <a:ext cx="1518442" cy="1201605"/>
          </a:xfrm>
          <a:prstGeom prst="rect">
            <a:avLst/>
          </a:prstGeom>
        </p:spPr>
        <p:txBody>
          <a:bodyPr vert="horz" wrap="square" lIns="34284" tIns="17142" rIns="34284" bIns="1714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800" b="1" dirty="0">
                <a:solidFill>
                  <a:srgbClr val="737572"/>
                </a:solidFill>
                <a:latin typeface="Century Gothic" panose="020B0502020202020204" pitchFamily="34" charset="0"/>
                <a:ea typeface="Lato Light" panose="020F0502020204030203" pitchFamily="34" charset="0"/>
                <a:cs typeface="Arial" panose="020B0604020202020204" pitchFamily="34" charset="0"/>
              </a:rPr>
              <a:t>Participated in the Park City Vision 2020 Think-Tank and Strategic Pillar Focus Groups to add perspective, subject matter expertise, and guidance throughout the visioning process</a:t>
            </a:r>
          </a:p>
        </p:txBody>
      </p:sp>
      <p:sp>
        <p:nvSpPr>
          <p:cNvPr id="12" name="Subtitle 2">
            <a:extLst>
              <a:ext uri="{FF2B5EF4-FFF2-40B4-BE49-F238E27FC236}">
                <a16:creationId xmlns:a16="http://schemas.microsoft.com/office/drawing/2014/main" id="{41BE0850-86D5-40D4-8ECB-37E3810854D2}"/>
              </a:ext>
            </a:extLst>
          </p:cNvPr>
          <p:cNvSpPr txBox="1">
            <a:spLocks/>
          </p:cNvSpPr>
          <p:nvPr/>
        </p:nvSpPr>
        <p:spPr>
          <a:xfrm>
            <a:off x="8522464" y="3344412"/>
            <a:ext cx="1481540" cy="1201605"/>
          </a:xfrm>
          <a:prstGeom prst="rect">
            <a:avLst/>
          </a:prstGeom>
        </p:spPr>
        <p:txBody>
          <a:bodyPr vert="horz" wrap="square" lIns="34284" tIns="17142" rIns="34284" bIns="17142"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800" b="1" dirty="0">
                <a:solidFill>
                  <a:srgbClr val="737572"/>
                </a:solidFill>
                <a:latin typeface="Century Gothic" panose="020B0502020202020204" pitchFamily="34" charset="0"/>
                <a:ea typeface="Lato Light" panose="020F0502020204030203" pitchFamily="34" charset="0"/>
                <a:cs typeface="Arial" panose="020B0604020202020204" pitchFamily="34" charset="0"/>
              </a:rPr>
              <a:t>Five Strategic Pillars were identified to address Affordability &amp; Equity; Art, Culture &amp; Local Economy; Environmental Leadership; Transportation Innovation; and Sustainable Tourism</a:t>
            </a:r>
          </a:p>
        </p:txBody>
      </p:sp>
      <p:sp>
        <p:nvSpPr>
          <p:cNvPr id="13" name="Freeform 1059">
            <a:extLst>
              <a:ext uri="{FF2B5EF4-FFF2-40B4-BE49-F238E27FC236}">
                <a16:creationId xmlns:a16="http://schemas.microsoft.com/office/drawing/2014/main" id="{FCA36C76-CBA5-410A-9F40-8F066E61D5CA}"/>
              </a:ext>
            </a:extLst>
          </p:cNvPr>
          <p:cNvSpPr>
            <a:spLocks noChangeAspect="1" noChangeArrowheads="1"/>
          </p:cNvSpPr>
          <p:nvPr/>
        </p:nvSpPr>
        <p:spPr bwMode="auto">
          <a:xfrm>
            <a:off x="9092932" y="2250307"/>
            <a:ext cx="397772" cy="527051"/>
          </a:xfrm>
          <a:custGeom>
            <a:avLst/>
            <a:gdLst>
              <a:gd name="T0" fmla="*/ 89779237 w 291737"/>
              <a:gd name="T1" fmla="*/ 109284772 h 290153"/>
              <a:gd name="T2" fmla="*/ 102871663 w 291737"/>
              <a:gd name="T3" fmla="*/ 104718570 h 290153"/>
              <a:gd name="T4" fmla="*/ 123273045 w 291737"/>
              <a:gd name="T5" fmla="*/ 122214270 h 290153"/>
              <a:gd name="T6" fmla="*/ 124538682 w 291737"/>
              <a:gd name="T7" fmla="*/ 105031042 h 290153"/>
              <a:gd name="T8" fmla="*/ 99391902 w 291737"/>
              <a:gd name="T9" fmla="*/ 125807186 h 290153"/>
              <a:gd name="T10" fmla="*/ 102871663 w 291737"/>
              <a:gd name="T11" fmla="*/ 104718570 h 290153"/>
              <a:gd name="T12" fmla="*/ 3931849 w 291737"/>
              <a:gd name="T13" fmla="*/ 122214270 h 290153"/>
              <a:gd name="T14" fmla="*/ 24383897 w 291737"/>
              <a:gd name="T15" fmla="*/ 104718570 h 290153"/>
              <a:gd name="T16" fmla="*/ 27686387 w 291737"/>
              <a:gd name="T17" fmla="*/ 125807186 h 290153"/>
              <a:gd name="T18" fmla="*/ 2675210 w 291737"/>
              <a:gd name="T19" fmla="*/ 105031042 h 290153"/>
              <a:gd name="T20" fmla="*/ 111858698 w 291737"/>
              <a:gd name="T21" fmla="*/ 101300184 h 290153"/>
              <a:gd name="T22" fmla="*/ 10672229 w 291737"/>
              <a:gd name="T23" fmla="*/ 96976848 h 290153"/>
              <a:gd name="T24" fmla="*/ 111858698 w 291737"/>
              <a:gd name="T25" fmla="*/ 88794158 h 290153"/>
              <a:gd name="T26" fmla="*/ 111858698 w 291737"/>
              <a:gd name="T27" fmla="*/ 88794158 h 290153"/>
              <a:gd name="T28" fmla="*/ 6915088 w 291737"/>
              <a:gd name="T29" fmla="*/ 96976848 h 290153"/>
              <a:gd name="T30" fmla="*/ 99462300 w 291737"/>
              <a:gd name="T31" fmla="*/ 96153616 h 290153"/>
              <a:gd name="T32" fmla="*/ 82229262 w 291737"/>
              <a:gd name="T33" fmla="*/ 84875441 h 290153"/>
              <a:gd name="T34" fmla="*/ 44678279 w 291737"/>
              <a:gd name="T35" fmla="*/ 84875441 h 290153"/>
              <a:gd name="T36" fmla="*/ 27764580 w 291737"/>
              <a:gd name="T37" fmla="*/ 96153616 h 290153"/>
              <a:gd name="T38" fmla="*/ 52334178 w 291737"/>
              <a:gd name="T39" fmla="*/ 68852146 h 290153"/>
              <a:gd name="T40" fmla="*/ 72313118 w 291737"/>
              <a:gd name="T41" fmla="*/ 64165631 h 290153"/>
              <a:gd name="T42" fmla="*/ 77976585 w 291737"/>
              <a:gd name="T43" fmla="*/ 80724467 h 290153"/>
              <a:gd name="T44" fmla="*/ 48401249 w 291737"/>
              <a:gd name="T45" fmla="*/ 68852146 h 290153"/>
              <a:gd name="T46" fmla="*/ 59193458 w 291737"/>
              <a:gd name="T47" fmla="*/ 54222035 h 290153"/>
              <a:gd name="T48" fmla="*/ 63536008 w 291737"/>
              <a:gd name="T49" fmla="*/ 46117364 h 290153"/>
              <a:gd name="T50" fmla="*/ 63536008 w 291737"/>
              <a:gd name="T51" fmla="*/ 46117364 h 290153"/>
              <a:gd name="T52" fmla="*/ 111765453 w 291737"/>
              <a:gd name="T53" fmla="*/ 83819484 h 290153"/>
              <a:gd name="T54" fmla="*/ 15051580 w 291737"/>
              <a:gd name="T55" fmla="*/ 41987648 h 290153"/>
              <a:gd name="T56" fmla="*/ 13138120 w 291737"/>
              <a:gd name="T57" fmla="*/ 82102572 h 290153"/>
              <a:gd name="T58" fmla="*/ 91709610 w 291737"/>
              <a:gd name="T59" fmla="*/ 35208138 h 290153"/>
              <a:gd name="T60" fmla="*/ 77223386 w 291737"/>
              <a:gd name="T61" fmla="*/ 49457136 h 290153"/>
              <a:gd name="T62" fmla="*/ 37911938 w 291737"/>
              <a:gd name="T63" fmla="*/ 35208138 h 290153"/>
              <a:gd name="T64" fmla="*/ 46976875 w 291737"/>
              <a:gd name="T65" fmla="*/ 49457136 h 290153"/>
              <a:gd name="T66" fmla="*/ 89779237 w 291737"/>
              <a:gd name="T67" fmla="*/ 16518775 h 290153"/>
              <a:gd name="T68" fmla="*/ 34572388 w 291737"/>
              <a:gd name="T69" fmla="*/ 18502114 h 290153"/>
              <a:gd name="T70" fmla="*/ 101289900 w 291737"/>
              <a:gd name="T71" fmla="*/ 23421996 h 290153"/>
              <a:gd name="T72" fmla="*/ 121533257 w 291737"/>
              <a:gd name="T73" fmla="*/ 18424099 h 290153"/>
              <a:gd name="T74" fmla="*/ 127068263 w 291737"/>
              <a:gd name="T75" fmla="*/ 35139610 h 290153"/>
              <a:gd name="T76" fmla="*/ 97494406 w 291737"/>
              <a:gd name="T77" fmla="*/ 23421996 h 290153"/>
              <a:gd name="T78" fmla="*/ 5662450 w 291737"/>
              <a:gd name="T79" fmla="*/ 18424099 h 290153"/>
              <a:gd name="T80" fmla="*/ 25641957 w 291737"/>
              <a:gd name="T81" fmla="*/ 23421996 h 290153"/>
              <a:gd name="T82" fmla="*/ 29575230 w 291737"/>
              <a:gd name="T83" fmla="*/ 23421996 h 290153"/>
              <a:gd name="T84" fmla="*/ 0 w 291737"/>
              <a:gd name="T85" fmla="*/ 35139610 h 290153"/>
              <a:gd name="T86" fmla="*/ 111858698 w 291737"/>
              <a:gd name="T87" fmla="*/ 3859771 h 290153"/>
              <a:gd name="T88" fmla="*/ 111858698 w 291737"/>
              <a:gd name="T89" fmla="*/ 3859771 h 290153"/>
              <a:gd name="T90" fmla="*/ 19439297 w 291737"/>
              <a:gd name="T91" fmla="*/ 8182036 h 290153"/>
              <a:gd name="T92" fmla="*/ 111858698 w 291737"/>
              <a:gd name="T93" fmla="*/ 16365797 h 290153"/>
              <a:gd name="T94" fmla="*/ 23352569 w 291737"/>
              <a:gd name="T95" fmla="*/ 8182036 h 290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37" h="290153">
                <a:moveTo>
                  <a:pt x="83671" y="242888"/>
                </a:moveTo>
                <a:lnTo>
                  <a:pt x="206125" y="242888"/>
                </a:lnTo>
                <a:cubicBezTo>
                  <a:pt x="208631" y="242888"/>
                  <a:pt x="210779" y="245086"/>
                  <a:pt x="210779" y="247651"/>
                </a:cubicBezTo>
                <a:cubicBezTo>
                  <a:pt x="210779" y="250215"/>
                  <a:pt x="208631" y="252047"/>
                  <a:pt x="206125" y="252047"/>
                </a:cubicBezTo>
                <a:lnTo>
                  <a:pt x="83671" y="252047"/>
                </a:lnTo>
                <a:cubicBezTo>
                  <a:pt x="81523" y="252047"/>
                  <a:pt x="79375" y="250215"/>
                  <a:pt x="79375" y="247651"/>
                </a:cubicBezTo>
                <a:cubicBezTo>
                  <a:pt x="79375" y="245086"/>
                  <a:pt x="81523" y="242888"/>
                  <a:pt x="83671" y="242888"/>
                </a:cubicBezTo>
                <a:close/>
                <a:moveTo>
                  <a:pt x="236183" y="241515"/>
                </a:moveTo>
                <a:cubicBezTo>
                  <a:pt x="237998" y="242956"/>
                  <a:pt x="238361" y="245838"/>
                  <a:pt x="236546" y="248000"/>
                </a:cubicBezTo>
                <a:cubicBezTo>
                  <a:pt x="233641" y="250882"/>
                  <a:pt x="232552" y="254845"/>
                  <a:pt x="232552" y="258808"/>
                </a:cubicBezTo>
                <a:lnTo>
                  <a:pt x="232552" y="281866"/>
                </a:lnTo>
                <a:lnTo>
                  <a:pt x="283023" y="281866"/>
                </a:lnTo>
                <a:lnTo>
                  <a:pt x="283023" y="258808"/>
                </a:lnTo>
                <a:cubicBezTo>
                  <a:pt x="283023" y="254845"/>
                  <a:pt x="281570" y="250882"/>
                  <a:pt x="279029" y="248000"/>
                </a:cubicBezTo>
                <a:cubicBezTo>
                  <a:pt x="277213" y="245838"/>
                  <a:pt x="277939" y="242956"/>
                  <a:pt x="279392" y="241515"/>
                </a:cubicBezTo>
                <a:cubicBezTo>
                  <a:pt x="281570" y="239713"/>
                  <a:pt x="284475" y="240074"/>
                  <a:pt x="285928" y="242235"/>
                </a:cubicBezTo>
                <a:cubicBezTo>
                  <a:pt x="289559" y="246559"/>
                  <a:pt x="291737" y="252683"/>
                  <a:pt x="291737" y="258808"/>
                </a:cubicBezTo>
                <a:lnTo>
                  <a:pt x="291737" y="285830"/>
                </a:lnTo>
                <a:cubicBezTo>
                  <a:pt x="291737" y="288712"/>
                  <a:pt x="289922" y="290153"/>
                  <a:pt x="287743" y="290153"/>
                </a:cubicBezTo>
                <a:lnTo>
                  <a:pt x="228194" y="290153"/>
                </a:lnTo>
                <a:cubicBezTo>
                  <a:pt x="226016" y="290153"/>
                  <a:pt x="223837" y="288712"/>
                  <a:pt x="223837" y="285830"/>
                </a:cubicBezTo>
                <a:lnTo>
                  <a:pt x="223837" y="258808"/>
                </a:lnTo>
                <a:cubicBezTo>
                  <a:pt x="223837" y="252683"/>
                  <a:pt x="226016" y="246559"/>
                  <a:pt x="229647" y="242235"/>
                </a:cubicBezTo>
                <a:cubicBezTo>
                  <a:pt x="231462" y="240074"/>
                  <a:pt x="234367" y="239713"/>
                  <a:pt x="236183" y="241515"/>
                </a:cubicBezTo>
                <a:close/>
                <a:moveTo>
                  <a:pt x="12280" y="241515"/>
                </a:moveTo>
                <a:cubicBezTo>
                  <a:pt x="14447" y="242956"/>
                  <a:pt x="14808" y="245838"/>
                  <a:pt x="13002" y="248000"/>
                </a:cubicBezTo>
                <a:cubicBezTo>
                  <a:pt x="10835" y="250882"/>
                  <a:pt x="9029" y="254845"/>
                  <a:pt x="9029" y="258808"/>
                </a:cubicBezTo>
                <a:lnTo>
                  <a:pt x="9029" y="281866"/>
                </a:lnTo>
                <a:lnTo>
                  <a:pt x="59232" y="281866"/>
                </a:lnTo>
                <a:lnTo>
                  <a:pt x="59232" y="258808"/>
                </a:lnTo>
                <a:cubicBezTo>
                  <a:pt x="59232" y="254845"/>
                  <a:pt x="57788" y="250882"/>
                  <a:pt x="55259" y="248000"/>
                </a:cubicBezTo>
                <a:cubicBezTo>
                  <a:pt x="53454" y="245838"/>
                  <a:pt x="54176" y="242956"/>
                  <a:pt x="55982" y="241515"/>
                </a:cubicBezTo>
                <a:cubicBezTo>
                  <a:pt x="57788" y="239713"/>
                  <a:pt x="60677" y="240074"/>
                  <a:pt x="61761" y="242235"/>
                </a:cubicBezTo>
                <a:cubicBezTo>
                  <a:pt x="65734" y="246559"/>
                  <a:pt x="67901" y="252683"/>
                  <a:pt x="67901" y="258808"/>
                </a:cubicBezTo>
                <a:lnTo>
                  <a:pt x="67901" y="285830"/>
                </a:lnTo>
                <a:cubicBezTo>
                  <a:pt x="67901" y="288712"/>
                  <a:pt x="65734" y="290153"/>
                  <a:pt x="63566" y="290153"/>
                </a:cubicBezTo>
                <a:lnTo>
                  <a:pt x="4695" y="290153"/>
                </a:lnTo>
                <a:cubicBezTo>
                  <a:pt x="2528" y="290153"/>
                  <a:pt x="0" y="288712"/>
                  <a:pt x="0" y="285830"/>
                </a:cubicBezTo>
                <a:lnTo>
                  <a:pt x="0" y="258808"/>
                </a:lnTo>
                <a:cubicBezTo>
                  <a:pt x="0" y="252683"/>
                  <a:pt x="2528" y="246559"/>
                  <a:pt x="6140" y="242235"/>
                </a:cubicBezTo>
                <a:cubicBezTo>
                  <a:pt x="7946" y="240074"/>
                  <a:pt x="10835" y="239713"/>
                  <a:pt x="12280" y="241515"/>
                </a:cubicBezTo>
                <a:close/>
                <a:moveTo>
                  <a:pt x="256816" y="213690"/>
                </a:moveTo>
                <a:cubicBezTo>
                  <a:pt x="251065" y="213690"/>
                  <a:pt x="246752" y="217963"/>
                  <a:pt x="246752" y="223660"/>
                </a:cubicBezTo>
                <a:cubicBezTo>
                  <a:pt x="246752" y="229357"/>
                  <a:pt x="251065" y="233630"/>
                  <a:pt x="256816" y="233630"/>
                </a:cubicBezTo>
                <a:cubicBezTo>
                  <a:pt x="262926" y="233630"/>
                  <a:pt x="267599" y="229357"/>
                  <a:pt x="267599" y="223660"/>
                </a:cubicBezTo>
                <a:cubicBezTo>
                  <a:pt x="267599" y="217963"/>
                  <a:pt x="262926" y="213690"/>
                  <a:pt x="256816" y="213690"/>
                </a:cubicBezTo>
                <a:close/>
                <a:moveTo>
                  <a:pt x="34565" y="213690"/>
                </a:moveTo>
                <a:cubicBezTo>
                  <a:pt x="29174" y="213690"/>
                  <a:pt x="24501" y="217963"/>
                  <a:pt x="24501" y="223660"/>
                </a:cubicBezTo>
                <a:cubicBezTo>
                  <a:pt x="24501" y="229357"/>
                  <a:pt x="29174" y="233630"/>
                  <a:pt x="34565" y="233630"/>
                </a:cubicBezTo>
                <a:cubicBezTo>
                  <a:pt x="40316" y="233630"/>
                  <a:pt x="44629" y="229357"/>
                  <a:pt x="44629" y="223660"/>
                </a:cubicBezTo>
                <a:cubicBezTo>
                  <a:pt x="44629" y="217963"/>
                  <a:pt x="40316" y="213690"/>
                  <a:pt x="34565" y="213690"/>
                </a:cubicBezTo>
                <a:close/>
                <a:moveTo>
                  <a:pt x="256816" y="204788"/>
                </a:moveTo>
                <a:cubicBezTo>
                  <a:pt x="267599" y="204788"/>
                  <a:pt x="275866" y="213334"/>
                  <a:pt x="275866" y="223660"/>
                </a:cubicBezTo>
                <a:cubicBezTo>
                  <a:pt x="275866" y="234342"/>
                  <a:pt x="267599" y="242532"/>
                  <a:pt x="256816" y="242532"/>
                </a:cubicBezTo>
                <a:cubicBezTo>
                  <a:pt x="246752" y="242532"/>
                  <a:pt x="238125" y="234342"/>
                  <a:pt x="238125" y="223660"/>
                </a:cubicBezTo>
                <a:cubicBezTo>
                  <a:pt x="238125" y="213334"/>
                  <a:pt x="246752" y="204788"/>
                  <a:pt x="256816" y="204788"/>
                </a:cubicBezTo>
                <a:close/>
                <a:moveTo>
                  <a:pt x="34565" y="204788"/>
                </a:moveTo>
                <a:cubicBezTo>
                  <a:pt x="45348" y="204788"/>
                  <a:pt x="53615" y="213334"/>
                  <a:pt x="53615" y="223660"/>
                </a:cubicBezTo>
                <a:cubicBezTo>
                  <a:pt x="53615" y="234342"/>
                  <a:pt x="45348" y="242532"/>
                  <a:pt x="34565" y="242532"/>
                </a:cubicBezTo>
                <a:cubicBezTo>
                  <a:pt x="24142" y="242532"/>
                  <a:pt x="15875" y="234342"/>
                  <a:pt x="15875" y="223660"/>
                </a:cubicBezTo>
                <a:cubicBezTo>
                  <a:pt x="15875" y="213334"/>
                  <a:pt x="24142" y="204788"/>
                  <a:pt x="34565" y="204788"/>
                </a:cubicBezTo>
                <a:close/>
                <a:moveTo>
                  <a:pt x="188791" y="189157"/>
                </a:moveTo>
                <a:cubicBezTo>
                  <a:pt x="190622" y="187325"/>
                  <a:pt x="193553" y="187325"/>
                  <a:pt x="195385" y="189157"/>
                </a:cubicBezTo>
                <a:lnTo>
                  <a:pt x="228356" y="221762"/>
                </a:lnTo>
                <a:cubicBezTo>
                  <a:pt x="229821" y="223960"/>
                  <a:pt x="229821" y="226891"/>
                  <a:pt x="228356" y="228356"/>
                </a:cubicBezTo>
                <a:cubicBezTo>
                  <a:pt x="226890" y="229089"/>
                  <a:pt x="226157" y="229822"/>
                  <a:pt x="225058" y="229822"/>
                </a:cubicBezTo>
                <a:cubicBezTo>
                  <a:pt x="223593" y="229822"/>
                  <a:pt x="222860" y="229089"/>
                  <a:pt x="222128" y="228356"/>
                </a:cubicBezTo>
                <a:lnTo>
                  <a:pt x="188791" y="195751"/>
                </a:lnTo>
                <a:cubicBezTo>
                  <a:pt x="187325" y="193553"/>
                  <a:pt x="187325" y="190622"/>
                  <a:pt x="188791" y="189157"/>
                </a:cubicBezTo>
                <a:close/>
                <a:moveTo>
                  <a:pt x="96349" y="189157"/>
                </a:moveTo>
                <a:cubicBezTo>
                  <a:pt x="98180" y="187325"/>
                  <a:pt x="100745" y="187325"/>
                  <a:pt x="102577" y="189157"/>
                </a:cubicBezTo>
                <a:cubicBezTo>
                  <a:pt x="104408" y="190622"/>
                  <a:pt x="104408" y="193553"/>
                  <a:pt x="102577" y="195751"/>
                </a:cubicBezTo>
                <a:lnTo>
                  <a:pt x="69971" y="228356"/>
                </a:lnTo>
                <a:cubicBezTo>
                  <a:pt x="68872" y="229089"/>
                  <a:pt x="67773" y="229822"/>
                  <a:pt x="66674" y="229822"/>
                </a:cubicBezTo>
                <a:cubicBezTo>
                  <a:pt x="65575" y="229822"/>
                  <a:pt x="64476" y="229089"/>
                  <a:pt x="63744" y="228356"/>
                </a:cubicBezTo>
                <a:cubicBezTo>
                  <a:pt x="61912" y="226891"/>
                  <a:pt x="61912" y="223960"/>
                  <a:pt x="63744" y="221762"/>
                </a:cubicBezTo>
                <a:lnTo>
                  <a:pt x="96349" y="189157"/>
                </a:lnTo>
                <a:close/>
                <a:moveTo>
                  <a:pt x="123405" y="141862"/>
                </a:moveTo>
                <a:cubicBezTo>
                  <a:pt x="125572" y="142943"/>
                  <a:pt x="125572" y="145825"/>
                  <a:pt x="123766" y="147987"/>
                </a:cubicBezTo>
                <a:cubicBezTo>
                  <a:pt x="121599" y="150509"/>
                  <a:pt x="120154" y="154832"/>
                  <a:pt x="120154" y="158795"/>
                </a:cubicBezTo>
                <a:lnTo>
                  <a:pt x="120154" y="181493"/>
                </a:lnTo>
                <a:lnTo>
                  <a:pt x="169996" y="181493"/>
                </a:lnTo>
                <a:lnTo>
                  <a:pt x="169996" y="158795"/>
                </a:lnTo>
                <a:cubicBezTo>
                  <a:pt x="169996" y="154832"/>
                  <a:pt x="168913" y="150509"/>
                  <a:pt x="166023" y="147987"/>
                </a:cubicBezTo>
                <a:cubicBezTo>
                  <a:pt x="164217" y="145825"/>
                  <a:pt x="164940" y="142943"/>
                  <a:pt x="166746" y="141862"/>
                </a:cubicBezTo>
                <a:cubicBezTo>
                  <a:pt x="168552" y="140061"/>
                  <a:pt x="171802" y="140421"/>
                  <a:pt x="172886" y="142222"/>
                </a:cubicBezTo>
                <a:cubicBezTo>
                  <a:pt x="176498" y="146546"/>
                  <a:pt x="179026" y="152670"/>
                  <a:pt x="179026" y="158795"/>
                </a:cubicBezTo>
                <a:lnTo>
                  <a:pt x="179026" y="186177"/>
                </a:lnTo>
                <a:cubicBezTo>
                  <a:pt x="179026" y="188699"/>
                  <a:pt x="176859" y="190140"/>
                  <a:pt x="174691" y="190140"/>
                </a:cubicBezTo>
                <a:lnTo>
                  <a:pt x="115820" y="190140"/>
                </a:lnTo>
                <a:cubicBezTo>
                  <a:pt x="113292" y="190140"/>
                  <a:pt x="111125" y="188699"/>
                  <a:pt x="111125" y="186177"/>
                </a:cubicBezTo>
                <a:lnTo>
                  <a:pt x="111125" y="158795"/>
                </a:lnTo>
                <a:cubicBezTo>
                  <a:pt x="111125" y="152670"/>
                  <a:pt x="113292" y="146546"/>
                  <a:pt x="117265" y="142222"/>
                </a:cubicBezTo>
                <a:cubicBezTo>
                  <a:pt x="118709" y="140421"/>
                  <a:pt x="121599" y="139700"/>
                  <a:pt x="123405" y="141862"/>
                </a:cubicBezTo>
                <a:close/>
                <a:moveTo>
                  <a:pt x="145872" y="114990"/>
                </a:moveTo>
                <a:cubicBezTo>
                  <a:pt x="140175" y="114990"/>
                  <a:pt x="135902" y="119662"/>
                  <a:pt x="135902" y="125054"/>
                </a:cubicBezTo>
                <a:cubicBezTo>
                  <a:pt x="135902" y="130805"/>
                  <a:pt x="140175" y="135118"/>
                  <a:pt x="145872" y="135118"/>
                </a:cubicBezTo>
                <a:cubicBezTo>
                  <a:pt x="151569" y="135118"/>
                  <a:pt x="155842" y="130805"/>
                  <a:pt x="155842" y="125054"/>
                </a:cubicBezTo>
                <a:cubicBezTo>
                  <a:pt x="155842" y="119662"/>
                  <a:pt x="151569" y="114990"/>
                  <a:pt x="145872" y="114990"/>
                </a:cubicBezTo>
                <a:close/>
                <a:moveTo>
                  <a:pt x="145872" y="106363"/>
                </a:moveTo>
                <a:cubicBezTo>
                  <a:pt x="156554" y="106363"/>
                  <a:pt x="164744" y="114271"/>
                  <a:pt x="164744" y="125054"/>
                </a:cubicBezTo>
                <a:cubicBezTo>
                  <a:pt x="164744" y="135477"/>
                  <a:pt x="156554" y="144104"/>
                  <a:pt x="145872" y="144104"/>
                </a:cubicBezTo>
                <a:cubicBezTo>
                  <a:pt x="135546" y="144104"/>
                  <a:pt x="127000" y="135477"/>
                  <a:pt x="127000" y="125054"/>
                </a:cubicBezTo>
                <a:cubicBezTo>
                  <a:pt x="127000" y="114271"/>
                  <a:pt x="135546" y="106363"/>
                  <a:pt x="145872" y="106363"/>
                </a:cubicBezTo>
                <a:close/>
                <a:moveTo>
                  <a:pt x="256603" y="96838"/>
                </a:moveTo>
                <a:cubicBezTo>
                  <a:pt x="259270" y="96838"/>
                  <a:pt x="261556" y="98998"/>
                  <a:pt x="261556" y="101158"/>
                </a:cubicBezTo>
                <a:lnTo>
                  <a:pt x="261556" y="189355"/>
                </a:lnTo>
                <a:cubicBezTo>
                  <a:pt x="261556" y="191875"/>
                  <a:pt x="259270" y="193315"/>
                  <a:pt x="256603" y="193315"/>
                </a:cubicBezTo>
                <a:cubicBezTo>
                  <a:pt x="254317" y="193315"/>
                  <a:pt x="252412" y="191875"/>
                  <a:pt x="252412" y="189355"/>
                </a:cubicBezTo>
                <a:lnTo>
                  <a:pt x="252412" y="101158"/>
                </a:lnTo>
                <a:cubicBezTo>
                  <a:pt x="252412" y="98998"/>
                  <a:pt x="254317" y="96838"/>
                  <a:pt x="256603" y="96838"/>
                </a:cubicBezTo>
                <a:close/>
                <a:moveTo>
                  <a:pt x="34558" y="96838"/>
                </a:moveTo>
                <a:cubicBezTo>
                  <a:pt x="37122" y="96838"/>
                  <a:pt x="39320" y="98998"/>
                  <a:pt x="39320" y="101158"/>
                </a:cubicBezTo>
                <a:lnTo>
                  <a:pt x="39320" y="189355"/>
                </a:lnTo>
                <a:cubicBezTo>
                  <a:pt x="39320" y="191875"/>
                  <a:pt x="37122" y="193315"/>
                  <a:pt x="34558" y="193315"/>
                </a:cubicBezTo>
                <a:cubicBezTo>
                  <a:pt x="31993" y="193315"/>
                  <a:pt x="30162" y="191875"/>
                  <a:pt x="30162" y="189355"/>
                </a:cubicBezTo>
                <a:lnTo>
                  <a:pt x="30162" y="101158"/>
                </a:lnTo>
                <a:cubicBezTo>
                  <a:pt x="30162" y="98998"/>
                  <a:pt x="31993" y="96838"/>
                  <a:pt x="34558" y="96838"/>
                </a:cubicBezTo>
                <a:close/>
                <a:moveTo>
                  <a:pt x="204410" y="81201"/>
                </a:moveTo>
                <a:cubicBezTo>
                  <a:pt x="206218" y="79375"/>
                  <a:pt x="208387" y="79375"/>
                  <a:pt x="210556" y="81201"/>
                </a:cubicBezTo>
                <a:cubicBezTo>
                  <a:pt x="212364" y="82661"/>
                  <a:pt x="212364" y="85582"/>
                  <a:pt x="210556" y="87408"/>
                </a:cubicBezTo>
                <a:lnTo>
                  <a:pt x="184166" y="114063"/>
                </a:lnTo>
                <a:cubicBezTo>
                  <a:pt x="183081" y="114793"/>
                  <a:pt x="181996" y="115523"/>
                  <a:pt x="180912" y="115523"/>
                </a:cubicBezTo>
                <a:cubicBezTo>
                  <a:pt x="179466" y="115523"/>
                  <a:pt x="178743" y="114793"/>
                  <a:pt x="177297" y="114063"/>
                </a:cubicBezTo>
                <a:cubicBezTo>
                  <a:pt x="176212" y="112602"/>
                  <a:pt x="176212" y="109681"/>
                  <a:pt x="177297" y="107855"/>
                </a:cubicBezTo>
                <a:lnTo>
                  <a:pt x="204410" y="81201"/>
                </a:lnTo>
                <a:close/>
                <a:moveTo>
                  <a:pt x="80835" y="81201"/>
                </a:moveTo>
                <a:cubicBezTo>
                  <a:pt x="82661" y="79375"/>
                  <a:pt x="85947" y="79375"/>
                  <a:pt x="87042" y="81201"/>
                </a:cubicBezTo>
                <a:lnTo>
                  <a:pt x="114061" y="107855"/>
                </a:lnTo>
                <a:cubicBezTo>
                  <a:pt x="115522" y="109681"/>
                  <a:pt x="115522" y="112602"/>
                  <a:pt x="114061" y="114063"/>
                </a:cubicBezTo>
                <a:cubicBezTo>
                  <a:pt x="113331" y="114793"/>
                  <a:pt x="111870" y="115523"/>
                  <a:pt x="111140" y="115523"/>
                </a:cubicBezTo>
                <a:cubicBezTo>
                  <a:pt x="109680" y="115523"/>
                  <a:pt x="108584" y="114793"/>
                  <a:pt x="107854" y="114063"/>
                </a:cubicBezTo>
                <a:lnTo>
                  <a:pt x="80835" y="87408"/>
                </a:lnTo>
                <a:cubicBezTo>
                  <a:pt x="79375" y="85582"/>
                  <a:pt x="79375" y="82661"/>
                  <a:pt x="80835" y="81201"/>
                </a:cubicBezTo>
                <a:close/>
                <a:moveTo>
                  <a:pt x="83671" y="38100"/>
                </a:moveTo>
                <a:lnTo>
                  <a:pt x="206125" y="38100"/>
                </a:lnTo>
                <a:cubicBezTo>
                  <a:pt x="208631" y="38100"/>
                  <a:pt x="210779" y="40386"/>
                  <a:pt x="210779" y="42672"/>
                </a:cubicBezTo>
                <a:cubicBezTo>
                  <a:pt x="210779" y="45339"/>
                  <a:pt x="208631" y="47244"/>
                  <a:pt x="206125" y="47244"/>
                </a:cubicBezTo>
                <a:lnTo>
                  <a:pt x="83671" y="47244"/>
                </a:lnTo>
                <a:cubicBezTo>
                  <a:pt x="81523" y="47244"/>
                  <a:pt x="79375" y="45339"/>
                  <a:pt x="79375" y="42672"/>
                </a:cubicBezTo>
                <a:cubicBezTo>
                  <a:pt x="79375" y="40386"/>
                  <a:pt x="81523" y="38100"/>
                  <a:pt x="83671" y="38100"/>
                </a:cubicBezTo>
                <a:close/>
                <a:moveTo>
                  <a:pt x="236183" y="36366"/>
                </a:moveTo>
                <a:cubicBezTo>
                  <a:pt x="237998" y="38167"/>
                  <a:pt x="238361" y="41050"/>
                  <a:pt x="236546" y="42491"/>
                </a:cubicBezTo>
                <a:cubicBezTo>
                  <a:pt x="233641" y="45733"/>
                  <a:pt x="232552" y="50057"/>
                  <a:pt x="232552" y="54020"/>
                </a:cubicBezTo>
                <a:lnTo>
                  <a:pt x="232552" y="76718"/>
                </a:lnTo>
                <a:lnTo>
                  <a:pt x="283023" y="76718"/>
                </a:lnTo>
                <a:lnTo>
                  <a:pt x="283023" y="54020"/>
                </a:lnTo>
                <a:cubicBezTo>
                  <a:pt x="283023" y="50057"/>
                  <a:pt x="281570" y="45733"/>
                  <a:pt x="279029" y="42491"/>
                </a:cubicBezTo>
                <a:cubicBezTo>
                  <a:pt x="277213" y="41050"/>
                  <a:pt x="277939" y="38167"/>
                  <a:pt x="279392" y="36366"/>
                </a:cubicBezTo>
                <a:cubicBezTo>
                  <a:pt x="281570" y="34925"/>
                  <a:pt x="284475" y="35285"/>
                  <a:pt x="285928" y="37447"/>
                </a:cubicBezTo>
                <a:cubicBezTo>
                  <a:pt x="289559" y="41770"/>
                  <a:pt x="291737" y="47895"/>
                  <a:pt x="291737" y="54020"/>
                </a:cubicBezTo>
                <a:lnTo>
                  <a:pt x="291737" y="81042"/>
                </a:lnTo>
                <a:cubicBezTo>
                  <a:pt x="291737" y="83924"/>
                  <a:pt x="289922" y="85365"/>
                  <a:pt x="287743" y="85365"/>
                </a:cubicBezTo>
                <a:lnTo>
                  <a:pt x="228194" y="85365"/>
                </a:lnTo>
                <a:cubicBezTo>
                  <a:pt x="226016" y="85365"/>
                  <a:pt x="223837" y="83924"/>
                  <a:pt x="223837" y="81042"/>
                </a:cubicBezTo>
                <a:lnTo>
                  <a:pt x="223837" y="54020"/>
                </a:lnTo>
                <a:cubicBezTo>
                  <a:pt x="223837" y="47895"/>
                  <a:pt x="226016" y="41770"/>
                  <a:pt x="229647" y="37447"/>
                </a:cubicBezTo>
                <a:cubicBezTo>
                  <a:pt x="231462" y="35285"/>
                  <a:pt x="234367" y="34925"/>
                  <a:pt x="236183" y="36366"/>
                </a:cubicBezTo>
                <a:close/>
                <a:moveTo>
                  <a:pt x="12280" y="36366"/>
                </a:moveTo>
                <a:cubicBezTo>
                  <a:pt x="14447" y="38167"/>
                  <a:pt x="14808" y="41050"/>
                  <a:pt x="13002" y="42491"/>
                </a:cubicBezTo>
                <a:cubicBezTo>
                  <a:pt x="10835" y="45733"/>
                  <a:pt x="9029" y="50057"/>
                  <a:pt x="9029" y="54020"/>
                </a:cubicBezTo>
                <a:lnTo>
                  <a:pt x="9029" y="76718"/>
                </a:lnTo>
                <a:lnTo>
                  <a:pt x="58871" y="76718"/>
                </a:lnTo>
                <a:lnTo>
                  <a:pt x="58871" y="54020"/>
                </a:lnTo>
                <a:cubicBezTo>
                  <a:pt x="58871" y="50057"/>
                  <a:pt x="57788" y="45733"/>
                  <a:pt x="55259" y="42491"/>
                </a:cubicBezTo>
                <a:cubicBezTo>
                  <a:pt x="53454" y="41050"/>
                  <a:pt x="54176" y="38167"/>
                  <a:pt x="55982" y="36366"/>
                </a:cubicBezTo>
                <a:cubicBezTo>
                  <a:pt x="57788" y="34925"/>
                  <a:pt x="60677" y="35285"/>
                  <a:pt x="61761" y="37447"/>
                </a:cubicBezTo>
                <a:cubicBezTo>
                  <a:pt x="65734" y="41770"/>
                  <a:pt x="67901" y="47895"/>
                  <a:pt x="67901" y="54020"/>
                </a:cubicBezTo>
                <a:lnTo>
                  <a:pt x="67901" y="81042"/>
                </a:lnTo>
                <a:cubicBezTo>
                  <a:pt x="67901" y="83924"/>
                  <a:pt x="65734" y="85365"/>
                  <a:pt x="63566" y="85365"/>
                </a:cubicBezTo>
                <a:lnTo>
                  <a:pt x="4695" y="85365"/>
                </a:lnTo>
                <a:cubicBezTo>
                  <a:pt x="2528" y="85365"/>
                  <a:pt x="0" y="83924"/>
                  <a:pt x="0" y="81042"/>
                </a:cubicBezTo>
                <a:lnTo>
                  <a:pt x="0" y="54020"/>
                </a:lnTo>
                <a:cubicBezTo>
                  <a:pt x="0" y="47895"/>
                  <a:pt x="2528" y="41770"/>
                  <a:pt x="6140" y="37447"/>
                </a:cubicBezTo>
                <a:cubicBezTo>
                  <a:pt x="7946" y="35285"/>
                  <a:pt x="10835" y="34925"/>
                  <a:pt x="12280" y="36366"/>
                </a:cubicBezTo>
                <a:close/>
                <a:moveTo>
                  <a:pt x="256816" y="8902"/>
                </a:moveTo>
                <a:cubicBezTo>
                  <a:pt x="251065" y="8902"/>
                  <a:pt x="246752" y="13175"/>
                  <a:pt x="246752" y="18872"/>
                </a:cubicBezTo>
                <a:cubicBezTo>
                  <a:pt x="246752" y="24569"/>
                  <a:pt x="251065" y="29198"/>
                  <a:pt x="256816" y="29198"/>
                </a:cubicBezTo>
                <a:cubicBezTo>
                  <a:pt x="262926" y="29198"/>
                  <a:pt x="267599" y="24569"/>
                  <a:pt x="267599" y="18872"/>
                </a:cubicBezTo>
                <a:cubicBezTo>
                  <a:pt x="267599" y="13175"/>
                  <a:pt x="262926" y="8902"/>
                  <a:pt x="256816" y="8902"/>
                </a:cubicBezTo>
                <a:close/>
                <a:moveTo>
                  <a:pt x="34565" y="8902"/>
                </a:moveTo>
                <a:cubicBezTo>
                  <a:pt x="29174" y="8902"/>
                  <a:pt x="24501" y="13175"/>
                  <a:pt x="24501" y="18872"/>
                </a:cubicBezTo>
                <a:cubicBezTo>
                  <a:pt x="24501" y="24569"/>
                  <a:pt x="29174" y="29198"/>
                  <a:pt x="34565" y="29198"/>
                </a:cubicBezTo>
                <a:cubicBezTo>
                  <a:pt x="40316" y="29198"/>
                  <a:pt x="44629" y="24569"/>
                  <a:pt x="44629" y="18872"/>
                </a:cubicBezTo>
                <a:cubicBezTo>
                  <a:pt x="44629" y="13175"/>
                  <a:pt x="40316" y="8902"/>
                  <a:pt x="34565" y="8902"/>
                </a:cubicBezTo>
                <a:close/>
                <a:moveTo>
                  <a:pt x="256816" y="0"/>
                </a:moveTo>
                <a:cubicBezTo>
                  <a:pt x="267599" y="0"/>
                  <a:pt x="275866" y="8189"/>
                  <a:pt x="275866" y="18872"/>
                </a:cubicBezTo>
                <a:cubicBezTo>
                  <a:pt x="275866" y="29198"/>
                  <a:pt x="267599" y="37744"/>
                  <a:pt x="256816" y="37744"/>
                </a:cubicBezTo>
                <a:cubicBezTo>
                  <a:pt x="246752" y="37744"/>
                  <a:pt x="238125" y="29198"/>
                  <a:pt x="238125" y="18872"/>
                </a:cubicBezTo>
                <a:cubicBezTo>
                  <a:pt x="238125" y="8189"/>
                  <a:pt x="246752" y="0"/>
                  <a:pt x="256816" y="0"/>
                </a:cubicBezTo>
                <a:close/>
                <a:moveTo>
                  <a:pt x="34565" y="0"/>
                </a:moveTo>
                <a:cubicBezTo>
                  <a:pt x="45348" y="0"/>
                  <a:pt x="53615" y="8189"/>
                  <a:pt x="53615" y="18872"/>
                </a:cubicBezTo>
                <a:cubicBezTo>
                  <a:pt x="53615" y="29198"/>
                  <a:pt x="45348" y="37744"/>
                  <a:pt x="34565" y="37744"/>
                </a:cubicBezTo>
                <a:cubicBezTo>
                  <a:pt x="24142" y="37744"/>
                  <a:pt x="15875" y="29198"/>
                  <a:pt x="15875" y="18872"/>
                </a:cubicBezTo>
                <a:cubicBezTo>
                  <a:pt x="15875" y="8189"/>
                  <a:pt x="24142" y="0"/>
                  <a:pt x="34565" y="0"/>
                </a:cubicBezTo>
                <a:close/>
              </a:path>
            </a:pathLst>
          </a:custGeom>
          <a:solidFill>
            <a:schemeClr val="bg1"/>
          </a:solidFill>
          <a:ln>
            <a:noFill/>
          </a:ln>
          <a:effectLst/>
        </p:spPr>
        <p:txBody>
          <a:bodyPr lIns="34284" tIns="17142" rIns="34284" bIns="17142" anchor="ctr"/>
          <a:lstStyle/>
          <a:p>
            <a:pPr defTabSz="685543"/>
            <a:endParaRPr lang="en-US" sz="1400" dirty="0">
              <a:solidFill>
                <a:srgbClr val="737572"/>
              </a:solidFill>
              <a:latin typeface="Lato Light" panose="020F0502020204030203" pitchFamily="34" charset="0"/>
            </a:endParaRPr>
          </a:p>
        </p:txBody>
      </p:sp>
      <p:pic>
        <p:nvPicPr>
          <p:cNvPr id="14" name="Picture 5">
            <a:extLst>
              <a:ext uri="{FF2B5EF4-FFF2-40B4-BE49-F238E27FC236}">
                <a16:creationId xmlns:a16="http://schemas.microsoft.com/office/drawing/2014/main" id="{9D8336B0-01C9-4F5F-96E0-9C215F7872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4878" y="1923086"/>
            <a:ext cx="1254632" cy="138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6">
            <a:extLst>
              <a:ext uri="{FF2B5EF4-FFF2-40B4-BE49-F238E27FC236}">
                <a16:creationId xmlns:a16="http://schemas.microsoft.com/office/drawing/2014/main" id="{8BB09007-EE2D-40DD-A491-A4AAD6E44E8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229" y="1701617"/>
            <a:ext cx="1204035" cy="1433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7">
            <a:extLst>
              <a:ext uri="{FF2B5EF4-FFF2-40B4-BE49-F238E27FC236}">
                <a16:creationId xmlns:a16="http://schemas.microsoft.com/office/drawing/2014/main" id="{2325AEC6-A266-4C53-A80A-9146767BA6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292" y="1701617"/>
            <a:ext cx="1522497" cy="1604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8">
            <a:extLst>
              <a:ext uri="{FF2B5EF4-FFF2-40B4-BE49-F238E27FC236}">
                <a16:creationId xmlns:a16="http://schemas.microsoft.com/office/drawing/2014/main" id="{C5EB8DEB-2732-4F68-ACB1-372134E500F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6814" y="1630345"/>
            <a:ext cx="1327573" cy="16192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9">
            <a:extLst>
              <a:ext uri="{FF2B5EF4-FFF2-40B4-BE49-F238E27FC236}">
                <a16:creationId xmlns:a16="http://schemas.microsoft.com/office/drawing/2014/main" id="{964E337F-0B8E-4A06-9B69-E3821344795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91626" y="1749451"/>
            <a:ext cx="1069702" cy="152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Box 18">
            <a:extLst>
              <a:ext uri="{FF2B5EF4-FFF2-40B4-BE49-F238E27FC236}">
                <a16:creationId xmlns:a16="http://schemas.microsoft.com/office/drawing/2014/main" id="{2D9C2936-F1F7-433D-B69B-A49045BFED77}"/>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Community Visioning</a:t>
            </a:r>
          </a:p>
        </p:txBody>
      </p:sp>
      <p:cxnSp>
        <p:nvCxnSpPr>
          <p:cNvPr id="20" name="Straight Connector 19">
            <a:extLst>
              <a:ext uri="{FF2B5EF4-FFF2-40B4-BE49-F238E27FC236}">
                <a16:creationId xmlns:a16="http://schemas.microsoft.com/office/drawing/2014/main" id="{3A30794C-19D5-4B97-BA50-1F1D7F9DB562}"/>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053AC19A-B000-46E7-90B5-33D57E08E4EF}"/>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3267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A4312F3-EB6D-4E99-9343-A573576644A0}"/>
              </a:ext>
            </a:extLst>
          </p:cNvPr>
          <p:cNvSpPr txBox="1"/>
          <p:nvPr/>
        </p:nvSpPr>
        <p:spPr>
          <a:xfrm>
            <a:off x="1440597" y="435490"/>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Budgeting for Outcomes</a:t>
            </a:r>
          </a:p>
        </p:txBody>
      </p:sp>
      <p:cxnSp>
        <p:nvCxnSpPr>
          <p:cNvPr id="23" name="Straight Connector 22">
            <a:extLst>
              <a:ext uri="{FF2B5EF4-FFF2-40B4-BE49-F238E27FC236}">
                <a16:creationId xmlns:a16="http://schemas.microsoft.com/office/drawing/2014/main" id="{DB3C721E-E7F9-4792-A369-BF8ABBA1C66A}"/>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0F5D84-CC52-471F-A425-374BB6E9945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FC679C69-86B3-47E5-8227-8E04FDB33BE2}"/>
              </a:ext>
            </a:extLst>
          </p:cNvPr>
          <p:cNvGraphicFramePr/>
          <p:nvPr>
            <p:extLst>
              <p:ext uri="{D42A27DB-BD31-4B8C-83A1-F6EECF244321}">
                <p14:modId xmlns:p14="http://schemas.microsoft.com/office/powerpoint/2010/main" val="3495024377"/>
              </p:ext>
            </p:extLst>
          </p:nvPr>
        </p:nvGraphicFramePr>
        <p:xfrm>
          <a:off x="790054" y="723393"/>
          <a:ext cx="10018972" cy="5795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10985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A4312F3-EB6D-4E99-9343-A573576644A0}"/>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BFO Strategies</a:t>
            </a:r>
          </a:p>
        </p:txBody>
      </p:sp>
      <p:cxnSp>
        <p:nvCxnSpPr>
          <p:cNvPr id="23" name="Straight Connector 22">
            <a:extLst>
              <a:ext uri="{FF2B5EF4-FFF2-40B4-BE49-F238E27FC236}">
                <a16:creationId xmlns:a16="http://schemas.microsoft.com/office/drawing/2014/main" id="{DB3C721E-E7F9-4792-A369-BF8ABBA1C66A}"/>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0F5D84-CC52-471F-A425-374BB6E9945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9412FD8-0840-4467-89CE-91AEBD4BA4AE}"/>
              </a:ext>
            </a:extLst>
          </p:cNvPr>
          <p:cNvSpPr txBox="1"/>
          <p:nvPr/>
        </p:nvSpPr>
        <p:spPr>
          <a:xfrm>
            <a:off x="971113" y="688776"/>
            <a:ext cx="10249773" cy="6332503"/>
          </a:xfrm>
          <a:prstGeom prst="rect">
            <a:avLst/>
          </a:prstGeom>
          <a:noFill/>
        </p:spPr>
        <p:txBody>
          <a:bodyPr wrap="square">
            <a:spAutoFit/>
          </a:bodyPr>
          <a:lstStyle/>
          <a:p>
            <a:pPr marL="342900" indent="-342900">
              <a:lnSpc>
                <a:spcPct val="107000"/>
              </a:lnSpc>
              <a:buFont typeface="Symbol" panose="05050102010706020507" pitchFamily="18" charset="2"/>
              <a:buChar char=""/>
            </a:pPr>
            <a:endParaRPr lang="en-US" sz="2800" dirty="0">
              <a:solidFill>
                <a:schemeClr val="tx2"/>
              </a:solidFill>
              <a:latin typeface="+mj-lt"/>
              <a:cs typeface="Times New Roman" panose="02020603050405020304" pitchFamily="18" charset="0"/>
            </a:endParaRPr>
          </a:p>
          <a:p>
            <a:pPr marL="800100" lvl="1" indent="-342900" eaLnBrk="0" hangingPunct="0">
              <a:lnSpc>
                <a:spcPct val="107000"/>
              </a:lnSpc>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Priority-driven budget process based upon Council’s priorities, goals, objectives, and desired outcomes</a:t>
            </a:r>
          </a:p>
          <a:p>
            <a:pPr marL="800100" lvl="1" indent="-342900" eaLnBrk="0" hangingPunct="0">
              <a:lnSpc>
                <a:spcPct val="107000"/>
              </a:lnSpc>
              <a:spcBef>
                <a:spcPct val="20000"/>
              </a:spcBef>
              <a:buFont typeface="Arial" panose="020B0604020202020204" pitchFamily="34" charset="0"/>
              <a:buChar char="•"/>
            </a:pPr>
            <a:endParaRPr lang="en-US" sz="2800" dirty="0">
              <a:solidFill>
                <a:schemeClr val="accent5">
                  <a:lumMod val="50000"/>
                </a:schemeClr>
              </a:solidFill>
              <a:latin typeface="Bahnschrift Light SemiCondensed" panose="020B0502040204020203" pitchFamily="34" charset="0"/>
            </a:endParaRPr>
          </a:p>
          <a:p>
            <a:pPr marL="800100" lvl="1" indent="-342900" eaLnBrk="0" hangingPunct="0">
              <a:lnSpc>
                <a:spcPct val="107000"/>
              </a:lnSpc>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Internal budget committees develop the final budget proposal. Committees are made up of cross-departmental staff, including the Results Team, CIP, Pay Plan, Benefit, and Fleet committees, and other ad hoc committees as needed</a:t>
            </a:r>
          </a:p>
          <a:p>
            <a:pPr marL="800100" lvl="1" indent="-342900" eaLnBrk="0" hangingPunct="0">
              <a:lnSpc>
                <a:spcPct val="107000"/>
              </a:lnSpc>
              <a:spcBef>
                <a:spcPct val="20000"/>
              </a:spcBef>
              <a:buFont typeface="Arial" panose="020B0604020202020204" pitchFamily="34" charset="0"/>
              <a:buChar char="•"/>
            </a:pPr>
            <a:endParaRPr lang="en-US" sz="2800" dirty="0">
              <a:solidFill>
                <a:schemeClr val="accent5">
                  <a:lumMod val="50000"/>
                </a:schemeClr>
              </a:solidFill>
              <a:latin typeface="Bahnschrift Light SemiCondensed" panose="020B0502040204020203" pitchFamily="34" charset="0"/>
            </a:endParaRPr>
          </a:p>
          <a:p>
            <a:pPr marL="800100" lvl="1" indent="-342900" eaLnBrk="0" hangingPunct="0">
              <a:lnSpc>
                <a:spcPct val="107000"/>
              </a:lnSpc>
              <a:spcBef>
                <a:spcPct val="20000"/>
              </a:spcBef>
              <a:buFont typeface="Arial" panose="020B0604020202020204" pitchFamily="34" charset="0"/>
              <a:buChar char="•"/>
            </a:pPr>
            <a:r>
              <a:rPr lang="en-US" sz="2800" dirty="0">
                <a:solidFill>
                  <a:schemeClr val="accent5">
                    <a:lumMod val="50000"/>
                  </a:schemeClr>
                </a:solidFill>
                <a:latin typeface="Bahnschrift Light SemiCondensed" panose="020B0502040204020203" pitchFamily="34" charset="0"/>
              </a:rPr>
              <a:t>The Results Team formulates recommendations based on total BFO score, manager’s request, established need, available resources, and related performance measures</a:t>
            </a:r>
          </a:p>
          <a:p>
            <a:pPr marL="1200150" lvl="2" indent="-228600">
              <a:spcAft>
                <a:spcPts val="600"/>
              </a:spcAft>
              <a:buFont typeface="Arial" panose="020B0604020202020204" pitchFamily="34" charset="0"/>
              <a:buChar char="•"/>
            </a:pPr>
            <a:endParaRPr lang="en-US" dirty="0">
              <a:solidFill>
                <a:schemeClr val="tx1">
                  <a:lumMod val="85000"/>
                  <a:lumOff val="15000"/>
                </a:schemeClr>
              </a:solidFill>
            </a:endParaRPr>
          </a:p>
        </p:txBody>
      </p:sp>
    </p:spTree>
    <p:extLst>
      <p:ext uri="{BB962C8B-B14F-4D97-AF65-F5344CB8AC3E}">
        <p14:creationId xmlns:p14="http://schemas.microsoft.com/office/powerpoint/2010/main" val="33722423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05000" y="304800"/>
            <a:ext cx="8305800" cy="1082040"/>
          </a:xfrm>
          <a:solidFill>
            <a:schemeClr val="bg1"/>
          </a:solidFill>
        </p:spPr>
        <p:txBody>
          <a:bodyPr>
            <a:noAutofit/>
          </a:bodyPr>
          <a:lstStyle/>
          <a:p>
            <a:br>
              <a:rPr lang="en-US" sz="3800" b="1" u="sng" dirty="0"/>
            </a:br>
            <a:r>
              <a:rPr lang="en-US" sz="3600" dirty="0"/>
              <a:t>Simple Scoring Scale – </a:t>
            </a:r>
            <a:br>
              <a:rPr lang="en-US" sz="3600" dirty="0"/>
            </a:br>
            <a:r>
              <a:rPr lang="en-US" sz="3600" dirty="0"/>
              <a:t>“Degree” of Relevance to a Result</a:t>
            </a:r>
            <a:br>
              <a:rPr lang="en-US" sz="3600" dirty="0"/>
            </a:br>
            <a:r>
              <a:rPr lang="en-US" sz="3800" b="1" u="sng" dirty="0"/>
              <a:t> </a:t>
            </a:r>
            <a:endParaRPr lang="en-US" sz="3200" dirty="0"/>
          </a:p>
        </p:txBody>
      </p:sp>
      <p:sp>
        <p:nvSpPr>
          <p:cNvPr id="46083" name="Rectangle 3"/>
          <p:cNvSpPr>
            <a:spLocks noGrp="1" noChangeArrowheads="1"/>
          </p:cNvSpPr>
          <p:nvPr>
            <p:ph idx="1"/>
          </p:nvPr>
        </p:nvSpPr>
        <p:spPr>
          <a:xfrm>
            <a:off x="1981201" y="1752601"/>
            <a:ext cx="6136783" cy="4367225"/>
          </a:xfrm>
        </p:spPr>
        <p:txBody>
          <a:bodyPr>
            <a:normAutofit lnSpcReduction="10000"/>
          </a:bodyPr>
          <a:lstStyle/>
          <a:p>
            <a:pPr eaLnBrk="1" hangingPunct="1">
              <a:lnSpc>
                <a:spcPct val="90000"/>
              </a:lnSpc>
              <a:buNone/>
            </a:pPr>
            <a:r>
              <a:rPr lang="en-US" sz="3200" b="1" dirty="0"/>
              <a:t>4</a:t>
            </a:r>
            <a:r>
              <a:rPr lang="en-US" dirty="0"/>
              <a:t> = </a:t>
            </a:r>
            <a:r>
              <a:rPr lang="en-US" sz="2400" dirty="0"/>
              <a:t>Program has an </a:t>
            </a:r>
            <a:r>
              <a:rPr lang="en-US" cap="small" dirty="0">
                <a:latin typeface="Modern No. 20" pitchFamily="18" charset="0"/>
                <a:ea typeface="+mj-ea"/>
                <a:cs typeface="+mj-cs"/>
              </a:rPr>
              <a:t>essential</a:t>
            </a:r>
            <a:r>
              <a:rPr lang="en-US" sz="2400" b="1" i="1" u="sng" dirty="0"/>
              <a:t> </a:t>
            </a:r>
            <a:r>
              <a:rPr lang="en-US" sz="2400" dirty="0"/>
              <a:t>or </a:t>
            </a:r>
            <a:r>
              <a:rPr lang="en-US" sz="2400" b="1" i="1" u="sng" dirty="0"/>
              <a:t>critical</a:t>
            </a:r>
            <a:r>
              <a:rPr lang="en-US" sz="2400" dirty="0"/>
              <a:t> role in achieving Result</a:t>
            </a:r>
          </a:p>
          <a:p>
            <a:pPr eaLnBrk="1" hangingPunct="1">
              <a:lnSpc>
                <a:spcPct val="90000"/>
              </a:lnSpc>
              <a:buNone/>
            </a:pPr>
            <a:r>
              <a:rPr lang="en-US" sz="3200" b="1" dirty="0"/>
              <a:t>3</a:t>
            </a:r>
            <a:r>
              <a:rPr lang="en-US" dirty="0"/>
              <a:t> = </a:t>
            </a:r>
            <a:r>
              <a:rPr lang="en-US" sz="2400" dirty="0"/>
              <a:t>Program has a </a:t>
            </a:r>
            <a:r>
              <a:rPr lang="en-US" sz="2400" b="1" i="1" u="sng" dirty="0"/>
              <a:t>strong</a:t>
            </a:r>
            <a:r>
              <a:rPr lang="en-US" sz="2400" dirty="0"/>
              <a:t> influence on achieving Result</a:t>
            </a:r>
          </a:p>
          <a:p>
            <a:pPr eaLnBrk="1" hangingPunct="1">
              <a:lnSpc>
                <a:spcPct val="90000"/>
              </a:lnSpc>
              <a:buNone/>
            </a:pPr>
            <a:r>
              <a:rPr lang="en-US" sz="3200" b="1" dirty="0"/>
              <a:t>2</a:t>
            </a:r>
            <a:r>
              <a:rPr lang="en-US" dirty="0"/>
              <a:t> = </a:t>
            </a:r>
            <a:r>
              <a:rPr lang="en-US" sz="2400" dirty="0"/>
              <a:t>Program has </a:t>
            </a:r>
            <a:r>
              <a:rPr lang="en-US" sz="2400" b="1" i="1" u="sng" dirty="0"/>
              <a:t>some </a:t>
            </a:r>
            <a:r>
              <a:rPr lang="en-US" sz="2400" dirty="0"/>
              <a:t>degree of influence on achieving Result</a:t>
            </a:r>
          </a:p>
          <a:p>
            <a:pPr eaLnBrk="1" hangingPunct="1">
              <a:lnSpc>
                <a:spcPct val="90000"/>
              </a:lnSpc>
              <a:buFontTx/>
              <a:buNone/>
            </a:pPr>
            <a:r>
              <a:rPr lang="en-US" sz="3200" b="1" dirty="0"/>
              <a:t>1</a:t>
            </a:r>
            <a:r>
              <a:rPr lang="en-US" dirty="0"/>
              <a:t> = </a:t>
            </a:r>
            <a:r>
              <a:rPr lang="en-US" sz="2400" dirty="0"/>
              <a:t>Program has </a:t>
            </a:r>
            <a:r>
              <a:rPr lang="en-US" sz="2400" b="1" i="1" u="sng" dirty="0"/>
              <a:t>minimal</a:t>
            </a:r>
            <a:r>
              <a:rPr lang="en-US" sz="2400" b="1" i="1" dirty="0"/>
              <a:t>  </a:t>
            </a:r>
            <a:r>
              <a:rPr lang="en-US" sz="2400" i="1" dirty="0"/>
              <a:t>(but some) </a:t>
            </a:r>
            <a:r>
              <a:rPr lang="en-US" sz="2400" dirty="0"/>
              <a:t>influence on achieving Result</a:t>
            </a:r>
          </a:p>
          <a:p>
            <a:pPr eaLnBrk="1" hangingPunct="1">
              <a:lnSpc>
                <a:spcPct val="90000"/>
              </a:lnSpc>
              <a:buFontTx/>
              <a:buNone/>
            </a:pPr>
            <a:r>
              <a:rPr lang="en-US" sz="3200" b="1" dirty="0"/>
              <a:t>0 </a:t>
            </a:r>
            <a:r>
              <a:rPr lang="en-US" dirty="0"/>
              <a:t>= </a:t>
            </a:r>
            <a:r>
              <a:rPr lang="en-US" sz="2400" dirty="0"/>
              <a:t>Program has </a:t>
            </a:r>
            <a:r>
              <a:rPr lang="en-US" sz="2400" b="1" i="1" u="sng" dirty="0"/>
              <a:t>no</a:t>
            </a:r>
            <a:r>
              <a:rPr lang="en-US" sz="2400" dirty="0"/>
              <a:t> influence on achieving Result </a:t>
            </a:r>
          </a:p>
          <a:p>
            <a:pPr lvl="1" eaLnBrk="1" hangingPunct="1">
              <a:lnSpc>
                <a:spcPct val="90000"/>
              </a:lnSpc>
              <a:buFontTx/>
              <a:buNone/>
            </a:pPr>
            <a:endParaRPr lang="en-US" sz="2000" dirty="0"/>
          </a:p>
          <a:p>
            <a:pPr lvl="1" eaLnBrk="1" hangingPunct="1">
              <a:lnSpc>
                <a:spcPct val="90000"/>
              </a:lnSpc>
              <a:buFontTx/>
              <a:buNone/>
            </a:pPr>
            <a:endParaRPr lang="en-US" sz="2000" dirty="0"/>
          </a:p>
          <a:p>
            <a:pPr lvl="1" eaLnBrk="1" hangingPunct="1">
              <a:lnSpc>
                <a:spcPct val="90000"/>
              </a:lnSpc>
              <a:buFontTx/>
              <a:buNone/>
            </a:pPr>
            <a:endParaRPr lang="en-US" sz="2000" dirty="0"/>
          </a:p>
        </p:txBody>
      </p:sp>
      <p:sp>
        <p:nvSpPr>
          <p:cNvPr id="5" name="TextBox 4"/>
          <p:cNvSpPr txBox="1"/>
          <p:nvPr/>
        </p:nvSpPr>
        <p:spPr>
          <a:xfrm>
            <a:off x="8182374" y="2348702"/>
            <a:ext cx="1841679" cy="646331"/>
          </a:xfrm>
          <a:prstGeom prst="rect">
            <a:avLst/>
          </a:prstGeom>
          <a:solidFill>
            <a:schemeClr val="bg1"/>
          </a:solidFill>
        </p:spPr>
        <p:txBody>
          <a:bodyPr wrap="square" rtlCol="0">
            <a:spAutoFit/>
          </a:bodyPr>
          <a:lstStyle/>
          <a:p>
            <a:r>
              <a:rPr lang="en-US" b="1" i="1" dirty="0"/>
              <a:t>“High Degree” of Relevance</a:t>
            </a:r>
          </a:p>
        </p:txBody>
      </p:sp>
      <p:sp>
        <p:nvSpPr>
          <p:cNvPr id="6" name="TextBox 5"/>
          <p:cNvSpPr txBox="1"/>
          <p:nvPr/>
        </p:nvSpPr>
        <p:spPr>
          <a:xfrm>
            <a:off x="8180225" y="3827385"/>
            <a:ext cx="2241032" cy="923330"/>
          </a:xfrm>
          <a:prstGeom prst="rect">
            <a:avLst/>
          </a:prstGeom>
          <a:solidFill>
            <a:schemeClr val="bg1"/>
          </a:solidFill>
        </p:spPr>
        <p:txBody>
          <a:bodyPr wrap="square" rtlCol="0">
            <a:spAutoFit/>
          </a:bodyPr>
          <a:lstStyle/>
          <a:p>
            <a:r>
              <a:rPr lang="en-US" b="1" i="1" dirty="0"/>
              <a:t>“Lower Degree” of Relevance (still a clear connection)</a:t>
            </a:r>
          </a:p>
        </p:txBody>
      </p:sp>
      <p:sp>
        <p:nvSpPr>
          <p:cNvPr id="7" name="TextBox 6"/>
          <p:cNvSpPr txBox="1"/>
          <p:nvPr/>
        </p:nvSpPr>
        <p:spPr>
          <a:xfrm>
            <a:off x="8156616" y="5395027"/>
            <a:ext cx="1841679" cy="646331"/>
          </a:xfrm>
          <a:prstGeom prst="rect">
            <a:avLst/>
          </a:prstGeom>
          <a:noFill/>
        </p:spPr>
        <p:txBody>
          <a:bodyPr wrap="square" rtlCol="0">
            <a:spAutoFit/>
          </a:bodyPr>
          <a:lstStyle/>
          <a:p>
            <a:r>
              <a:rPr lang="en-US" b="1" i="1" dirty="0"/>
              <a:t>No Clear Connection</a:t>
            </a:r>
          </a:p>
        </p:txBody>
      </p:sp>
      <p:sp>
        <p:nvSpPr>
          <p:cNvPr id="8" name="Right Brace 7"/>
          <p:cNvSpPr/>
          <p:nvPr/>
        </p:nvSpPr>
        <p:spPr>
          <a:xfrm>
            <a:off x="7757375" y="1752600"/>
            <a:ext cx="360608" cy="180432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p:cNvSpPr/>
          <p:nvPr/>
        </p:nvSpPr>
        <p:spPr>
          <a:xfrm>
            <a:off x="7757374" y="3711474"/>
            <a:ext cx="347729" cy="14192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p:cNvSpPr/>
          <p:nvPr/>
        </p:nvSpPr>
        <p:spPr>
          <a:xfrm>
            <a:off x="7757376" y="5382148"/>
            <a:ext cx="347727" cy="6463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436701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202986"/>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Park City FY23 Budget</a:t>
            </a:r>
          </a:p>
        </p:txBody>
      </p:sp>
      <p:cxnSp>
        <p:nvCxnSpPr>
          <p:cNvPr id="4" name="Straight Connector 3"/>
          <p:cNvCxnSpPr/>
          <p:nvPr/>
        </p:nvCxnSpPr>
        <p:spPr>
          <a:xfrm flipV="1">
            <a:off x="9144000" y="787399"/>
            <a:ext cx="2641600" cy="3"/>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508000" y="787400"/>
            <a:ext cx="2438400" cy="1"/>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graphicFrame>
        <p:nvGraphicFramePr>
          <p:cNvPr id="8" name="Chart 7">
            <a:extLst>
              <a:ext uri="{FF2B5EF4-FFF2-40B4-BE49-F238E27FC236}">
                <a16:creationId xmlns:a16="http://schemas.microsoft.com/office/drawing/2014/main" id="{D6A956B0-3A0B-4803-AA31-814AB8059BD0}"/>
              </a:ext>
            </a:extLst>
          </p:cNvPr>
          <p:cNvGraphicFramePr>
            <a:graphicFrameLocks/>
          </p:cNvGraphicFramePr>
          <p:nvPr>
            <p:extLst>
              <p:ext uri="{D42A27DB-BD31-4B8C-83A1-F6EECF244321}">
                <p14:modId xmlns:p14="http://schemas.microsoft.com/office/powerpoint/2010/main" val="537364450"/>
              </p:ext>
            </p:extLst>
          </p:nvPr>
        </p:nvGraphicFramePr>
        <p:xfrm>
          <a:off x="5142452" y="1190483"/>
          <a:ext cx="7496778" cy="54615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30290359"/>
              </p:ext>
            </p:extLst>
          </p:nvPr>
        </p:nvGraphicFramePr>
        <p:xfrm>
          <a:off x="126097" y="1294818"/>
          <a:ext cx="6257926" cy="46278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6176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685800"/>
          </a:xfrm>
          <a:solidFill>
            <a:schemeClr val="bg1"/>
          </a:solidFill>
        </p:spPr>
        <p:txBody>
          <a:bodyPr rtlCol="0">
            <a:normAutofit fontScale="90000"/>
          </a:bodyPr>
          <a:lstStyle/>
          <a:p>
            <a:pPr>
              <a:defRPr/>
            </a:pPr>
            <a:r>
              <a:rPr lang="en-US" b="1" dirty="0"/>
              <a:t>1. Program Aligns with</a:t>
            </a:r>
            <a:r>
              <a:rPr lang="en-US" dirty="0"/>
              <a:t> </a:t>
            </a:r>
            <a:r>
              <a:rPr lang="en-US" b="1" dirty="0"/>
              <a:t>Council Goals</a:t>
            </a:r>
            <a:r>
              <a:rPr lang="en-US" dirty="0"/>
              <a:t> </a:t>
            </a:r>
            <a:endParaRPr lang="en-US" b="1" dirty="0"/>
          </a:p>
        </p:txBody>
      </p:sp>
      <p:sp>
        <p:nvSpPr>
          <p:cNvPr id="3" name="Content Placeholder 2"/>
          <p:cNvSpPr>
            <a:spLocks noGrp="1"/>
          </p:cNvSpPr>
          <p:nvPr>
            <p:ph idx="1"/>
          </p:nvPr>
        </p:nvSpPr>
        <p:spPr>
          <a:xfrm>
            <a:off x="1981200" y="1066800"/>
            <a:ext cx="8229600" cy="4877426"/>
          </a:xfrm>
          <a:solidFill>
            <a:schemeClr val="bg1"/>
          </a:solidFill>
        </p:spPr>
        <p:txBody>
          <a:bodyPr rtlCol="0">
            <a:normAutofit lnSpcReduction="10000"/>
          </a:bodyPr>
          <a:lstStyle/>
          <a:p>
            <a:pPr marL="0" indent="0" algn="just">
              <a:buNone/>
              <a:defRPr/>
            </a:pPr>
            <a:r>
              <a:rPr lang="en-US" sz="2000" i="1" dirty="0"/>
              <a:t>Programs that are identified as Essential or Critical by Council score higher. Those programs identified as a "Top Priority" will score below that. Any other programs will score below that.</a:t>
            </a:r>
          </a:p>
          <a:p>
            <a:pPr marL="0" indent="0" algn="just">
              <a:buNone/>
              <a:defRPr/>
            </a:pPr>
            <a:r>
              <a:rPr lang="en-US" sz="2000" b="1" dirty="0"/>
              <a:t>Weight = 2.0</a:t>
            </a:r>
          </a:p>
          <a:p>
            <a:r>
              <a:rPr lang="en-US" sz="2600" dirty="0"/>
              <a:t>4 points = Essential or Critical Priority as identified by Council</a:t>
            </a:r>
          </a:p>
          <a:p>
            <a:r>
              <a:rPr lang="en-US" sz="2600" dirty="0"/>
              <a:t>3 points = Top Priority as identified by Council</a:t>
            </a:r>
          </a:p>
          <a:p>
            <a:r>
              <a:rPr lang="en-US" sz="2600" dirty="0"/>
              <a:t>2 points = Other focus area identified as a Council Desired Outcome</a:t>
            </a:r>
          </a:p>
          <a:p>
            <a:r>
              <a:rPr lang="en-US" sz="2600" dirty="0"/>
              <a:t>1 points = Bid includes some justification on how it addresses the Desired Outcomes</a:t>
            </a:r>
          </a:p>
          <a:p>
            <a:r>
              <a:rPr lang="en-US" sz="2600" dirty="0"/>
              <a:t>0 points = Bid includes bad or no justification on how it addresses the Desired Outcomes</a:t>
            </a:r>
          </a:p>
          <a:p>
            <a:pPr>
              <a:defRPr/>
            </a:pPr>
            <a:endParaRPr lang="en-US" sz="2000" dirty="0"/>
          </a:p>
        </p:txBody>
      </p:sp>
    </p:spTree>
    <p:extLst>
      <p:ext uri="{BB962C8B-B14F-4D97-AF65-F5344CB8AC3E}">
        <p14:creationId xmlns:p14="http://schemas.microsoft.com/office/powerpoint/2010/main" val="2101711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04800"/>
            <a:ext cx="6172200" cy="685800"/>
          </a:xfrm>
          <a:solidFill>
            <a:schemeClr val="bg1"/>
          </a:solidFill>
        </p:spPr>
        <p:txBody>
          <a:bodyPr rtlCol="0">
            <a:normAutofit fontScale="90000"/>
          </a:bodyPr>
          <a:lstStyle/>
          <a:p>
            <a:pPr>
              <a:defRPr/>
            </a:pPr>
            <a:r>
              <a:rPr lang="en-US" sz="3100" b="1" dirty="0"/>
              <a:t>2. Portion of Community </a:t>
            </a:r>
            <a:br>
              <a:rPr lang="en-US" sz="3100" b="1" dirty="0"/>
            </a:br>
            <a:r>
              <a:rPr lang="en-US" sz="3100" b="1" dirty="0"/>
              <a:t>Served by Program</a:t>
            </a:r>
          </a:p>
        </p:txBody>
      </p:sp>
      <p:sp>
        <p:nvSpPr>
          <p:cNvPr id="3" name="Content Placeholder 2"/>
          <p:cNvSpPr>
            <a:spLocks noGrp="1"/>
          </p:cNvSpPr>
          <p:nvPr>
            <p:ph idx="1"/>
          </p:nvPr>
        </p:nvSpPr>
        <p:spPr>
          <a:xfrm>
            <a:off x="1981200" y="1066800"/>
            <a:ext cx="8229600" cy="4877426"/>
          </a:xfrm>
          <a:solidFill>
            <a:schemeClr val="bg1"/>
          </a:solidFill>
        </p:spPr>
        <p:txBody>
          <a:bodyPr rtlCol="0">
            <a:normAutofit fontScale="92500" lnSpcReduction="20000"/>
          </a:bodyPr>
          <a:lstStyle/>
          <a:p>
            <a:pPr marL="0" indent="0" algn="just">
              <a:buNone/>
              <a:defRPr/>
            </a:pPr>
            <a:r>
              <a:rPr lang="en-US" sz="2000" i="1" dirty="0"/>
              <a:t>Programs that benefit or serve a larger segment of the City’s residents, businesses and/or visitors will receive a higher score for this attribute compared to programs that benefit or serve only a small segment of the population. </a:t>
            </a:r>
          </a:p>
          <a:p>
            <a:pPr marL="0" indent="0" algn="just">
              <a:buNone/>
              <a:defRPr/>
            </a:pPr>
            <a:r>
              <a:rPr lang="en-US" sz="2000" b="1" dirty="0"/>
              <a:t>Weight = 1.0</a:t>
            </a:r>
          </a:p>
          <a:p>
            <a:r>
              <a:rPr lang="en-US" dirty="0"/>
              <a:t>4 points = Program benefits/serves the ENTIRE community and adds to their quality of life</a:t>
            </a:r>
          </a:p>
          <a:p>
            <a:r>
              <a:rPr lang="en-US" dirty="0"/>
              <a:t>3 points =  Program benefits/serves a SUBSTANTIAL portion of the community and adds to their quality of life</a:t>
            </a:r>
          </a:p>
          <a:p>
            <a:r>
              <a:rPr lang="en-US" dirty="0"/>
              <a:t>2 points = Program benefits/serves a SIGNIFICANT portion of the community and adds to their quality of life</a:t>
            </a:r>
          </a:p>
          <a:p>
            <a:r>
              <a:rPr lang="en-US" dirty="0"/>
              <a:t>1 points = Program benefits/serves SOME portion of the community and adds to their quality of life</a:t>
            </a:r>
          </a:p>
          <a:p>
            <a:r>
              <a:rPr lang="en-US" dirty="0"/>
              <a:t>0 points = Program benefits/serves only a SMALL portion of the community, but still adds to their quality of life</a:t>
            </a:r>
          </a:p>
          <a:p>
            <a:pPr>
              <a:defRPr/>
            </a:pPr>
            <a:endParaRPr lang="en-US" sz="2000" dirty="0"/>
          </a:p>
        </p:txBody>
      </p:sp>
    </p:spTree>
    <p:extLst>
      <p:ext uri="{BB962C8B-B14F-4D97-AF65-F5344CB8AC3E}">
        <p14:creationId xmlns:p14="http://schemas.microsoft.com/office/powerpoint/2010/main" val="24938535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077200" cy="685800"/>
          </a:xfrm>
          <a:solidFill>
            <a:schemeClr val="bg1"/>
          </a:solidFill>
        </p:spPr>
        <p:txBody>
          <a:bodyPr rtlCol="0">
            <a:noAutofit/>
          </a:bodyPr>
          <a:lstStyle/>
          <a:p>
            <a:pPr>
              <a:defRPr/>
            </a:pPr>
            <a:r>
              <a:rPr lang="en-US" sz="3200" b="1" dirty="0"/>
              <a:t>3. Reliance on City to Provide Program</a:t>
            </a:r>
          </a:p>
        </p:txBody>
      </p:sp>
      <p:sp>
        <p:nvSpPr>
          <p:cNvPr id="3" name="Content Placeholder 2"/>
          <p:cNvSpPr>
            <a:spLocks noGrp="1"/>
          </p:cNvSpPr>
          <p:nvPr>
            <p:ph idx="1"/>
          </p:nvPr>
        </p:nvSpPr>
        <p:spPr>
          <a:xfrm>
            <a:off x="1981200" y="1066800"/>
            <a:ext cx="8229600" cy="4877426"/>
          </a:xfrm>
          <a:solidFill>
            <a:schemeClr val="bg1"/>
          </a:solidFill>
        </p:spPr>
        <p:txBody>
          <a:bodyPr rtlCol="0">
            <a:normAutofit fontScale="92500" lnSpcReduction="10000"/>
          </a:bodyPr>
          <a:lstStyle/>
          <a:p>
            <a:pPr marL="0" indent="0" algn="just">
              <a:buNone/>
              <a:defRPr/>
            </a:pPr>
            <a:r>
              <a:rPr lang="en-US" sz="1800" i="1" dirty="0"/>
              <a:t>Programs will be graded on the degree of reliance residents have on the City to provide a service as compared with their ability to obtain the same or a similar service from another intergovernmental agency or a private business. Programs for which residents can only look to the City will receive a higher score for this attribute compared to programs that are offered by other providers. </a:t>
            </a:r>
            <a:endParaRPr lang="en-US" sz="1800" dirty="0"/>
          </a:p>
          <a:p>
            <a:pPr marL="0" indent="0" algn="just">
              <a:buNone/>
              <a:defRPr/>
            </a:pPr>
            <a:r>
              <a:rPr lang="en-US" sz="2000" b="1" dirty="0"/>
              <a:t>Weight = 1.0</a:t>
            </a:r>
          </a:p>
          <a:p>
            <a:r>
              <a:rPr lang="en-US" sz="2400" dirty="0"/>
              <a:t>4 points = City is the sole provider of the service and there are no other public or private entities that provide this type of service</a:t>
            </a:r>
          </a:p>
          <a:p>
            <a:r>
              <a:rPr lang="en-US" sz="2400" dirty="0"/>
              <a:t>3 points = City is the sole provider but there are other public or private entities which could be contracted to provide this service </a:t>
            </a:r>
          </a:p>
          <a:p>
            <a:r>
              <a:rPr lang="en-US" sz="2400" dirty="0"/>
              <a:t>2 points = Program is only offered by another governmental, non-profit or civic agency</a:t>
            </a:r>
          </a:p>
          <a:p>
            <a:r>
              <a:rPr lang="en-US" sz="2400" dirty="0"/>
              <a:t>1 points = Program is offered by other private businesses not within City limits </a:t>
            </a:r>
          </a:p>
          <a:p>
            <a:r>
              <a:rPr lang="en-US" sz="2400" dirty="0"/>
              <a:t>0 points = Program is offered by other private businesses within City limits</a:t>
            </a:r>
          </a:p>
          <a:p>
            <a:pPr>
              <a:defRPr/>
            </a:pPr>
            <a:endParaRPr lang="en-US" sz="2000" dirty="0"/>
          </a:p>
        </p:txBody>
      </p:sp>
    </p:spTree>
    <p:extLst>
      <p:ext uri="{BB962C8B-B14F-4D97-AF65-F5344CB8AC3E}">
        <p14:creationId xmlns:p14="http://schemas.microsoft.com/office/powerpoint/2010/main" val="40290759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077200" cy="685800"/>
          </a:xfrm>
          <a:solidFill>
            <a:schemeClr val="bg1"/>
          </a:solidFill>
        </p:spPr>
        <p:txBody>
          <a:bodyPr rtlCol="0">
            <a:noAutofit/>
          </a:bodyPr>
          <a:lstStyle/>
          <a:p>
            <a:pPr>
              <a:defRPr/>
            </a:pPr>
            <a:r>
              <a:rPr lang="en-US" sz="3600" b="1" dirty="0"/>
              <a:t>4. Change in Demand for Program</a:t>
            </a:r>
          </a:p>
        </p:txBody>
      </p:sp>
      <p:sp>
        <p:nvSpPr>
          <p:cNvPr id="3" name="Content Placeholder 2"/>
          <p:cNvSpPr>
            <a:spLocks noGrp="1"/>
          </p:cNvSpPr>
          <p:nvPr>
            <p:ph idx="1"/>
          </p:nvPr>
        </p:nvSpPr>
        <p:spPr>
          <a:xfrm>
            <a:off x="1524000" y="1066800"/>
            <a:ext cx="9144000" cy="5334000"/>
          </a:xfrm>
          <a:solidFill>
            <a:schemeClr val="bg1"/>
          </a:solidFill>
        </p:spPr>
        <p:txBody>
          <a:bodyPr rtlCol="0">
            <a:normAutofit fontScale="85000" lnSpcReduction="10000"/>
          </a:bodyPr>
          <a:lstStyle/>
          <a:p>
            <a:pPr marL="0" indent="0" algn="just">
              <a:buNone/>
              <a:defRPr/>
            </a:pPr>
            <a:r>
              <a:rPr lang="en-US" sz="1800" i="1" dirty="0"/>
              <a:t>Programs demonstrating an increase in demand or utilization will receive a higher score for this attribute compared to programs that show no growth in demand for the program or service.  Programs demonstrating a decrease in demand or utilization will actually receive a negative score for this attribute. </a:t>
            </a:r>
          </a:p>
          <a:p>
            <a:pPr marL="0" indent="0" algn="just">
              <a:buNone/>
              <a:defRPr/>
            </a:pPr>
            <a:r>
              <a:rPr lang="en-US" sz="2000" b="1" dirty="0"/>
              <a:t>Weight = 1.0</a:t>
            </a:r>
          </a:p>
          <a:p>
            <a:r>
              <a:rPr lang="en-US" sz="2400" dirty="0"/>
              <a:t>4 points = Program experiencing a SUBSTANTIAL increase in demand of 25% or more</a:t>
            </a:r>
          </a:p>
          <a:p>
            <a:r>
              <a:rPr lang="en-US" sz="2400" dirty="0"/>
              <a:t> 3 points = Program experiencing a SIGNIFICANT increase in demand of 15% to 24%</a:t>
            </a:r>
          </a:p>
          <a:p>
            <a:r>
              <a:rPr lang="en-US" sz="2400" dirty="0"/>
              <a:t> 2 points = Program experiencing a MODEST  increase in demand of 5% to 14% </a:t>
            </a:r>
          </a:p>
          <a:p>
            <a:r>
              <a:rPr lang="en-US" sz="2400" dirty="0"/>
              <a:t> 1 points = Program experiencing a MINIMAL increase in demand of 1% to 4%</a:t>
            </a:r>
          </a:p>
          <a:p>
            <a:r>
              <a:rPr lang="en-US" sz="2400" dirty="0"/>
              <a:t> 0 points = Program experiencing NO change in demand </a:t>
            </a:r>
          </a:p>
          <a:p>
            <a:r>
              <a:rPr lang="en-US" sz="2400" dirty="0"/>
              <a:t>-1 points = Program experiencing a MINIMAL decrease in demand of 1% to 4%</a:t>
            </a:r>
          </a:p>
          <a:p>
            <a:r>
              <a:rPr lang="en-US" sz="2400" dirty="0"/>
              <a:t>-2 points = Program experiencing a MODEST decrease in demand of 5% to 14% </a:t>
            </a:r>
          </a:p>
          <a:p>
            <a:r>
              <a:rPr lang="en-US" sz="2400" dirty="0"/>
              <a:t>-3 points = Program experiencing a SIGNIFICANT decrease in demand of 15% to 24%</a:t>
            </a:r>
          </a:p>
          <a:p>
            <a:r>
              <a:rPr lang="en-US" sz="2400" dirty="0"/>
              <a:t>-4 points =Program experiencing a SUBSTANTIAL decrease in demand of 25% or more</a:t>
            </a:r>
          </a:p>
          <a:p>
            <a:pPr>
              <a:defRPr/>
            </a:pPr>
            <a:endParaRPr lang="en-US" sz="2000" dirty="0"/>
          </a:p>
        </p:txBody>
      </p:sp>
    </p:spTree>
    <p:extLst>
      <p:ext uri="{BB962C8B-B14F-4D97-AF65-F5344CB8AC3E}">
        <p14:creationId xmlns:p14="http://schemas.microsoft.com/office/powerpoint/2010/main" val="6178972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077200" cy="685800"/>
          </a:xfrm>
          <a:solidFill>
            <a:schemeClr val="bg1"/>
          </a:solidFill>
        </p:spPr>
        <p:txBody>
          <a:bodyPr rtlCol="0">
            <a:noAutofit/>
          </a:bodyPr>
          <a:lstStyle/>
          <a:p>
            <a:pPr>
              <a:defRPr/>
            </a:pPr>
            <a:r>
              <a:rPr lang="en-US" sz="3200" b="1" dirty="0"/>
              <a:t>5. Mandated to Provide Program</a:t>
            </a:r>
          </a:p>
        </p:txBody>
      </p:sp>
      <p:sp>
        <p:nvSpPr>
          <p:cNvPr id="3" name="Content Placeholder 2"/>
          <p:cNvSpPr>
            <a:spLocks noGrp="1"/>
          </p:cNvSpPr>
          <p:nvPr>
            <p:ph idx="1"/>
          </p:nvPr>
        </p:nvSpPr>
        <p:spPr>
          <a:xfrm>
            <a:off x="1981200" y="1066800"/>
            <a:ext cx="8229600" cy="4877426"/>
          </a:xfrm>
          <a:solidFill>
            <a:schemeClr val="bg1"/>
          </a:solidFill>
        </p:spPr>
        <p:txBody>
          <a:bodyPr rtlCol="0">
            <a:normAutofit/>
          </a:bodyPr>
          <a:lstStyle/>
          <a:p>
            <a:pPr marL="0" indent="0" algn="just">
              <a:buNone/>
              <a:defRPr/>
            </a:pPr>
            <a:r>
              <a:rPr lang="en-US" sz="1800" i="1" dirty="0"/>
              <a:t>Programs that are mandated by another level of government (i.e. federal, state or county)  will receive a higher score for this attribute compared to programs that are mandated solely by the City or have no mandate whatsoever. </a:t>
            </a:r>
          </a:p>
          <a:p>
            <a:pPr marL="0" indent="0" algn="just">
              <a:buNone/>
              <a:defRPr/>
            </a:pPr>
            <a:r>
              <a:rPr lang="en-US" sz="2000" b="1" dirty="0"/>
              <a:t>Weight = 1.0</a:t>
            </a:r>
          </a:p>
          <a:p>
            <a:r>
              <a:rPr lang="en-US" sz="2400" dirty="0"/>
              <a:t>4 points = Required by Federal, State or County legislation</a:t>
            </a:r>
          </a:p>
          <a:p>
            <a:r>
              <a:rPr lang="en-US" sz="2400" dirty="0"/>
              <a:t>3 points = Required by Charter or other incorporation documents OR to comply with regulatory agency standards</a:t>
            </a:r>
          </a:p>
          <a:p>
            <a:r>
              <a:rPr lang="en-US" sz="2400" dirty="0"/>
              <a:t>2 points = Required by Code, ordinance, resolution or policy OR to fulfill franchise or contractual agreement</a:t>
            </a:r>
          </a:p>
          <a:p>
            <a:r>
              <a:rPr lang="en-US" sz="2400" dirty="0"/>
              <a:t>1 points = Recommended by national professional organization to meet published standards or as a best practice</a:t>
            </a:r>
          </a:p>
          <a:p>
            <a:r>
              <a:rPr lang="en-US" sz="2400" dirty="0"/>
              <a:t>0 points = No requirement or mandate exists</a:t>
            </a:r>
          </a:p>
          <a:p>
            <a:pPr>
              <a:defRPr/>
            </a:pPr>
            <a:endParaRPr lang="en-US" sz="2000" dirty="0"/>
          </a:p>
        </p:txBody>
      </p:sp>
    </p:spTree>
    <p:extLst>
      <p:ext uri="{BB962C8B-B14F-4D97-AF65-F5344CB8AC3E}">
        <p14:creationId xmlns:p14="http://schemas.microsoft.com/office/powerpoint/2010/main" val="15257608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077200" cy="685800"/>
          </a:xfrm>
          <a:solidFill>
            <a:schemeClr val="bg1"/>
          </a:solidFill>
        </p:spPr>
        <p:txBody>
          <a:bodyPr rtlCol="0">
            <a:noAutofit/>
          </a:bodyPr>
          <a:lstStyle/>
          <a:p>
            <a:pPr>
              <a:defRPr/>
            </a:pPr>
            <a:r>
              <a:rPr lang="en-US" sz="3200" b="1" dirty="0"/>
              <a:t>6. Effectiveness of Proposal</a:t>
            </a:r>
          </a:p>
        </p:txBody>
      </p:sp>
      <p:sp>
        <p:nvSpPr>
          <p:cNvPr id="3" name="Content Placeholder 2"/>
          <p:cNvSpPr>
            <a:spLocks noGrp="1"/>
          </p:cNvSpPr>
          <p:nvPr>
            <p:ph idx="1"/>
          </p:nvPr>
        </p:nvSpPr>
        <p:spPr>
          <a:xfrm>
            <a:off x="1981200" y="1066800"/>
            <a:ext cx="8229600" cy="4877426"/>
          </a:xfrm>
          <a:solidFill>
            <a:schemeClr val="bg1"/>
          </a:solidFill>
        </p:spPr>
        <p:txBody>
          <a:bodyPr rtlCol="0">
            <a:normAutofit/>
          </a:bodyPr>
          <a:lstStyle/>
          <a:p>
            <a:pPr marL="0" indent="0" algn="just">
              <a:buNone/>
              <a:defRPr/>
            </a:pPr>
            <a:r>
              <a:rPr lang="en-US" sz="1800" i="1" dirty="0"/>
              <a:t>Program demonstrating meaningful measures to gauge effectiveness will receive a higher score. If budget increases are requested, manager addresses how performance measures will be affected by the request.</a:t>
            </a:r>
          </a:p>
          <a:p>
            <a:pPr marL="0" indent="0" algn="just">
              <a:buNone/>
              <a:defRPr/>
            </a:pPr>
            <a:r>
              <a:rPr lang="en-US" sz="2000" b="1" dirty="0"/>
              <a:t>Weight = .75</a:t>
            </a:r>
          </a:p>
          <a:p>
            <a:r>
              <a:rPr lang="en-US" sz="2400" dirty="0"/>
              <a:t>4 points = Program includes meaningful and effective performance measures</a:t>
            </a:r>
          </a:p>
          <a:p>
            <a:r>
              <a:rPr lang="en-US" sz="2400" dirty="0"/>
              <a:t>3 points = Program includes reasonable performance measures</a:t>
            </a:r>
          </a:p>
          <a:p>
            <a:r>
              <a:rPr lang="en-US" sz="2400" dirty="0"/>
              <a:t>2 points = Program includes adequate performance measures</a:t>
            </a:r>
          </a:p>
          <a:p>
            <a:r>
              <a:rPr lang="en-US" sz="2400" dirty="0"/>
              <a:t>1 points = Program includes below average performance measures</a:t>
            </a:r>
          </a:p>
          <a:p>
            <a:r>
              <a:rPr lang="en-US" sz="2400" dirty="0"/>
              <a:t>0 point  = Program includes bad or no performance measures</a:t>
            </a:r>
          </a:p>
          <a:p>
            <a:pPr>
              <a:defRPr/>
            </a:pPr>
            <a:endParaRPr lang="en-US" sz="2000" dirty="0"/>
          </a:p>
        </p:txBody>
      </p:sp>
    </p:spTree>
    <p:extLst>
      <p:ext uri="{BB962C8B-B14F-4D97-AF65-F5344CB8AC3E}">
        <p14:creationId xmlns:p14="http://schemas.microsoft.com/office/powerpoint/2010/main" val="1254875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077200" cy="685800"/>
          </a:xfrm>
          <a:solidFill>
            <a:schemeClr val="bg1"/>
          </a:solidFill>
        </p:spPr>
        <p:txBody>
          <a:bodyPr rtlCol="0">
            <a:noAutofit/>
          </a:bodyPr>
          <a:lstStyle/>
          <a:p>
            <a:pPr>
              <a:defRPr/>
            </a:pPr>
            <a:r>
              <a:rPr lang="en-US" sz="3200" b="1" dirty="0"/>
              <a:t>7. Cost Recovery of Program</a:t>
            </a:r>
          </a:p>
        </p:txBody>
      </p:sp>
      <p:sp>
        <p:nvSpPr>
          <p:cNvPr id="3" name="Content Placeholder 2"/>
          <p:cNvSpPr>
            <a:spLocks noGrp="1"/>
          </p:cNvSpPr>
          <p:nvPr>
            <p:ph idx="1"/>
          </p:nvPr>
        </p:nvSpPr>
        <p:spPr>
          <a:xfrm>
            <a:off x="1981200" y="1066800"/>
            <a:ext cx="8458200" cy="5791200"/>
          </a:xfrm>
          <a:solidFill>
            <a:schemeClr val="bg1"/>
          </a:solidFill>
        </p:spPr>
        <p:txBody>
          <a:bodyPr rtlCol="0">
            <a:normAutofit fontScale="92500" lnSpcReduction="10000"/>
          </a:bodyPr>
          <a:lstStyle/>
          <a:p>
            <a:pPr marL="0" indent="0">
              <a:buNone/>
            </a:pPr>
            <a:r>
              <a:rPr lang="en-US" sz="1800" i="1" dirty="0"/>
              <a:t>Programs that demonstrate the ability to “pay for themselves” through user fees, intergovernmental grants or other specifically dedicated revenues will receive a higher score for this attribute compared to programs that generate limited or no funding to cover their cost.</a:t>
            </a:r>
            <a:r>
              <a:rPr lang="en-US" sz="1800" dirty="0"/>
              <a:t> </a:t>
            </a:r>
          </a:p>
          <a:p>
            <a:pPr marL="0" indent="0" algn="just">
              <a:buNone/>
              <a:defRPr/>
            </a:pPr>
            <a:r>
              <a:rPr lang="en-US" sz="2000" b="1" dirty="0"/>
              <a:t>Weight = .5</a:t>
            </a:r>
          </a:p>
          <a:p>
            <a:r>
              <a:rPr lang="en-US" sz="2400" dirty="0"/>
              <a:t>4 points = Earmarked funds exist specifically for the program (such as a grant or debt)</a:t>
            </a:r>
          </a:p>
          <a:p>
            <a:r>
              <a:rPr lang="en-US" sz="2400" dirty="0"/>
              <a:t>3 points = Program draws on flexible revenues which are specific to the Fund (such as Water, Transit, and Golf Funds) or program draws entirely on non-earmarked funds for which it has a particularly reasonable claim (Recreation, Ice, BPE fees, Admin IFTs, etc.)</a:t>
            </a:r>
          </a:p>
          <a:p>
            <a:r>
              <a:rPr lang="en-US" sz="2400" dirty="0"/>
              <a:t>2 points = Program draws mostly on non-earmarked funds for which it has a particularly reasonable claim (Recreation, Ice, BPE fees, Admin IFTs, etc.)</a:t>
            </a:r>
          </a:p>
          <a:p>
            <a:r>
              <a:rPr lang="en-US" sz="2400" dirty="0"/>
              <a:t>1 points = Program partially draws on non-earmarked funds for which it has a particularly reasonable claim (Recreation, Ice, BPE fees, Admin IFTs, etc.)</a:t>
            </a:r>
          </a:p>
          <a:p>
            <a:r>
              <a:rPr lang="en-US" sz="2400" dirty="0"/>
              <a:t>0 point  = Funds are not identified or funds are subject to much competition (such as the General Fund) </a:t>
            </a:r>
          </a:p>
          <a:p>
            <a:pPr>
              <a:defRPr/>
            </a:pPr>
            <a:endParaRPr lang="en-US" sz="2000" dirty="0"/>
          </a:p>
        </p:txBody>
      </p:sp>
    </p:spTree>
    <p:extLst>
      <p:ext uri="{BB962C8B-B14F-4D97-AF65-F5344CB8AC3E}">
        <p14:creationId xmlns:p14="http://schemas.microsoft.com/office/powerpoint/2010/main" val="38329807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304800"/>
            <a:ext cx="8077200" cy="685800"/>
          </a:xfrm>
          <a:solidFill>
            <a:schemeClr val="bg1"/>
          </a:solidFill>
        </p:spPr>
        <p:txBody>
          <a:bodyPr rtlCol="0">
            <a:noAutofit/>
          </a:bodyPr>
          <a:lstStyle/>
          <a:p>
            <a:pPr>
              <a:defRPr/>
            </a:pPr>
            <a:r>
              <a:rPr lang="en-US" sz="3200" b="1" dirty="0"/>
              <a:t>8. Cost Savings/Innovation/Collaboration</a:t>
            </a:r>
          </a:p>
        </p:txBody>
      </p:sp>
      <p:sp>
        <p:nvSpPr>
          <p:cNvPr id="3" name="Content Placeholder 2"/>
          <p:cNvSpPr>
            <a:spLocks noGrp="1"/>
          </p:cNvSpPr>
          <p:nvPr>
            <p:ph idx="1"/>
          </p:nvPr>
        </p:nvSpPr>
        <p:spPr>
          <a:xfrm>
            <a:off x="1981200" y="1371600"/>
            <a:ext cx="8229600" cy="3505200"/>
          </a:xfrm>
          <a:solidFill>
            <a:schemeClr val="bg1"/>
          </a:solidFill>
        </p:spPr>
        <p:txBody>
          <a:bodyPr rtlCol="0">
            <a:normAutofit/>
          </a:bodyPr>
          <a:lstStyle/>
          <a:p>
            <a:pPr marL="0" indent="0" algn="just">
              <a:buNone/>
              <a:defRPr/>
            </a:pPr>
            <a:r>
              <a:rPr lang="en-US" sz="1800" i="1" dirty="0"/>
              <a:t>Programs that demonstrate ability to find savings or innovate will be scored higher.</a:t>
            </a:r>
          </a:p>
          <a:p>
            <a:pPr marL="0" indent="0" algn="just">
              <a:buNone/>
              <a:defRPr/>
            </a:pPr>
            <a:r>
              <a:rPr lang="en-US" sz="2000" b="1" dirty="0"/>
              <a:t>Weight = .25</a:t>
            </a:r>
          </a:p>
          <a:p>
            <a:r>
              <a:rPr lang="en-US" sz="2400" dirty="0"/>
              <a:t>4 points – Major cost savings or efficiencies are gained </a:t>
            </a:r>
          </a:p>
          <a:p>
            <a:r>
              <a:rPr lang="en-US" sz="2400" dirty="0"/>
              <a:t>3 points = Obvious cost savings or efficiencies are gained</a:t>
            </a:r>
          </a:p>
          <a:p>
            <a:r>
              <a:rPr lang="en-US" sz="2400" dirty="0"/>
              <a:t>2 points = Some cost savings or efficiencies are gained</a:t>
            </a:r>
          </a:p>
          <a:p>
            <a:r>
              <a:rPr lang="en-US" sz="2400" dirty="0"/>
              <a:t>1 points = Little cost savings or efficiencies are gained	</a:t>
            </a:r>
          </a:p>
          <a:p>
            <a:r>
              <a:rPr lang="en-US" sz="2400" dirty="0"/>
              <a:t>0 points  = No cost savings or efficiencies are gained</a:t>
            </a:r>
          </a:p>
          <a:p>
            <a:pPr>
              <a:defRPr/>
            </a:pPr>
            <a:endParaRPr lang="en-US" sz="2000" dirty="0"/>
          </a:p>
        </p:txBody>
      </p:sp>
    </p:spTree>
    <p:extLst>
      <p:ext uri="{BB962C8B-B14F-4D97-AF65-F5344CB8AC3E}">
        <p14:creationId xmlns:p14="http://schemas.microsoft.com/office/powerpoint/2010/main" val="2625916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a:xfrm>
            <a:off x="785595" y="1430782"/>
            <a:ext cx="10620810" cy="4814455"/>
          </a:xfrm>
          <a:prstGeom prst="rect">
            <a:avLst/>
          </a:prstGeom>
          <a:solidFill>
            <a:schemeClr val="bg1"/>
          </a:solidFill>
        </p:spPr>
        <p:txBody>
          <a:bodyPr vert="horz" lIns="91440" tIns="45720" rIns="91440" bIns="45720" rtlCol="0">
            <a:normAutofit/>
          </a:bodyPr>
          <a:lstStyle>
            <a:lvl1pPr marL="457200" indent="-457200" algn="l" defTabSz="914400" rtl="0" eaLnBrk="1" latinLnBrk="0" hangingPunct="1">
              <a:spcBef>
                <a:spcPct val="20000"/>
              </a:spcBef>
              <a:buClr>
                <a:srgbClr val="004E95"/>
              </a:buClr>
              <a:buFont typeface="Wingdings" panose="05000000000000000000" pitchFamily="2" charset="2"/>
              <a:buChar char="§"/>
              <a:defRPr sz="3200" kern="1200" baseline="0">
                <a:solidFill>
                  <a:schemeClr val="tx1"/>
                </a:solidFill>
                <a:latin typeface="Helvetica" pitchFamily="34" charset="0"/>
                <a:ea typeface="+mn-ea"/>
                <a:cs typeface="+mn-cs"/>
              </a:defRPr>
            </a:lvl1pPr>
            <a:lvl2pPr marL="742950" indent="-285750" algn="l" defTabSz="914400" rtl="0" eaLnBrk="1" latinLnBrk="0" hangingPunct="1">
              <a:spcBef>
                <a:spcPct val="20000"/>
              </a:spcBef>
              <a:buClr>
                <a:srgbClr val="004E95"/>
              </a:buClr>
              <a:buFont typeface="Arial" panose="020B0604020202020204" pitchFamily="34" charset="0"/>
              <a:buChar char="•"/>
              <a:defRPr sz="2800" kern="1200">
                <a:solidFill>
                  <a:schemeClr val="tx1"/>
                </a:solidFill>
                <a:latin typeface="Helvetica" pitchFamily="34" charset="0"/>
                <a:ea typeface="+mn-ea"/>
                <a:cs typeface="+mn-cs"/>
              </a:defRPr>
            </a:lvl2pPr>
            <a:lvl3pPr marL="1143000" indent="-228600" algn="l" defTabSz="914400" rtl="0" eaLnBrk="1" latinLnBrk="0" hangingPunct="1">
              <a:spcBef>
                <a:spcPct val="20000"/>
              </a:spcBef>
              <a:buClr>
                <a:srgbClr val="004E95"/>
              </a:buClr>
              <a:buFont typeface="Courier New" panose="02070309020205020404" pitchFamily="49" charset="0"/>
              <a:buChar char="o"/>
              <a:defRPr sz="2400" kern="1200">
                <a:solidFill>
                  <a:schemeClr val="tx1"/>
                </a:solidFill>
                <a:latin typeface="Helvetica" pitchFamily="34" charset="0"/>
                <a:ea typeface="+mn-ea"/>
                <a:cs typeface="+mn-cs"/>
              </a:defRPr>
            </a:lvl3pPr>
            <a:lvl4pPr marL="16002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4pPr>
            <a:lvl5pPr marL="2057400" indent="-228600" algn="l" defTabSz="914400" rtl="0" eaLnBrk="1" latinLnBrk="0" hangingPunct="1">
              <a:spcBef>
                <a:spcPct val="20000"/>
              </a:spcBef>
              <a:buClr>
                <a:srgbClr val="004E95"/>
              </a:buClr>
              <a:buFont typeface="Arial" panose="020B0604020202020204" pitchFamily="34"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00100" lvl="1" indent="-342900" eaLnBrk="0" hangingPunct="0"/>
            <a:r>
              <a:rPr lang="en-US" dirty="0">
                <a:solidFill>
                  <a:schemeClr val="accent5">
                    <a:lumMod val="50000"/>
                  </a:schemeClr>
                </a:solidFill>
                <a:latin typeface="Bahnschrift Light SemiCondensed" panose="020B0502040204020203" pitchFamily="34" charset="0"/>
              </a:rPr>
              <a:t>Include one department or multiple departments working in partnership/collaboration with each other </a:t>
            </a:r>
          </a:p>
          <a:p>
            <a:pPr marL="800100" lvl="1" indent="-342900" eaLnBrk="0" hangingPunct="0"/>
            <a:r>
              <a:rPr lang="en-US" dirty="0">
                <a:solidFill>
                  <a:schemeClr val="accent5">
                    <a:lumMod val="50000"/>
                  </a:schemeClr>
                </a:solidFill>
                <a:latin typeface="Bahnschrift Light SemiCondensed" panose="020B0502040204020203" pitchFamily="34" charset="0"/>
              </a:rPr>
              <a:t>Describes what a service, program, or activity will do to help achieve the Council-approved goals</a:t>
            </a:r>
          </a:p>
          <a:p>
            <a:pPr marL="800100" lvl="1" indent="-342900" eaLnBrk="0" hangingPunct="0"/>
            <a:r>
              <a:rPr lang="en-US" dirty="0">
                <a:solidFill>
                  <a:schemeClr val="accent5">
                    <a:lumMod val="50000"/>
                  </a:schemeClr>
                </a:solidFill>
                <a:latin typeface="Bahnschrift Light SemiCondensed" panose="020B0502040204020203" pitchFamily="34" charset="0"/>
              </a:rPr>
              <a:t>Need to explain the scope of the service and any enhancements or decreases to level of service</a:t>
            </a:r>
          </a:p>
          <a:p>
            <a:pPr marL="800100" lvl="1" indent="-342900" eaLnBrk="0" hangingPunct="0"/>
            <a:r>
              <a:rPr lang="en-US" dirty="0">
                <a:solidFill>
                  <a:schemeClr val="accent5">
                    <a:lumMod val="50000"/>
                  </a:schemeClr>
                </a:solidFill>
                <a:latin typeface="Bahnschrift Light SemiCondensed" panose="020B0502040204020203" pitchFamily="34" charset="0"/>
              </a:rPr>
              <a:t>Explain any cost savings, innovation, or collaboration that their program would be able to accomplish during the next fiscal year </a:t>
            </a:r>
          </a:p>
          <a:p>
            <a:pPr marL="800100" lvl="1" indent="-342900" eaLnBrk="0" hangingPunct="0"/>
            <a:r>
              <a:rPr lang="en-US" dirty="0">
                <a:solidFill>
                  <a:schemeClr val="accent5">
                    <a:lumMod val="50000"/>
                  </a:schemeClr>
                </a:solidFill>
                <a:latin typeface="Bahnschrift Light SemiCondensed" panose="020B0502040204020203" pitchFamily="34" charset="0"/>
              </a:rPr>
              <a:t>Includes performance measures tailored specifically to that service used to measure its success </a:t>
            </a:r>
          </a:p>
          <a:p>
            <a:pPr marL="800100" lvl="1" indent="-342900" eaLnBrk="0" hangingPunct="0"/>
            <a:endParaRPr lang="en-US" dirty="0">
              <a:solidFill>
                <a:schemeClr val="accent5">
                  <a:lumMod val="50000"/>
                </a:schemeClr>
              </a:solidFill>
              <a:latin typeface="Bahnschrift Light SemiCondensed" panose="020B0502040204020203" pitchFamily="34" charset="0"/>
            </a:endParaRPr>
          </a:p>
        </p:txBody>
      </p:sp>
      <p:cxnSp>
        <p:nvCxnSpPr>
          <p:cNvPr id="4" name="Straight Connector 3">
            <a:extLst>
              <a:ext uri="{FF2B5EF4-FFF2-40B4-BE49-F238E27FC236}">
                <a16:creationId xmlns:a16="http://schemas.microsoft.com/office/drawing/2014/main" id="{71D7ACBB-60D5-4EA2-9B87-F61B1050F408}"/>
              </a:ext>
            </a:extLst>
          </p:cNvPr>
          <p:cNvCxnSpPr/>
          <p:nvPr/>
        </p:nvCxnSpPr>
        <p:spPr>
          <a:xfrm>
            <a:off x="508000" y="693539"/>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450983A-8E0C-4F2D-BA4B-7C60740E6594}"/>
              </a:ext>
            </a:extLst>
          </p:cNvPr>
          <p:cNvCxnSpPr/>
          <p:nvPr/>
        </p:nvCxnSpPr>
        <p:spPr>
          <a:xfrm>
            <a:off x="10261600" y="6971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F01237A5-C4A5-415A-8809-5741B47BF6FA}"/>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City BFO Programs (Services)</a:t>
            </a:r>
          </a:p>
        </p:txBody>
      </p:sp>
    </p:spTree>
    <p:extLst>
      <p:ext uri="{BB962C8B-B14F-4D97-AF65-F5344CB8AC3E}">
        <p14:creationId xmlns:p14="http://schemas.microsoft.com/office/powerpoint/2010/main" val="344323714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B8C07-DE01-45E9-9EFA-2BC063D1DB81}"/>
              </a:ext>
            </a:extLst>
          </p:cNvPr>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Program Scoring by Theme</a:t>
            </a:r>
          </a:p>
        </p:txBody>
      </p:sp>
      <p:cxnSp>
        <p:nvCxnSpPr>
          <p:cNvPr id="6" name="Straight Connector 5">
            <a:extLst>
              <a:ext uri="{FF2B5EF4-FFF2-40B4-BE49-F238E27FC236}">
                <a16:creationId xmlns:a16="http://schemas.microsoft.com/office/drawing/2014/main" id="{1350382F-8C2B-48FF-89CF-AF3617D6E512}"/>
              </a:ext>
            </a:extLst>
          </p:cNvPr>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424D02-18E6-4926-9375-A9A8A61E7F4E}"/>
              </a:ext>
            </a:extLst>
          </p:cNvPr>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2" name="Picture 1">
            <a:extLst>
              <a:ext uri="{FF2B5EF4-FFF2-40B4-BE49-F238E27FC236}">
                <a16:creationId xmlns:a16="http://schemas.microsoft.com/office/drawing/2014/main" id="{1D517ECA-FC6A-42CF-9A0D-65FCBAB95CB0}"/>
              </a:ext>
            </a:extLst>
          </p:cNvPr>
          <p:cNvPicPr>
            <a:picLocks noChangeAspect="1"/>
          </p:cNvPicPr>
          <p:nvPr/>
        </p:nvPicPr>
        <p:blipFill>
          <a:blip r:embed="rId2"/>
          <a:stretch>
            <a:fillRect/>
          </a:stretch>
        </p:blipFill>
        <p:spPr>
          <a:xfrm>
            <a:off x="2048061" y="819197"/>
            <a:ext cx="8201073" cy="5866956"/>
          </a:xfrm>
          <a:prstGeom prst="rect">
            <a:avLst/>
          </a:prstGeom>
        </p:spPr>
      </p:pic>
    </p:spTree>
    <p:extLst>
      <p:ext uri="{BB962C8B-B14F-4D97-AF65-F5344CB8AC3E}">
        <p14:creationId xmlns:p14="http://schemas.microsoft.com/office/powerpoint/2010/main" val="789959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CA8C55-E03D-493E-8BFD-9351EFB06EE7}"/>
              </a:ext>
            </a:extLst>
          </p:cNvPr>
          <p:cNvSpPr txBox="1"/>
          <p:nvPr/>
        </p:nvSpPr>
        <p:spPr>
          <a:xfrm>
            <a:off x="508000" y="5492115"/>
            <a:ext cx="11176000" cy="954300"/>
          </a:xfrm>
          <a:prstGeom prst="rect">
            <a:avLst/>
          </a:prstGeom>
          <a:noFill/>
        </p:spPr>
        <p:txBody>
          <a:bodyPr wrap="square" rtlCol="0">
            <a:spAutoFit/>
          </a:bodyPr>
          <a:lstStyle/>
          <a:p>
            <a:pPr marL="380990" indent="-380990">
              <a:buFont typeface="Arial" panose="020B0604020202020204" pitchFamily="34" charset="0"/>
              <a:buChar char="•"/>
            </a:pPr>
            <a:r>
              <a:rPr lang="en-US" sz="1867" b="1" dirty="0">
                <a:solidFill>
                  <a:schemeClr val="accent1">
                    <a:lumMod val="75000"/>
                  </a:schemeClr>
                </a:solidFill>
                <a:latin typeface="Bahnschrift SemiCondensed" panose="020B0502040204020203" pitchFamily="34" charset="0"/>
                <a:cs typeface="Arial" panose="020B0604020202020204" pitchFamily="34" charset="0"/>
              </a:rPr>
              <a:t>March 2022 marginally lower sales tax revenues as compared to February 2022</a:t>
            </a:r>
          </a:p>
          <a:p>
            <a:pPr marL="380990" indent="-380990">
              <a:buFont typeface="Arial" panose="020B0604020202020204" pitchFamily="34" charset="0"/>
              <a:buChar char="•"/>
            </a:pPr>
            <a:r>
              <a:rPr lang="en-US" sz="1867" b="1" dirty="0">
                <a:solidFill>
                  <a:schemeClr val="accent1">
                    <a:lumMod val="75000"/>
                  </a:schemeClr>
                </a:solidFill>
                <a:latin typeface="Bahnschrift SemiCondensed" panose="020B0502040204020203" pitchFamily="34" charset="0"/>
                <a:cs typeface="Arial" panose="020B0604020202020204" pitchFamily="34" charset="0"/>
              </a:rPr>
              <a:t>March FY22 up 29% vs. March FY21</a:t>
            </a:r>
          </a:p>
          <a:p>
            <a:pPr marL="380990" indent="-380990">
              <a:buFont typeface="Arial" panose="020B0604020202020204" pitchFamily="34" charset="0"/>
              <a:buChar char="•"/>
            </a:pPr>
            <a:r>
              <a:rPr lang="en-US" sz="1867" b="1" dirty="0">
                <a:solidFill>
                  <a:schemeClr val="accent1">
                    <a:lumMod val="75000"/>
                  </a:schemeClr>
                </a:solidFill>
                <a:latin typeface="Bahnschrift SemiCondensed" panose="020B0502040204020203" pitchFamily="34" charset="0"/>
                <a:cs typeface="Arial" panose="020B0604020202020204" pitchFamily="34" charset="0"/>
              </a:rPr>
              <a:t>TRT March FY22 up 51% vs. March FY21</a:t>
            </a:r>
          </a:p>
        </p:txBody>
      </p:sp>
      <p:sp>
        <p:nvSpPr>
          <p:cNvPr id="4" name="TextBox 3">
            <a:extLst>
              <a:ext uri="{FF2B5EF4-FFF2-40B4-BE49-F238E27FC236}">
                <a16:creationId xmlns:a16="http://schemas.microsoft.com/office/drawing/2014/main" id="{F9FA3BF8-7162-4BF6-91E8-3B8B2AA35DBF}"/>
              </a:ext>
            </a:extLst>
          </p:cNvPr>
          <p:cNvSpPr txBox="1"/>
          <p:nvPr/>
        </p:nvSpPr>
        <p:spPr>
          <a:xfrm>
            <a:off x="1422400" y="279400"/>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Revenues through March</a:t>
            </a:r>
          </a:p>
        </p:txBody>
      </p:sp>
      <p:cxnSp>
        <p:nvCxnSpPr>
          <p:cNvPr id="5" name="Straight Connector 4">
            <a:extLst>
              <a:ext uri="{FF2B5EF4-FFF2-40B4-BE49-F238E27FC236}">
                <a16:creationId xmlns:a16="http://schemas.microsoft.com/office/drawing/2014/main" id="{A5D8BA8E-A9D1-4C26-9D95-CA9831FD3CA7}"/>
              </a:ext>
            </a:extLst>
          </p:cNvPr>
          <p:cNvCxnSpPr/>
          <p:nvPr/>
        </p:nvCxnSpPr>
        <p:spPr>
          <a:xfrm>
            <a:off x="508000" y="593129"/>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C266B52-D93E-436D-9E40-31B579A50B7D}"/>
              </a:ext>
            </a:extLst>
          </p:cNvPr>
          <p:cNvCxnSpPr/>
          <p:nvPr/>
        </p:nvCxnSpPr>
        <p:spPr>
          <a:xfrm>
            <a:off x="10261600" y="596767"/>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2F1F1512-B11A-4D20-91CD-A2ED31766E8B}"/>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8" name="Chart 7">
            <a:extLst>
              <a:ext uri="{FF2B5EF4-FFF2-40B4-BE49-F238E27FC236}">
                <a16:creationId xmlns:a16="http://schemas.microsoft.com/office/drawing/2014/main" id="{3C55E68E-EA1E-4AFE-AF69-E6A29EB3855D}"/>
              </a:ext>
            </a:extLst>
          </p:cNvPr>
          <p:cNvGraphicFramePr>
            <a:graphicFrameLocks/>
          </p:cNvGraphicFramePr>
          <p:nvPr/>
        </p:nvGraphicFramePr>
        <p:xfrm>
          <a:off x="508000" y="889001"/>
          <a:ext cx="11176000" cy="4571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630518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B8C07-DE01-45E9-9EFA-2BC063D1DB81}"/>
              </a:ext>
            </a:extLst>
          </p:cNvPr>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Program Scoring by Theme</a:t>
            </a:r>
          </a:p>
        </p:txBody>
      </p:sp>
      <p:cxnSp>
        <p:nvCxnSpPr>
          <p:cNvPr id="6" name="Straight Connector 5">
            <a:extLst>
              <a:ext uri="{FF2B5EF4-FFF2-40B4-BE49-F238E27FC236}">
                <a16:creationId xmlns:a16="http://schemas.microsoft.com/office/drawing/2014/main" id="{1350382F-8C2B-48FF-89CF-AF3617D6E512}"/>
              </a:ext>
            </a:extLst>
          </p:cNvPr>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424D02-18E6-4926-9375-A9A8A61E7F4E}"/>
              </a:ext>
            </a:extLst>
          </p:cNvPr>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8AC4D1B8-04D7-48FB-AE91-90D08B0F0092}"/>
              </a:ext>
            </a:extLst>
          </p:cNvPr>
          <p:cNvPicPr>
            <a:picLocks noChangeAspect="1"/>
          </p:cNvPicPr>
          <p:nvPr/>
        </p:nvPicPr>
        <p:blipFill>
          <a:blip r:embed="rId2"/>
          <a:stretch>
            <a:fillRect/>
          </a:stretch>
        </p:blipFill>
        <p:spPr>
          <a:xfrm>
            <a:off x="1815926" y="1778793"/>
            <a:ext cx="8634413" cy="1471613"/>
          </a:xfrm>
          <a:prstGeom prst="rect">
            <a:avLst/>
          </a:prstGeom>
        </p:spPr>
      </p:pic>
    </p:spTree>
    <p:extLst>
      <p:ext uri="{BB962C8B-B14F-4D97-AF65-F5344CB8AC3E}">
        <p14:creationId xmlns:p14="http://schemas.microsoft.com/office/powerpoint/2010/main" val="30536596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B8C07-DE01-45E9-9EFA-2BC063D1DB81}"/>
              </a:ext>
            </a:extLst>
          </p:cNvPr>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Program Scoring by Theme</a:t>
            </a:r>
          </a:p>
        </p:txBody>
      </p:sp>
      <p:cxnSp>
        <p:nvCxnSpPr>
          <p:cNvPr id="6" name="Straight Connector 5">
            <a:extLst>
              <a:ext uri="{FF2B5EF4-FFF2-40B4-BE49-F238E27FC236}">
                <a16:creationId xmlns:a16="http://schemas.microsoft.com/office/drawing/2014/main" id="{1350382F-8C2B-48FF-89CF-AF3617D6E512}"/>
              </a:ext>
            </a:extLst>
          </p:cNvPr>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424D02-18E6-4926-9375-A9A8A61E7F4E}"/>
              </a:ext>
            </a:extLst>
          </p:cNvPr>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B3D86589-E71E-417B-9FDD-63932BC982D7}"/>
              </a:ext>
            </a:extLst>
          </p:cNvPr>
          <p:cNvPicPr>
            <a:picLocks noChangeAspect="1"/>
          </p:cNvPicPr>
          <p:nvPr/>
        </p:nvPicPr>
        <p:blipFill>
          <a:blip r:embed="rId2"/>
          <a:stretch>
            <a:fillRect/>
          </a:stretch>
        </p:blipFill>
        <p:spPr>
          <a:xfrm>
            <a:off x="1778793" y="1969293"/>
            <a:ext cx="8634413" cy="2919413"/>
          </a:xfrm>
          <a:prstGeom prst="rect">
            <a:avLst/>
          </a:prstGeom>
        </p:spPr>
      </p:pic>
    </p:spTree>
    <p:extLst>
      <p:ext uri="{BB962C8B-B14F-4D97-AF65-F5344CB8AC3E}">
        <p14:creationId xmlns:p14="http://schemas.microsoft.com/office/powerpoint/2010/main" val="384511330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B8C07-DE01-45E9-9EFA-2BC063D1DB81}"/>
              </a:ext>
            </a:extLst>
          </p:cNvPr>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Program Scoring by Priority</a:t>
            </a:r>
          </a:p>
        </p:txBody>
      </p:sp>
      <p:cxnSp>
        <p:nvCxnSpPr>
          <p:cNvPr id="6" name="Straight Connector 5">
            <a:extLst>
              <a:ext uri="{FF2B5EF4-FFF2-40B4-BE49-F238E27FC236}">
                <a16:creationId xmlns:a16="http://schemas.microsoft.com/office/drawing/2014/main" id="{1350382F-8C2B-48FF-89CF-AF3617D6E512}"/>
              </a:ext>
            </a:extLst>
          </p:cNvPr>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424D02-18E6-4926-9375-A9A8A61E7F4E}"/>
              </a:ext>
            </a:extLst>
          </p:cNvPr>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B02DD8B5-D79A-4F8D-B7D1-CA816EBFDAB2}"/>
              </a:ext>
            </a:extLst>
          </p:cNvPr>
          <p:cNvPicPr>
            <a:picLocks noChangeAspect="1"/>
          </p:cNvPicPr>
          <p:nvPr/>
        </p:nvPicPr>
        <p:blipFill>
          <a:blip r:embed="rId2"/>
          <a:stretch>
            <a:fillRect/>
          </a:stretch>
        </p:blipFill>
        <p:spPr>
          <a:xfrm>
            <a:off x="1778793" y="2693193"/>
            <a:ext cx="8634413" cy="1471613"/>
          </a:xfrm>
          <a:prstGeom prst="rect">
            <a:avLst/>
          </a:prstGeom>
        </p:spPr>
      </p:pic>
    </p:spTree>
    <p:extLst>
      <p:ext uri="{BB962C8B-B14F-4D97-AF65-F5344CB8AC3E}">
        <p14:creationId xmlns:p14="http://schemas.microsoft.com/office/powerpoint/2010/main" val="22912167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B8C07-DE01-45E9-9EFA-2BC063D1DB81}"/>
              </a:ext>
            </a:extLst>
          </p:cNvPr>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Program Scoring by Priority</a:t>
            </a:r>
          </a:p>
        </p:txBody>
      </p:sp>
      <p:cxnSp>
        <p:nvCxnSpPr>
          <p:cNvPr id="6" name="Straight Connector 5">
            <a:extLst>
              <a:ext uri="{FF2B5EF4-FFF2-40B4-BE49-F238E27FC236}">
                <a16:creationId xmlns:a16="http://schemas.microsoft.com/office/drawing/2014/main" id="{1350382F-8C2B-48FF-89CF-AF3617D6E512}"/>
              </a:ext>
            </a:extLst>
          </p:cNvPr>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424D02-18E6-4926-9375-A9A8A61E7F4E}"/>
              </a:ext>
            </a:extLst>
          </p:cNvPr>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47962EA2-0582-4F68-B515-8D90BE3E570D}"/>
              </a:ext>
            </a:extLst>
          </p:cNvPr>
          <p:cNvPicPr>
            <a:picLocks noChangeAspect="1"/>
          </p:cNvPicPr>
          <p:nvPr/>
        </p:nvPicPr>
        <p:blipFill>
          <a:blip r:embed="rId2"/>
          <a:stretch>
            <a:fillRect/>
          </a:stretch>
        </p:blipFill>
        <p:spPr>
          <a:xfrm>
            <a:off x="1778793" y="1245393"/>
            <a:ext cx="8634413" cy="4367213"/>
          </a:xfrm>
          <a:prstGeom prst="rect">
            <a:avLst/>
          </a:prstGeom>
        </p:spPr>
      </p:pic>
    </p:spTree>
    <p:extLst>
      <p:ext uri="{BB962C8B-B14F-4D97-AF65-F5344CB8AC3E}">
        <p14:creationId xmlns:p14="http://schemas.microsoft.com/office/powerpoint/2010/main" val="1600842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EB8C07-DE01-45E9-9EFA-2BC063D1DB81}"/>
              </a:ext>
            </a:extLst>
          </p:cNvPr>
          <p:cNvSpPr txBox="1"/>
          <p:nvPr/>
        </p:nvSpPr>
        <p:spPr>
          <a:xfrm>
            <a:off x="507995" y="171847"/>
            <a:ext cx="11176005"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Program Scoring by Priority</a:t>
            </a:r>
          </a:p>
        </p:txBody>
      </p:sp>
      <p:cxnSp>
        <p:nvCxnSpPr>
          <p:cNvPr id="6" name="Straight Connector 5">
            <a:extLst>
              <a:ext uri="{FF2B5EF4-FFF2-40B4-BE49-F238E27FC236}">
                <a16:creationId xmlns:a16="http://schemas.microsoft.com/office/drawing/2014/main" id="{1350382F-8C2B-48FF-89CF-AF3617D6E512}"/>
              </a:ext>
            </a:extLst>
          </p:cNvPr>
          <p:cNvCxnSpPr>
            <a:cxnSpLocks/>
          </p:cNvCxnSpPr>
          <p:nvPr/>
        </p:nvCxnSpPr>
        <p:spPr>
          <a:xfrm>
            <a:off x="508000" y="479624"/>
            <a:ext cx="5080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5C424D02-18E6-4926-9375-A9A8A61E7F4E}"/>
              </a:ext>
            </a:extLst>
          </p:cNvPr>
          <p:cNvCxnSpPr>
            <a:cxnSpLocks/>
          </p:cNvCxnSpPr>
          <p:nvPr/>
        </p:nvCxnSpPr>
        <p:spPr>
          <a:xfrm>
            <a:off x="11181432" y="479922"/>
            <a:ext cx="406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EE795B5E-1A8D-4590-8339-D344E8BD4B37}"/>
              </a:ext>
            </a:extLst>
          </p:cNvPr>
          <p:cNvPicPr>
            <a:picLocks noChangeAspect="1"/>
          </p:cNvPicPr>
          <p:nvPr/>
        </p:nvPicPr>
        <p:blipFill>
          <a:blip r:embed="rId2"/>
          <a:stretch>
            <a:fillRect/>
          </a:stretch>
        </p:blipFill>
        <p:spPr>
          <a:xfrm>
            <a:off x="1778790" y="2150268"/>
            <a:ext cx="8634413" cy="2557463"/>
          </a:xfrm>
          <a:prstGeom prst="rect">
            <a:avLst/>
          </a:prstGeom>
        </p:spPr>
      </p:pic>
    </p:spTree>
    <p:extLst>
      <p:ext uri="{BB962C8B-B14F-4D97-AF65-F5344CB8AC3E}">
        <p14:creationId xmlns:p14="http://schemas.microsoft.com/office/powerpoint/2010/main" val="32201405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062674" y="1313968"/>
            <a:ext cx="9198926" cy="4525963"/>
          </a:xfrm>
          <a:prstGeom prst="rect">
            <a:avLst/>
          </a:prstGeom>
          <a:solidFill>
            <a:srgbClr val="FFFFFF"/>
          </a:solidFill>
        </p:spPr>
        <p:txBody>
          <a:bodyPr>
            <a:normAutofit/>
          </a:bodyPr>
          <a:lstStyle>
            <a:lvl1pPr marL="342900" indent="-342900" algn="l" rtl="0" eaLnBrk="0" fontAlgn="base" hangingPunct="0">
              <a:spcBef>
                <a:spcPct val="20000"/>
              </a:spcBef>
              <a:spcAft>
                <a:spcPct val="0"/>
              </a:spcAft>
              <a:buFont typeface="Arial" charset="0"/>
              <a:buChar char="•"/>
              <a:defRPr sz="3200" kern="1200">
                <a:solidFill>
                  <a:srgbClr val="25406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rgbClr val="25406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rgbClr val="25406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High rating of a program will not guarantee that a program will be retained; nor does it guarantee that a lower-ranking program will be proposed for elimination</a:t>
            </a:r>
          </a:p>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Rankings may not reflect whether a program is being delivered in the most efficient manner</a:t>
            </a:r>
          </a:p>
          <a:p>
            <a:pPr marL="800100" lvl="1" indent="-342900">
              <a:buFont typeface="Arial" panose="020B0604020202020204" pitchFamily="34" charset="0"/>
              <a:buChar char="•"/>
            </a:pPr>
            <a:r>
              <a:rPr lang="en-US" dirty="0">
                <a:solidFill>
                  <a:schemeClr val="accent5">
                    <a:lumMod val="50000"/>
                  </a:schemeClr>
                </a:solidFill>
                <a:latin typeface="Bahnschrift Light SemiCondensed" panose="020B0502040204020203" pitchFamily="34" charset="0"/>
                <a:cs typeface="+mn-cs"/>
              </a:rPr>
              <a:t>Prioritization process provides valuable information for budget proposal development and City Council deliberation   </a:t>
            </a:r>
          </a:p>
        </p:txBody>
      </p:sp>
      <p:cxnSp>
        <p:nvCxnSpPr>
          <p:cNvPr id="5" name="Straight Connector 4">
            <a:extLst>
              <a:ext uri="{FF2B5EF4-FFF2-40B4-BE49-F238E27FC236}">
                <a16:creationId xmlns:a16="http://schemas.microsoft.com/office/drawing/2014/main" id="{C3B1C360-0525-42EA-B669-3D9898FD4E9E}"/>
              </a:ext>
            </a:extLst>
          </p:cNvPr>
          <p:cNvCxnSpPr/>
          <p:nvPr/>
        </p:nvCxnSpPr>
        <p:spPr>
          <a:xfrm>
            <a:off x="508000" y="693539"/>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17E43223-E502-4C38-9985-E66E6924BCAF}"/>
              </a:ext>
            </a:extLst>
          </p:cNvPr>
          <p:cNvCxnSpPr/>
          <p:nvPr/>
        </p:nvCxnSpPr>
        <p:spPr>
          <a:xfrm>
            <a:off x="10261600" y="6971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FC27C201-5FAB-4E89-B209-4B93C40D4170}"/>
              </a:ext>
            </a:extLst>
          </p:cNvPr>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Results Team Recommendation</a:t>
            </a:r>
          </a:p>
        </p:txBody>
      </p:sp>
    </p:spTree>
    <p:extLst>
      <p:ext uri="{BB962C8B-B14F-4D97-AF65-F5344CB8AC3E}">
        <p14:creationId xmlns:p14="http://schemas.microsoft.com/office/powerpoint/2010/main" val="24823598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0" y="152400"/>
            <a:ext cx="9144000" cy="914400"/>
          </a:xfrm>
          <a:noFill/>
        </p:spPr>
        <p:txBody>
          <a:bodyPr/>
          <a:lstStyle/>
          <a:p>
            <a:pPr algn="ctr"/>
            <a:r>
              <a:rPr lang="en-US" cap="none" dirty="0"/>
              <a:t>Role</a:t>
            </a:r>
            <a:r>
              <a:rPr lang="en-US" dirty="0">
                <a:solidFill>
                  <a:schemeClr val="tx1">
                    <a:lumMod val="75000"/>
                    <a:lumOff val="25000"/>
                  </a:schemeClr>
                </a:solidFill>
                <a:latin typeface="Arial" charset="0"/>
                <a:cs typeface="Arial" charset="0"/>
              </a:rPr>
              <a:t> </a:t>
            </a:r>
            <a:r>
              <a:rPr lang="en-US" cap="none" dirty="0"/>
              <a:t>for</a:t>
            </a:r>
            <a:r>
              <a:rPr lang="en-US" dirty="0">
                <a:solidFill>
                  <a:schemeClr val="tx1">
                    <a:lumMod val="75000"/>
                    <a:lumOff val="25000"/>
                  </a:schemeClr>
                </a:solidFill>
                <a:latin typeface="Arial" charset="0"/>
                <a:cs typeface="Arial" charset="0"/>
              </a:rPr>
              <a:t> </a:t>
            </a:r>
            <a:r>
              <a:rPr lang="en-US" cap="none" dirty="0"/>
              <a:t>Managers</a:t>
            </a:r>
          </a:p>
        </p:txBody>
      </p:sp>
      <p:sp>
        <p:nvSpPr>
          <p:cNvPr id="13315" name="Content Placeholder 2"/>
          <p:cNvSpPr>
            <a:spLocks noGrp="1"/>
          </p:cNvSpPr>
          <p:nvPr>
            <p:ph sz="half" idx="1"/>
          </p:nvPr>
        </p:nvSpPr>
        <p:spPr>
          <a:xfrm>
            <a:off x="1905000" y="1143001"/>
            <a:ext cx="7848600" cy="4411663"/>
          </a:xfrm>
        </p:spPr>
        <p:txBody>
          <a:bodyPr>
            <a:normAutofit fontScale="92500" lnSpcReduction="20000"/>
          </a:bodyPr>
          <a:lstStyle/>
          <a:p>
            <a:r>
              <a:rPr lang="en-US" dirty="0">
                <a:solidFill>
                  <a:schemeClr val="tx1">
                    <a:lumMod val="75000"/>
                    <a:lumOff val="25000"/>
                  </a:schemeClr>
                </a:solidFill>
                <a:latin typeface="Arial" charset="0"/>
                <a:cs typeface="Arial" charset="0"/>
              </a:rPr>
              <a:t>Derive budget from strategies and objectives (not from last year’s budget)</a:t>
            </a:r>
          </a:p>
          <a:p>
            <a:r>
              <a:rPr lang="en-US" dirty="0">
                <a:solidFill>
                  <a:schemeClr val="tx1">
                    <a:lumMod val="75000"/>
                    <a:lumOff val="25000"/>
                  </a:schemeClr>
                </a:solidFill>
                <a:latin typeface="Arial" charset="0"/>
                <a:cs typeface="Arial" charset="0"/>
              </a:rPr>
              <a:t>Identify and provide essential services</a:t>
            </a:r>
          </a:p>
          <a:p>
            <a:r>
              <a:rPr lang="en-US" dirty="0">
                <a:solidFill>
                  <a:schemeClr val="tx1">
                    <a:lumMod val="75000"/>
                    <a:lumOff val="25000"/>
                  </a:schemeClr>
                </a:solidFill>
                <a:latin typeface="Arial" charset="0"/>
                <a:cs typeface="Arial" charset="0"/>
              </a:rPr>
              <a:t>Decide what does and does not fit</a:t>
            </a:r>
          </a:p>
          <a:p>
            <a:r>
              <a:rPr lang="en-US" dirty="0">
                <a:solidFill>
                  <a:schemeClr val="tx1">
                    <a:lumMod val="75000"/>
                    <a:lumOff val="25000"/>
                  </a:schemeClr>
                </a:solidFill>
                <a:latin typeface="Arial" charset="0"/>
                <a:cs typeface="Arial" charset="0"/>
              </a:rPr>
              <a:t>Establish clear links with Council’s goals and desired outcomes</a:t>
            </a:r>
          </a:p>
          <a:p>
            <a:r>
              <a:rPr lang="en-US" dirty="0">
                <a:solidFill>
                  <a:schemeClr val="tx1">
                    <a:lumMod val="75000"/>
                    <a:lumOff val="25000"/>
                  </a:schemeClr>
                </a:solidFill>
                <a:latin typeface="Arial" charset="0"/>
                <a:cs typeface="Arial" charset="0"/>
              </a:rPr>
              <a:t>Cost out programs</a:t>
            </a:r>
          </a:p>
          <a:p>
            <a:r>
              <a:rPr lang="en-US" dirty="0">
                <a:solidFill>
                  <a:schemeClr val="tx1">
                    <a:lumMod val="75000"/>
                    <a:lumOff val="25000"/>
                  </a:schemeClr>
                </a:solidFill>
                <a:latin typeface="Arial" charset="0"/>
                <a:cs typeface="Arial" charset="0"/>
              </a:rPr>
              <a:t>Meet performance measure targets</a:t>
            </a:r>
          </a:p>
          <a:p>
            <a:r>
              <a:rPr lang="en-US" dirty="0">
                <a:solidFill>
                  <a:schemeClr val="tx1">
                    <a:lumMod val="75000"/>
                    <a:lumOff val="25000"/>
                  </a:schemeClr>
                </a:solidFill>
                <a:latin typeface="Arial" charset="0"/>
                <a:cs typeface="Arial" charset="0"/>
              </a:rPr>
              <a:t>Report on performance of programs</a:t>
            </a:r>
          </a:p>
          <a:p>
            <a:r>
              <a:rPr lang="en-US" dirty="0">
                <a:solidFill>
                  <a:schemeClr val="tx1">
                    <a:lumMod val="75000"/>
                    <a:lumOff val="25000"/>
                  </a:schemeClr>
                </a:solidFill>
                <a:latin typeface="Arial" charset="0"/>
                <a:cs typeface="Arial" charset="0"/>
              </a:rPr>
              <a:t>Onus on them to defend their programs</a:t>
            </a:r>
          </a:p>
          <a:p>
            <a:r>
              <a:rPr lang="en-US" dirty="0">
                <a:solidFill>
                  <a:schemeClr val="tx1">
                    <a:lumMod val="75000"/>
                    <a:lumOff val="25000"/>
                  </a:schemeClr>
                </a:solidFill>
                <a:latin typeface="Arial" charset="0"/>
                <a:cs typeface="Arial" charset="0"/>
              </a:rPr>
              <a:t>Better bids/offers may receive higher scores</a:t>
            </a:r>
          </a:p>
          <a:p>
            <a:endParaRPr lang="en-US" dirty="0">
              <a:solidFill>
                <a:schemeClr val="tx1">
                  <a:lumMod val="75000"/>
                  <a:lumOff val="25000"/>
                </a:schemeClr>
              </a:solidFill>
              <a:latin typeface="Arial" charset="0"/>
              <a:cs typeface="Arial" charset="0"/>
            </a:endParaRPr>
          </a:p>
        </p:txBody>
      </p:sp>
      <p:pic>
        <p:nvPicPr>
          <p:cNvPr id="2" name="Picture 2" descr="C:\Users\jbriggs\AppData\Local\Microsoft\Windows\Temporary Internet Files\Content.IE5\H67A75B8\MC90029423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10612" y="3581401"/>
            <a:ext cx="1728788" cy="2398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2140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keenetrial.com/blog/wp-content/uploads/2011/03/ne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2149" y="2590801"/>
            <a:ext cx="2973259" cy="2973259"/>
          </a:xfrm>
          <a:prstGeom prst="rect">
            <a:avLst/>
          </a:prstGeom>
          <a:noFill/>
          <a:extLst>
            <a:ext uri="{909E8E84-426E-40DD-AFC4-6F175D3DCCD1}">
              <a14:hiddenFill xmlns:a14="http://schemas.microsoft.com/office/drawing/2010/main">
                <a:solidFill>
                  <a:srgbClr val="FFFFFF"/>
                </a:solidFill>
              </a14:hiddenFill>
            </a:ext>
          </a:extLst>
        </p:spPr>
      </p:pic>
      <p:sp>
        <p:nvSpPr>
          <p:cNvPr id="13314" name="Title 1"/>
          <p:cNvSpPr>
            <a:spLocks noGrp="1"/>
          </p:cNvSpPr>
          <p:nvPr>
            <p:ph type="title"/>
          </p:nvPr>
        </p:nvSpPr>
        <p:spPr>
          <a:xfrm>
            <a:off x="1524000" y="152400"/>
            <a:ext cx="9144000" cy="914400"/>
          </a:xfrm>
          <a:noFill/>
        </p:spPr>
        <p:txBody>
          <a:bodyPr>
            <a:noAutofit/>
          </a:bodyPr>
          <a:lstStyle/>
          <a:p>
            <a:pPr algn="ctr"/>
            <a:r>
              <a:rPr lang="en-US" cap="none" dirty="0"/>
              <a:t>The Role of the Budget Office</a:t>
            </a:r>
          </a:p>
        </p:txBody>
      </p:sp>
      <p:sp>
        <p:nvSpPr>
          <p:cNvPr id="13315" name="Content Placeholder 2"/>
          <p:cNvSpPr>
            <a:spLocks noGrp="1"/>
          </p:cNvSpPr>
          <p:nvPr>
            <p:ph sz="half" idx="1"/>
          </p:nvPr>
        </p:nvSpPr>
        <p:spPr>
          <a:xfrm>
            <a:off x="1676400" y="1371601"/>
            <a:ext cx="7848600" cy="4411663"/>
          </a:xfrm>
        </p:spPr>
        <p:txBody>
          <a:bodyPr/>
          <a:lstStyle/>
          <a:p>
            <a:r>
              <a:rPr lang="en-US" sz="2400" dirty="0">
                <a:solidFill>
                  <a:schemeClr val="tx2"/>
                </a:solidFill>
                <a:latin typeface="Arial" charset="0"/>
                <a:cs typeface="Arial" charset="0"/>
              </a:rPr>
              <a:t>The Budget </a:t>
            </a:r>
            <a:r>
              <a:rPr lang="en-US" sz="2400" dirty="0" err="1">
                <a:solidFill>
                  <a:schemeClr val="tx2"/>
                </a:solidFill>
                <a:latin typeface="Arial" charset="0"/>
                <a:cs typeface="Arial" charset="0"/>
              </a:rPr>
              <a:t>Dept</a:t>
            </a:r>
            <a:r>
              <a:rPr lang="en-US" sz="2400" dirty="0">
                <a:solidFill>
                  <a:schemeClr val="tx2"/>
                </a:solidFill>
                <a:latin typeface="Arial" charset="0"/>
                <a:cs typeface="Arial" charset="0"/>
              </a:rPr>
              <a:t> should…</a:t>
            </a:r>
          </a:p>
          <a:p>
            <a:pPr lvl="1"/>
            <a:r>
              <a:rPr lang="en-US" sz="1800" dirty="0">
                <a:solidFill>
                  <a:schemeClr val="tx1">
                    <a:lumMod val="75000"/>
                    <a:lumOff val="25000"/>
                  </a:schemeClr>
                </a:solidFill>
                <a:latin typeface="Arial" charset="0"/>
                <a:cs typeface="Arial" charset="0"/>
              </a:rPr>
              <a:t>Be unbiased</a:t>
            </a:r>
          </a:p>
          <a:p>
            <a:pPr lvl="1"/>
            <a:r>
              <a:rPr lang="en-US" sz="1800" dirty="0">
                <a:solidFill>
                  <a:schemeClr val="tx1">
                    <a:lumMod val="75000"/>
                    <a:lumOff val="25000"/>
                  </a:schemeClr>
                </a:solidFill>
                <a:latin typeface="Arial" charset="0"/>
                <a:cs typeface="Arial" charset="0"/>
              </a:rPr>
              <a:t>Advocate for the process and the best outcomes rather than a particular department</a:t>
            </a:r>
          </a:p>
          <a:p>
            <a:pPr lvl="1"/>
            <a:r>
              <a:rPr lang="en-US" sz="1800" dirty="0">
                <a:solidFill>
                  <a:schemeClr val="tx1">
                    <a:lumMod val="75000"/>
                    <a:lumOff val="25000"/>
                  </a:schemeClr>
                </a:solidFill>
                <a:latin typeface="Arial" charset="0"/>
                <a:cs typeface="Arial" charset="0"/>
              </a:rPr>
              <a:t>Validate logic and evidence</a:t>
            </a:r>
          </a:p>
          <a:p>
            <a:pPr lvl="1"/>
            <a:r>
              <a:rPr lang="en-US" sz="1800" dirty="0">
                <a:solidFill>
                  <a:schemeClr val="tx1">
                    <a:lumMod val="75000"/>
                    <a:lumOff val="25000"/>
                  </a:schemeClr>
                </a:solidFill>
                <a:latin typeface="Arial" charset="0"/>
                <a:cs typeface="Arial" charset="0"/>
              </a:rPr>
              <a:t>Advise departments on technical aspects</a:t>
            </a:r>
          </a:p>
          <a:p>
            <a:pPr lvl="1"/>
            <a:r>
              <a:rPr lang="en-US" sz="1800" dirty="0">
                <a:solidFill>
                  <a:schemeClr val="tx1">
                    <a:lumMod val="75000"/>
                    <a:lumOff val="25000"/>
                  </a:schemeClr>
                </a:solidFill>
                <a:latin typeface="Arial" charset="0"/>
                <a:cs typeface="Arial" charset="0"/>
              </a:rPr>
              <a:t>Understand cause and effect relations</a:t>
            </a:r>
          </a:p>
          <a:p>
            <a:pPr lvl="1"/>
            <a:r>
              <a:rPr lang="en-US" sz="1800" b="1" dirty="0">
                <a:solidFill>
                  <a:schemeClr val="tx1">
                    <a:lumMod val="75000"/>
                    <a:lumOff val="25000"/>
                  </a:schemeClr>
                </a:solidFill>
                <a:latin typeface="Arial" charset="0"/>
                <a:cs typeface="Arial" charset="0"/>
              </a:rPr>
              <a:t>Establish</a:t>
            </a:r>
            <a:r>
              <a:rPr lang="en-US" sz="1800" dirty="0">
                <a:solidFill>
                  <a:schemeClr val="tx1">
                    <a:lumMod val="75000"/>
                    <a:lumOff val="25000"/>
                  </a:schemeClr>
                </a:solidFill>
                <a:latin typeface="Arial" charset="0"/>
                <a:cs typeface="Arial" charset="0"/>
              </a:rPr>
              <a:t> clear links between programs and the organization’s priorities </a:t>
            </a:r>
          </a:p>
          <a:p>
            <a:pPr lvl="1"/>
            <a:r>
              <a:rPr lang="en-US" sz="1800" b="1" dirty="0">
                <a:solidFill>
                  <a:schemeClr val="tx1">
                    <a:lumMod val="75000"/>
                    <a:lumOff val="25000"/>
                  </a:schemeClr>
                </a:solidFill>
                <a:latin typeface="Arial" charset="0"/>
                <a:cs typeface="Arial" charset="0"/>
              </a:rPr>
              <a:t>Evaluate</a:t>
            </a:r>
            <a:r>
              <a:rPr lang="en-US" sz="1800" dirty="0">
                <a:solidFill>
                  <a:schemeClr val="tx1">
                    <a:lumMod val="75000"/>
                    <a:lumOff val="25000"/>
                  </a:schemeClr>
                </a:solidFill>
                <a:latin typeface="Arial" charset="0"/>
                <a:cs typeface="Arial" charset="0"/>
              </a:rPr>
              <a:t> links from an organization-wide perspective and validate efficiencies, identify other opportunities for improving value</a:t>
            </a:r>
          </a:p>
          <a:p>
            <a:pPr lvl="1"/>
            <a:r>
              <a:rPr lang="en-US" sz="1800" b="1" dirty="0">
                <a:solidFill>
                  <a:schemeClr val="tx1">
                    <a:lumMod val="75000"/>
                    <a:lumOff val="25000"/>
                  </a:schemeClr>
                </a:solidFill>
                <a:latin typeface="Arial" charset="0"/>
                <a:cs typeface="Arial" charset="0"/>
              </a:rPr>
              <a:t>PERFORMANCE MANAGEMENT</a:t>
            </a:r>
          </a:p>
          <a:p>
            <a:pPr lvl="1"/>
            <a:r>
              <a:rPr lang="en-US" sz="1800" dirty="0">
                <a:solidFill>
                  <a:schemeClr val="tx1">
                    <a:lumMod val="75000"/>
                    <a:lumOff val="25000"/>
                  </a:schemeClr>
                </a:solidFill>
                <a:latin typeface="Arial" charset="0"/>
                <a:cs typeface="Arial" charset="0"/>
              </a:rPr>
              <a:t>Set standards to measure and evaluate programs</a:t>
            </a:r>
          </a:p>
          <a:p>
            <a:pPr lvl="1"/>
            <a:r>
              <a:rPr lang="en-US" sz="1800" dirty="0">
                <a:solidFill>
                  <a:schemeClr val="tx1">
                    <a:lumMod val="75000"/>
                    <a:lumOff val="25000"/>
                  </a:schemeClr>
                </a:solidFill>
                <a:latin typeface="Arial" charset="0"/>
                <a:cs typeface="Arial" charset="0"/>
              </a:rPr>
              <a:t>Act as intermediary between managers &amp; Results Team </a:t>
            </a:r>
          </a:p>
          <a:p>
            <a:pPr lvl="1"/>
            <a:endParaRPr lang="en-US" sz="1800" b="1" dirty="0">
              <a:solidFill>
                <a:schemeClr val="tx1">
                  <a:lumMod val="75000"/>
                  <a:lumOff val="25000"/>
                </a:schemeClr>
              </a:solidFill>
              <a:latin typeface="Arial" charset="0"/>
              <a:cs typeface="Arial" charset="0"/>
            </a:endParaRPr>
          </a:p>
          <a:p>
            <a:pPr marL="0" indent="0">
              <a:buNone/>
            </a:pPr>
            <a:endParaRPr lang="en-US" dirty="0">
              <a:latin typeface="Arial" charset="0"/>
              <a:cs typeface="Arial" charset="0"/>
            </a:endParaRPr>
          </a:p>
        </p:txBody>
      </p:sp>
    </p:spTree>
    <p:extLst>
      <p:ext uri="{BB962C8B-B14F-4D97-AF65-F5344CB8AC3E}">
        <p14:creationId xmlns:p14="http://schemas.microsoft.com/office/powerpoint/2010/main" val="32953450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0" y="152400"/>
            <a:ext cx="9144000" cy="914400"/>
          </a:xfrm>
          <a:noFill/>
        </p:spPr>
        <p:txBody>
          <a:bodyPr>
            <a:normAutofit/>
          </a:bodyPr>
          <a:lstStyle/>
          <a:p>
            <a:pPr algn="ctr"/>
            <a:r>
              <a:rPr lang="en-US" cap="none" dirty="0"/>
              <a:t>Results Team Priorities</a:t>
            </a:r>
          </a:p>
        </p:txBody>
      </p:sp>
      <p:sp>
        <p:nvSpPr>
          <p:cNvPr id="13315" name="Content Placeholder 2"/>
          <p:cNvSpPr>
            <a:spLocks noGrp="1"/>
          </p:cNvSpPr>
          <p:nvPr>
            <p:ph sz="half" idx="1"/>
          </p:nvPr>
        </p:nvSpPr>
        <p:spPr>
          <a:xfrm>
            <a:off x="1524000" y="1219200"/>
            <a:ext cx="7924800" cy="5638800"/>
          </a:xfrm>
        </p:spPr>
        <p:txBody>
          <a:bodyPr/>
          <a:lstStyle/>
          <a:p>
            <a:r>
              <a:rPr lang="en-US" sz="2400" dirty="0">
                <a:solidFill>
                  <a:schemeClr val="tx1">
                    <a:lumMod val="75000"/>
                    <a:lumOff val="25000"/>
                  </a:schemeClr>
                </a:solidFill>
                <a:latin typeface="Arial" charset="0"/>
                <a:cs typeface="Arial" charset="0"/>
              </a:rPr>
              <a:t>Establish Results Team as “Buying Agents”</a:t>
            </a:r>
          </a:p>
          <a:p>
            <a:pPr lvl="1"/>
            <a:r>
              <a:rPr lang="en-US" sz="2000" dirty="0">
                <a:solidFill>
                  <a:schemeClr val="tx1">
                    <a:lumMod val="75000"/>
                    <a:lumOff val="25000"/>
                  </a:schemeClr>
                </a:solidFill>
                <a:latin typeface="Arial" charset="0"/>
                <a:cs typeface="Arial" charset="0"/>
              </a:rPr>
              <a:t>Managers plus some non-managers (high-performers)</a:t>
            </a:r>
          </a:p>
          <a:p>
            <a:pPr lvl="1"/>
            <a:r>
              <a:rPr lang="en-US" sz="2000" dirty="0">
                <a:solidFill>
                  <a:schemeClr val="tx1">
                    <a:lumMod val="75000"/>
                    <a:lumOff val="25000"/>
                  </a:schemeClr>
                </a:solidFill>
                <a:latin typeface="Arial" charset="0"/>
                <a:cs typeface="Arial" charset="0"/>
              </a:rPr>
              <a:t>Representatives from throughout City</a:t>
            </a:r>
          </a:p>
          <a:p>
            <a:pPr lvl="1"/>
            <a:r>
              <a:rPr lang="en-US" sz="2000" dirty="0">
                <a:solidFill>
                  <a:schemeClr val="tx1">
                    <a:lumMod val="75000"/>
                    <a:lumOff val="25000"/>
                  </a:schemeClr>
                </a:solidFill>
                <a:latin typeface="Arial" charset="0"/>
                <a:cs typeface="Arial" charset="0"/>
              </a:rPr>
              <a:t>Wear “citizen’s hat”</a:t>
            </a:r>
          </a:p>
          <a:p>
            <a:pPr lvl="1"/>
            <a:r>
              <a:rPr lang="en-US" sz="2000" dirty="0">
                <a:solidFill>
                  <a:schemeClr val="tx1">
                    <a:lumMod val="75000"/>
                    <a:lumOff val="25000"/>
                  </a:schemeClr>
                </a:solidFill>
                <a:latin typeface="Arial" charset="0"/>
                <a:cs typeface="Arial" charset="0"/>
              </a:rPr>
              <a:t>Challenge the status quo</a:t>
            </a:r>
          </a:p>
          <a:p>
            <a:pPr lvl="1"/>
            <a:r>
              <a:rPr lang="en-US" sz="2000" dirty="0">
                <a:solidFill>
                  <a:schemeClr val="tx1">
                    <a:lumMod val="75000"/>
                    <a:lumOff val="25000"/>
                  </a:schemeClr>
                </a:solidFill>
                <a:latin typeface="Arial" charset="0"/>
                <a:cs typeface="Arial" charset="0"/>
              </a:rPr>
              <a:t>Encourage innovation and new ideas</a:t>
            </a:r>
          </a:p>
          <a:p>
            <a:pPr lvl="1"/>
            <a:r>
              <a:rPr lang="en-US" sz="2000" dirty="0">
                <a:solidFill>
                  <a:schemeClr val="tx1">
                    <a:lumMod val="75000"/>
                    <a:lumOff val="25000"/>
                  </a:schemeClr>
                </a:solidFill>
                <a:latin typeface="Arial" charset="0"/>
                <a:cs typeface="Arial" charset="0"/>
              </a:rPr>
              <a:t>Link bids to desired outcomes</a:t>
            </a:r>
          </a:p>
          <a:p>
            <a:pPr lvl="1"/>
            <a:r>
              <a:rPr lang="en-US" sz="2000" dirty="0">
                <a:solidFill>
                  <a:schemeClr val="tx1">
                    <a:lumMod val="75000"/>
                    <a:lumOff val="25000"/>
                  </a:schemeClr>
                </a:solidFill>
                <a:latin typeface="Arial" charset="0"/>
                <a:cs typeface="Arial" charset="0"/>
              </a:rPr>
              <a:t>Vet managers’ budget submissions</a:t>
            </a:r>
          </a:p>
          <a:p>
            <a:pPr lvl="1"/>
            <a:r>
              <a:rPr lang="en-US" sz="2000" dirty="0">
                <a:solidFill>
                  <a:schemeClr val="tx1">
                    <a:lumMod val="75000"/>
                    <a:lumOff val="25000"/>
                  </a:schemeClr>
                </a:solidFill>
                <a:latin typeface="Arial" charset="0"/>
                <a:cs typeface="Arial" charset="0"/>
              </a:rPr>
              <a:t>Agree on program scores</a:t>
            </a:r>
          </a:p>
          <a:p>
            <a:pPr lvl="1"/>
            <a:r>
              <a:rPr lang="en-US" sz="2000" dirty="0">
                <a:solidFill>
                  <a:schemeClr val="tx1">
                    <a:lumMod val="75000"/>
                    <a:lumOff val="25000"/>
                  </a:schemeClr>
                </a:solidFill>
                <a:latin typeface="Arial" charset="0"/>
                <a:cs typeface="Arial" charset="0"/>
              </a:rPr>
              <a:t>Take ownership of process</a:t>
            </a:r>
          </a:p>
          <a:p>
            <a:pPr lvl="1"/>
            <a:r>
              <a:rPr lang="en-US" sz="2000" dirty="0">
                <a:solidFill>
                  <a:schemeClr val="tx1">
                    <a:lumMod val="75000"/>
                    <a:lumOff val="25000"/>
                  </a:schemeClr>
                </a:solidFill>
                <a:latin typeface="Arial" charset="0"/>
                <a:cs typeface="Arial" charset="0"/>
              </a:rPr>
              <a:t>Present united recommendation</a:t>
            </a:r>
          </a:p>
          <a:p>
            <a:pPr marL="457200" lvl="1" indent="0">
              <a:buNone/>
            </a:pPr>
            <a:endParaRPr lang="en-US" sz="1400" i="1" dirty="0">
              <a:solidFill>
                <a:schemeClr val="tx1">
                  <a:lumMod val="75000"/>
                  <a:lumOff val="25000"/>
                </a:schemeClr>
              </a:solidFill>
              <a:latin typeface="Arial" charset="0"/>
              <a:cs typeface="Arial" charset="0"/>
            </a:endParaRPr>
          </a:p>
          <a:p>
            <a:pPr marL="457200" lvl="1" indent="0">
              <a:buNone/>
            </a:pPr>
            <a:r>
              <a:rPr lang="en-US" sz="1600" i="1" dirty="0">
                <a:solidFill>
                  <a:schemeClr val="tx1">
                    <a:lumMod val="75000"/>
                    <a:lumOff val="25000"/>
                  </a:schemeClr>
                </a:solidFill>
                <a:latin typeface="Arial" charset="0"/>
                <a:cs typeface="Arial" charset="0"/>
              </a:rPr>
              <a:t>“The most controversial aspect of BFO is that it puts a great deal of trust in thoughtful non-experts to make good decisions and to encourage or force experts to start thinking outside the box. If this basic premise is not accepted, BFO will not generate the preferred results.”</a:t>
            </a:r>
          </a:p>
          <a:p>
            <a:endParaRPr lang="en-US" dirty="0">
              <a:solidFill>
                <a:schemeClr val="tx1">
                  <a:lumMod val="75000"/>
                  <a:lumOff val="25000"/>
                </a:schemeClr>
              </a:solidFill>
              <a:latin typeface="Arial" charset="0"/>
              <a:cs typeface="Arial" charset="0"/>
            </a:endParaRPr>
          </a:p>
        </p:txBody>
      </p:sp>
      <p:pic>
        <p:nvPicPr>
          <p:cNvPr id="15362" name="Picture 2" descr="C:\Users\jbriggs\AppData\Local\Microsoft\Windows\Temporary Internet Files\Content.IE5\H67A75B8\MP90043066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205740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81997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5" name="Rectangle 9"/>
          <p:cNvSpPr>
            <a:spLocks noChangeArrowheads="1"/>
          </p:cNvSpPr>
          <p:nvPr/>
        </p:nvSpPr>
        <p:spPr bwMode="auto">
          <a:xfrm>
            <a:off x="1447800" y="1632467"/>
            <a:ext cx="7667626" cy="371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marL="800100" lvl="1" indent="-342900" eaLnBrk="0" hangingPunct="0">
              <a:spcBef>
                <a:spcPct val="20000"/>
              </a:spcBef>
              <a:buBlip>
                <a:blip r:embed="rId3"/>
              </a:buBlip>
            </a:pPr>
            <a:r>
              <a:rPr lang="en-US" sz="2400" dirty="0">
                <a:solidFill>
                  <a:schemeClr val="tx1">
                    <a:lumMod val="75000"/>
                    <a:lumOff val="25000"/>
                  </a:schemeClr>
                </a:solidFill>
              </a:rPr>
              <a:t>Support and be advocate for process</a:t>
            </a:r>
          </a:p>
          <a:p>
            <a:pPr marL="800100" lvl="1" indent="-342900" eaLnBrk="0" hangingPunct="0">
              <a:spcBef>
                <a:spcPct val="20000"/>
              </a:spcBef>
              <a:buBlip>
                <a:blip r:embed="rId3"/>
              </a:buBlip>
            </a:pPr>
            <a:r>
              <a:rPr lang="en-US" sz="2400" dirty="0">
                <a:solidFill>
                  <a:schemeClr val="tx1">
                    <a:lumMod val="75000"/>
                    <a:lumOff val="25000"/>
                  </a:schemeClr>
                </a:solidFill>
              </a:rPr>
              <a:t>Become knowledgeable on the variety and diversity of programs offered</a:t>
            </a:r>
          </a:p>
          <a:p>
            <a:pPr marL="800100" lvl="1" indent="-342900" eaLnBrk="0" hangingPunct="0">
              <a:spcBef>
                <a:spcPct val="20000"/>
              </a:spcBef>
              <a:buBlip>
                <a:blip r:embed="rId3"/>
              </a:buBlip>
            </a:pPr>
            <a:r>
              <a:rPr lang="en-US" sz="2400" dirty="0">
                <a:solidFill>
                  <a:schemeClr val="tx1">
                    <a:lumMod val="75000"/>
                    <a:lumOff val="25000"/>
                  </a:schemeClr>
                </a:solidFill>
              </a:rPr>
              <a:t>Offers input on programs to Results Team when needed</a:t>
            </a:r>
          </a:p>
          <a:p>
            <a:pPr marL="800100" lvl="1" indent="-342900" eaLnBrk="0" hangingPunct="0">
              <a:spcBef>
                <a:spcPct val="20000"/>
              </a:spcBef>
              <a:buBlip>
                <a:blip r:embed="rId3"/>
              </a:buBlip>
            </a:pPr>
            <a:r>
              <a:rPr lang="en-US" sz="2400" dirty="0">
                <a:solidFill>
                  <a:schemeClr val="tx1">
                    <a:lumMod val="75000"/>
                    <a:lumOff val="25000"/>
                  </a:schemeClr>
                </a:solidFill>
              </a:rPr>
              <a:t>Reviews and amends Results Team recommendation based on Council Goals, Desired Outcomes</a:t>
            </a:r>
          </a:p>
          <a:p>
            <a:pPr marL="800100" lvl="1" indent="-342900" eaLnBrk="0" hangingPunct="0">
              <a:spcBef>
                <a:spcPct val="20000"/>
              </a:spcBef>
              <a:buBlip>
                <a:blip r:embed="rId3"/>
              </a:buBlip>
            </a:pPr>
            <a:r>
              <a:rPr lang="en-US" sz="2400" dirty="0">
                <a:solidFill>
                  <a:schemeClr val="tx1">
                    <a:lumMod val="75000"/>
                    <a:lumOff val="25000"/>
                  </a:schemeClr>
                </a:solidFill>
              </a:rPr>
              <a:t>Propose budget based off of Results Team recommendation</a:t>
            </a:r>
          </a:p>
        </p:txBody>
      </p:sp>
      <p:sp>
        <p:nvSpPr>
          <p:cNvPr id="10" name="Title 1"/>
          <p:cNvSpPr txBox="1">
            <a:spLocks/>
          </p:cNvSpPr>
          <p:nvPr/>
        </p:nvSpPr>
        <p:spPr bwMode="auto">
          <a:xfrm>
            <a:off x="1447800" y="224118"/>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rtl="0" eaLnBrk="0" fontAlgn="base" hangingPunct="0">
              <a:spcBef>
                <a:spcPct val="0"/>
              </a:spcBef>
              <a:spcAft>
                <a:spcPct val="0"/>
              </a:spcAft>
              <a:defRPr sz="2400" b="1" kern="1200">
                <a:solidFill>
                  <a:schemeClr val="tx1"/>
                </a:solidFill>
                <a:latin typeface="Arial" pitchFamily="34" charset="0"/>
                <a:ea typeface="+mj-ea"/>
                <a:cs typeface="Arial" pitchFamily="34" charset="0"/>
              </a:defRPr>
            </a:lvl1pPr>
            <a:lvl2pPr algn="r" rtl="0" eaLnBrk="0" fontAlgn="base" hangingPunct="0">
              <a:spcBef>
                <a:spcPct val="0"/>
              </a:spcBef>
              <a:spcAft>
                <a:spcPct val="0"/>
              </a:spcAft>
              <a:defRPr sz="2400" b="1">
                <a:solidFill>
                  <a:schemeClr val="tx1"/>
                </a:solidFill>
                <a:latin typeface="Arial" pitchFamily="34" charset="0"/>
                <a:cs typeface="Arial" pitchFamily="34" charset="0"/>
              </a:defRPr>
            </a:lvl2pPr>
            <a:lvl3pPr algn="r" rtl="0" eaLnBrk="0" fontAlgn="base" hangingPunct="0">
              <a:spcBef>
                <a:spcPct val="0"/>
              </a:spcBef>
              <a:spcAft>
                <a:spcPct val="0"/>
              </a:spcAft>
              <a:defRPr sz="2400" b="1">
                <a:solidFill>
                  <a:schemeClr val="tx1"/>
                </a:solidFill>
                <a:latin typeface="Arial" pitchFamily="34" charset="0"/>
                <a:cs typeface="Arial" pitchFamily="34" charset="0"/>
              </a:defRPr>
            </a:lvl3pPr>
            <a:lvl4pPr algn="r" rtl="0" eaLnBrk="0" fontAlgn="base" hangingPunct="0">
              <a:spcBef>
                <a:spcPct val="0"/>
              </a:spcBef>
              <a:spcAft>
                <a:spcPct val="0"/>
              </a:spcAft>
              <a:defRPr sz="2400" b="1">
                <a:solidFill>
                  <a:schemeClr val="tx1"/>
                </a:solidFill>
                <a:latin typeface="Arial" pitchFamily="34" charset="0"/>
                <a:cs typeface="Arial" pitchFamily="34" charset="0"/>
              </a:defRPr>
            </a:lvl4pPr>
            <a:lvl5pPr algn="r" rtl="0" eaLnBrk="0" fontAlgn="base" hangingPunct="0">
              <a:spcBef>
                <a:spcPct val="0"/>
              </a:spcBef>
              <a:spcAft>
                <a:spcPct val="0"/>
              </a:spcAft>
              <a:defRPr sz="2400" b="1">
                <a:solidFill>
                  <a:schemeClr val="tx1"/>
                </a:solidFill>
                <a:latin typeface="Arial" pitchFamily="34" charset="0"/>
                <a:cs typeface="Arial" pitchFamily="34" charset="0"/>
              </a:defRPr>
            </a:lvl5pPr>
            <a:lvl6pPr marL="457200" algn="r"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r"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r"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r" rtl="0" eaLnBrk="1" fontAlgn="base" hangingPunct="1">
              <a:spcBef>
                <a:spcPct val="0"/>
              </a:spcBef>
              <a:spcAft>
                <a:spcPct val="0"/>
              </a:spcAft>
              <a:defRPr sz="2400" b="1">
                <a:solidFill>
                  <a:schemeClr val="tx1"/>
                </a:solidFill>
                <a:latin typeface="Arial" pitchFamily="34" charset="0"/>
                <a:cs typeface="Arial" pitchFamily="34" charset="0"/>
              </a:defRPr>
            </a:lvl9pPr>
          </a:lstStyle>
          <a:p>
            <a:pPr algn="ctr"/>
            <a:r>
              <a:rPr lang="en-US" sz="4000" b="0" dirty="0">
                <a:solidFill>
                  <a:srgbClr val="254061"/>
                </a:solidFill>
                <a:latin typeface="Modern No. 20" pitchFamily="18" charset="0"/>
                <a:cs typeface="+mj-cs"/>
              </a:rPr>
              <a:t>City Manager Role</a:t>
            </a:r>
          </a:p>
        </p:txBody>
      </p:sp>
    </p:spTree>
    <p:extLst>
      <p:ext uri="{BB962C8B-B14F-4D97-AF65-F5344CB8AC3E}">
        <p14:creationId xmlns:p14="http://schemas.microsoft.com/office/powerpoint/2010/main" val="3605298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101600" y="-31746"/>
            <a:ext cx="12293599" cy="69151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88047" y="4038600"/>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
        <p:nvSpPr>
          <p:cNvPr id="3" name="Title 2"/>
          <p:cNvSpPr>
            <a:spLocks noGrp="1"/>
          </p:cNvSpPr>
          <p:nvPr>
            <p:ph type="title"/>
          </p:nvPr>
        </p:nvSpPr>
        <p:spPr>
          <a:xfrm>
            <a:off x="-1292226" y="2705100"/>
            <a:ext cx="12293600" cy="1143000"/>
          </a:xfrm>
        </p:spPr>
        <p:txBody>
          <a:bodyPr>
            <a:normAutofit/>
          </a:bodyPr>
          <a:lstStyle/>
          <a:p>
            <a:pPr algn="r"/>
            <a:r>
              <a:rPr lang="en-US" sz="6400" b="1" dirty="0">
                <a:solidFill>
                  <a:schemeClr val="bg1"/>
                </a:solidFill>
                <a:latin typeface="Century Gothic" panose="020B0502020202020204" pitchFamily="34" charset="0"/>
              </a:rPr>
              <a:t>Budgeting for Outcomes</a:t>
            </a:r>
          </a:p>
        </p:txBody>
      </p:sp>
    </p:spTree>
    <p:extLst>
      <p:ext uri="{BB962C8B-B14F-4D97-AF65-F5344CB8AC3E}">
        <p14:creationId xmlns:p14="http://schemas.microsoft.com/office/powerpoint/2010/main" val="40604082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15962"/>
          </a:xfrm>
        </p:spPr>
        <p:txBody>
          <a:bodyPr/>
          <a:lstStyle/>
          <a:p>
            <a:endParaRPr lang="en-US" dirty="0"/>
          </a:p>
        </p:txBody>
      </p:sp>
      <p:sp>
        <p:nvSpPr>
          <p:cNvPr id="3" name="Title 1"/>
          <p:cNvSpPr txBox="1">
            <a:spLocks/>
          </p:cNvSpPr>
          <p:nvPr/>
        </p:nvSpPr>
        <p:spPr>
          <a:xfrm>
            <a:off x="1981200" y="274638"/>
            <a:ext cx="8229600" cy="715962"/>
          </a:xfrm>
          <a:prstGeom prst="rect">
            <a:avLst/>
          </a:prstGeom>
          <a:solidFill>
            <a:schemeClr val="bg1"/>
          </a:solidFill>
        </p:spPr>
        <p:txBody>
          <a:bodyPr vert="horz" lIns="91440" tIns="45720" rIns="91440" bIns="45720" rtlCol="0" anchor="ctr">
            <a:normAutofit fontScale="97500"/>
          </a:bodyPr>
          <a:lstStyle>
            <a:lvl1pPr algn="ctr" rtl="0" eaLnBrk="0" fontAlgn="base" hangingPunct="0">
              <a:spcBef>
                <a:spcPct val="0"/>
              </a:spcBef>
              <a:spcAft>
                <a:spcPct val="0"/>
              </a:spcAft>
              <a:defRPr sz="4000" kern="1200" cap="small">
                <a:solidFill>
                  <a:srgbClr val="254061"/>
                </a:solidFill>
                <a:latin typeface="Modern No. 20" pitchFamily="18" charset="0"/>
                <a:ea typeface="+mj-ea"/>
                <a:cs typeface="+mj-cs"/>
              </a:defRPr>
            </a:lvl1pPr>
            <a:lvl2pPr algn="ctr" rtl="0" eaLnBrk="0" fontAlgn="base" hangingPunct="0">
              <a:spcBef>
                <a:spcPct val="0"/>
              </a:spcBef>
              <a:spcAft>
                <a:spcPct val="0"/>
              </a:spcAft>
              <a:defRPr sz="4000">
                <a:solidFill>
                  <a:srgbClr val="254061"/>
                </a:solidFill>
                <a:latin typeface="Modern No. 20" pitchFamily="18" charset="0"/>
              </a:defRPr>
            </a:lvl2pPr>
            <a:lvl3pPr algn="ctr" rtl="0" eaLnBrk="0" fontAlgn="base" hangingPunct="0">
              <a:spcBef>
                <a:spcPct val="0"/>
              </a:spcBef>
              <a:spcAft>
                <a:spcPct val="0"/>
              </a:spcAft>
              <a:defRPr sz="4000">
                <a:solidFill>
                  <a:srgbClr val="254061"/>
                </a:solidFill>
                <a:latin typeface="Modern No. 20" pitchFamily="18" charset="0"/>
              </a:defRPr>
            </a:lvl3pPr>
            <a:lvl4pPr algn="ctr" rtl="0" eaLnBrk="0" fontAlgn="base" hangingPunct="0">
              <a:spcBef>
                <a:spcPct val="0"/>
              </a:spcBef>
              <a:spcAft>
                <a:spcPct val="0"/>
              </a:spcAft>
              <a:defRPr sz="4000">
                <a:solidFill>
                  <a:srgbClr val="254061"/>
                </a:solidFill>
                <a:latin typeface="Modern No. 20" pitchFamily="18" charset="0"/>
              </a:defRPr>
            </a:lvl4pPr>
            <a:lvl5pPr algn="ctr" rtl="0" eaLnBrk="0" fontAlgn="base" hangingPunct="0">
              <a:spcBef>
                <a:spcPct val="0"/>
              </a:spcBef>
              <a:spcAft>
                <a:spcPct val="0"/>
              </a:spcAft>
              <a:defRPr sz="4000">
                <a:solidFill>
                  <a:srgbClr val="254061"/>
                </a:solidFill>
                <a:latin typeface="Modern No. 20" pitchFamily="18" charset="0"/>
              </a:defRPr>
            </a:lvl5pPr>
            <a:lvl6pPr marL="457200" algn="ctr" rtl="0" fontAlgn="base">
              <a:spcBef>
                <a:spcPct val="0"/>
              </a:spcBef>
              <a:spcAft>
                <a:spcPct val="0"/>
              </a:spcAft>
              <a:defRPr sz="4000">
                <a:solidFill>
                  <a:srgbClr val="254061"/>
                </a:solidFill>
                <a:latin typeface="Modern No. 20" pitchFamily="18" charset="0"/>
              </a:defRPr>
            </a:lvl6pPr>
            <a:lvl7pPr marL="914400" algn="ctr" rtl="0" fontAlgn="base">
              <a:spcBef>
                <a:spcPct val="0"/>
              </a:spcBef>
              <a:spcAft>
                <a:spcPct val="0"/>
              </a:spcAft>
              <a:defRPr sz="4000">
                <a:solidFill>
                  <a:srgbClr val="254061"/>
                </a:solidFill>
                <a:latin typeface="Modern No. 20" pitchFamily="18" charset="0"/>
              </a:defRPr>
            </a:lvl7pPr>
            <a:lvl8pPr marL="1371600" algn="ctr" rtl="0" fontAlgn="base">
              <a:spcBef>
                <a:spcPct val="0"/>
              </a:spcBef>
              <a:spcAft>
                <a:spcPct val="0"/>
              </a:spcAft>
              <a:defRPr sz="4000">
                <a:solidFill>
                  <a:srgbClr val="254061"/>
                </a:solidFill>
                <a:latin typeface="Modern No. 20" pitchFamily="18" charset="0"/>
              </a:defRPr>
            </a:lvl8pPr>
            <a:lvl9pPr marL="1828800" algn="ctr" rtl="0" fontAlgn="base">
              <a:spcBef>
                <a:spcPct val="0"/>
              </a:spcBef>
              <a:spcAft>
                <a:spcPct val="0"/>
              </a:spcAft>
              <a:defRPr sz="4000">
                <a:solidFill>
                  <a:srgbClr val="254061"/>
                </a:solidFill>
                <a:latin typeface="Modern No. 20" pitchFamily="18" charset="0"/>
              </a:defRPr>
            </a:lvl9pPr>
          </a:lstStyle>
          <a:p>
            <a:r>
              <a:rPr lang="en-US" b="1" dirty="0"/>
              <a:t>Citywide Purchasing Goals</a:t>
            </a:r>
            <a:endParaRPr lang="en-US" dirty="0"/>
          </a:p>
        </p:txBody>
      </p:sp>
      <p:sp>
        <p:nvSpPr>
          <p:cNvPr id="4" name="Content Placeholder 2"/>
          <p:cNvSpPr txBox="1">
            <a:spLocks/>
          </p:cNvSpPr>
          <p:nvPr/>
        </p:nvSpPr>
        <p:spPr>
          <a:xfrm>
            <a:off x="1981200" y="1524001"/>
            <a:ext cx="8229600" cy="4419600"/>
          </a:xfrm>
          <a:prstGeom prst="rect">
            <a:avLst/>
          </a:prstGeom>
          <a:solidFill>
            <a:srgbClr val="FFFFFF"/>
          </a:solidFill>
        </p:spPr>
        <p:txBody>
          <a:bodyPr>
            <a:normAutofit fontScale="62500" lnSpcReduction="20000"/>
          </a:bodyPr>
          <a:lstStyle>
            <a:lvl1pPr marL="342900" indent="-342900" algn="l" rtl="0" eaLnBrk="0" fontAlgn="base" hangingPunct="0">
              <a:spcBef>
                <a:spcPct val="20000"/>
              </a:spcBef>
              <a:spcAft>
                <a:spcPct val="0"/>
              </a:spcAft>
              <a:buFont typeface="Arial" charset="0"/>
              <a:buChar char="•"/>
              <a:defRPr sz="3200" kern="1200">
                <a:solidFill>
                  <a:srgbClr val="25406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rgbClr val="25406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rgbClr val="25406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rgbClr val="25406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We are seeking proposals that: </a:t>
            </a:r>
          </a:p>
          <a:p>
            <a:pPr marL="0" indent="0">
              <a:buNone/>
            </a:pPr>
            <a:endParaRPr lang="en-US" dirty="0"/>
          </a:p>
          <a:p>
            <a:r>
              <a:rPr lang="en-US" dirty="0"/>
              <a:t>Provide excellent value in meeting community needs.</a:t>
            </a:r>
          </a:p>
          <a:p>
            <a:r>
              <a:rPr lang="en-US" dirty="0"/>
              <a:t>Provide top quality for a world class, multi-seasonal/resort community.</a:t>
            </a:r>
          </a:p>
          <a:p>
            <a:r>
              <a:rPr lang="en-US" dirty="0"/>
              <a:t>Provide for gains in efficiency and/or cost savings.</a:t>
            </a:r>
          </a:p>
          <a:p>
            <a:r>
              <a:rPr lang="en-US" dirty="0"/>
              <a:t>Leverage collaboration or partnerships with other departments and/or external organizations.</a:t>
            </a:r>
          </a:p>
          <a:p>
            <a:r>
              <a:rPr lang="en-US" dirty="0"/>
              <a:t>Are innovative and creative.</a:t>
            </a:r>
          </a:p>
          <a:p>
            <a:r>
              <a:rPr lang="en-US" dirty="0"/>
              <a:t>Consider best practices.</a:t>
            </a:r>
          </a:p>
          <a:p>
            <a:r>
              <a:rPr lang="en-US" dirty="0"/>
              <a:t>Reduce low value-added activities.</a:t>
            </a:r>
          </a:p>
          <a:p>
            <a:r>
              <a:rPr lang="en-US" dirty="0"/>
              <a:t>Promote environmental stewardship.</a:t>
            </a:r>
          </a:p>
          <a:p>
            <a:r>
              <a:rPr lang="en-US" dirty="0"/>
              <a:t>Consider short/long-term financial impacts.</a:t>
            </a:r>
          </a:p>
          <a:p>
            <a:r>
              <a:rPr lang="en-US" dirty="0"/>
              <a:t>Ensure sound management of resources and business practices.</a:t>
            </a:r>
          </a:p>
          <a:p>
            <a:endParaRPr lang="en-US" dirty="0"/>
          </a:p>
        </p:txBody>
      </p:sp>
    </p:spTree>
    <p:extLst>
      <p:ext uri="{BB962C8B-B14F-4D97-AF65-F5344CB8AC3E}">
        <p14:creationId xmlns:p14="http://schemas.microsoft.com/office/powerpoint/2010/main" val="309717853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9171913-8DE9-4CB9-877B-7D958A8ED687}"/>
              </a:ext>
            </a:extLst>
          </p:cNvPr>
          <p:cNvGraphicFramePr/>
          <p:nvPr>
            <p:extLst>
              <p:ext uri="{D42A27DB-BD31-4B8C-83A1-F6EECF244321}">
                <p14:modId xmlns:p14="http://schemas.microsoft.com/office/powerpoint/2010/main" val="2744093541"/>
              </p:ext>
            </p:extLst>
          </p:nvPr>
        </p:nvGraphicFramePr>
        <p:xfrm>
          <a:off x="1514475" y="793134"/>
          <a:ext cx="11407775" cy="578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4EB80963-FD34-4CC8-8BB9-EC30DB8F6492}"/>
              </a:ext>
            </a:extLst>
          </p:cNvPr>
          <p:cNvSpPr txBox="1"/>
          <p:nvPr/>
        </p:nvSpPr>
        <p:spPr>
          <a:xfrm>
            <a:off x="-635000" y="283265"/>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Committee Roles</a:t>
            </a:r>
          </a:p>
        </p:txBody>
      </p:sp>
      <p:cxnSp>
        <p:nvCxnSpPr>
          <p:cNvPr id="5" name="Straight Connector 4">
            <a:extLst>
              <a:ext uri="{FF2B5EF4-FFF2-40B4-BE49-F238E27FC236}">
                <a16:creationId xmlns:a16="http://schemas.microsoft.com/office/drawing/2014/main" id="{9E75D8FA-9336-455B-A4D1-27FC07BC53B9}"/>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31AD7D1-E1F0-414B-A8CD-A6A4B319FBFE}"/>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E695C54A-6489-4232-825D-36BEF7628286}"/>
              </a:ext>
            </a:extLst>
          </p:cNvPr>
          <p:cNvSpPr txBox="1"/>
          <p:nvPr/>
        </p:nvSpPr>
        <p:spPr>
          <a:xfrm>
            <a:off x="795338" y="2551837"/>
            <a:ext cx="3376612" cy="1754326"/>
          </a:xfrm>
          <a:prstGeom prst="rect">
            <a:avLst/>
          </a:prstGeom>
          <a:noFill/>
        </p:spPr>
        <p:txBody>
          <a:bodyPr wrap="square" rtlCol="0">
            <a:spAutoFit/>
          </a:bodyPr>
          <a:lstStyle/>
          <a:p>
            <a:r>
              <a:rPr lang="en-US" sz="3600" b="1" dirty="0">
                <a:latin typeface="Bahnschrift Light" panose="020B0502040204020203" pitchFamily="34" charset="0"/>
              </a:rPr>
              <a:t>City Manager’s Recommended Budget</a:t>
            </a:r>
          </a:p>
        </p:txBody>
      </p:sp>
    </p:spTree>
    <p:extLst>
      <p:ext uri="{BB962C8B-B14F-4D97-AF65-F5344CB8AC3E}">
        <p14:creationId xmlns:p14="http://schemas.microsoft.com/office/powerpoint/2010/main" val="317789389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33000" contrast="32000"/>
                    </a14:imgEffect>
                  </a14:imgLayer>
                </a14:imgProps>
              </a:ext>
              <a:ext uri="{28A0092B-C50C-407E-A947-70E740481C1C}">
                <a14:useLocalDpi xmlns:a14="http://schemas.microsoft.com/office/drawing/2010/main"/>
              </a:ext>
            </a:extLst>
          </a:blip>
          <a:stretch>
            <a:fillRect/>
          </a:stretch>
        </p:blipFill>
        <p:spPr>
          <a:xfrm>
            <a:off x="0" y="-25400"/>
            <a:ext cx="12192000" cy="6883400"/>
          </a:xfrm>
          <a:prstGeom prst="rect">
            <a:avLst/>
          </a:prstGeom>
        </p:spPr>
      </p:pic>
      <p:cxnSp>
        <p:nvCxnSpPr>
          <p:cNvPr id="3" name="Straight Connector 2"/>
          <p:cNvCxnSpPr/>
          <p:nvPr/>
        </p:nvCxnSpPr>
        <p:spPr>
          <a:xfrm>
            <a:off x="1930400" y="685800"/>
            <a:ext cx="82296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2032000" y="1701800"/>
            <a:ext cx="81280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0" y="773509"/>
            <a:ext cx="12192000" cy="748988"/>
          </a:xfrm>
          <a:prstGeom prst="rect">
            <a:avLst/>
          </a:prstGeom>
          <a:noFill/>
        </p:spPr>
        <p:txBody>
          <a:bodyPr wrap="square" rtlCol="0">
            <a:spAutoFit/>
          </a:bodyPr>
          <a:lstStyle/>
          <a:p>
            <a:pPr algn="ctr"/>
            <a:r>
              <a:rPr lang="en-US" sz="4267" b="1" dirty="0">
                <a:solidFill>
                  <a:schemeClr val="bg1"/>
                </a:solidFill>
                <a:latin typeface="Century Gothic"/>
                <a:cs typeface="Century Gothic"/>
              </a:rPr>
              <a:t>March Sales Tax Update</a:t>
            </a:r>
          </a:p>
        </p:txBody>
      </p:sp>
      <p:pic>
        <p:nvPicPr>
          <p:cNvPr id="12" name="Picture 11" descr="PCMC_logo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Tree>
    <p:extLst>
      <p:ext uri="{BB962C8B-B14F-4D97-AF65-F5344CB8AC3E}">
        <p14:creationId xmlns:p14="http://schemas.microsoft.com/office/powerpoint/2010/main" val="35226294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101600" y="-31746"/>
            <a:ext cx="12293599" cy="69151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88047" y="4038600"/>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
        <p:nvSpPr>
          <p:cNvPr id="2" name="Title 1"/>
          <p:cNvSpPr>
            <a:spLocks noGrp="1"/>
          </p:cNvSpPr>
          <p:nvPr>
            <p:ph type="title"/>
          </p:nvPr>
        </p:nvSpPr>
        <p:spPr>
          <a:xfrm>
            <a:off x="-101601" y="2692400"/>
            <a:ext cx="12293599" cy="1143000"/>
          </a:xfrm>
        </p:spPr>
        <p:txBody>
          <a:bodyPr>
            <a:normAutofit/>
          </a:bodyPr>
          <a:lstStyle/>
          <a:p>
            <a:pPr algn="ctr"/>
            <a:r>
              <a:rPr lang="en-US" sz="6400" b="1" dirty="0">
                <a:solidFill>
                  <a:schemeClr val="bg1"/>
                </a:solidFill>
                <a:latin typeface="Century Gothic" panose="020B0502020202020204" pitchFamily="34" charset="0"/>
              </a:rPr>
              <a:t>General Fund</a:t>
            </a:r>
          </a:p>
        </p:txBody>
      </p:sp>
    </p:spTree>
    <p:extLst>
      <p:ext uri="{BB962C8B-B14F-4D97-AF65-F5344CB8AC3E}">
        <p14:creationId xmlns:p14="http://schemas.microsoft.com/office/powerpoint/2010/main" val="8806524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General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E24F707-7FF4-4931-A8B0-78EF1553E366}"/>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4" name="Table 3">
            <a:extLst>
              <a:ext uri="{FF2B5EF4-FFF2-40B4-BE49-F238E27FC236}">
                <a16:creationId xmlns:a16="http://schemas.microsoft.com/office/drawing/2014/main" id="{886FE216-4129-4983-B3B7-7ACF8A7000C5}"/>
              </a:ext>
            </a:extLst>
          </p:cNvPr>
          <p:cNvGraphicFramePr>
            <a:graphicFrameLocks noGrp="1"/>
          </p:cNvGraphicFramePr>
          <p:nvPr/>
        </p:nvGraphicFramePr>
        <p:xfrm>
          <a:off x="609600" y="2269805"/>
          <a:ext cx="10972801" cy="2498980"/>
        </p:xfrm>
        <a:graphic>
          <a:graphicData uri="http://schemas.openxmlformats.org/drawingml/2006/table">
            <a:tbl>
              <a:tblPr/>
              <a:tblGrid>
                <a:gridCol w="1660835">
                  <a:extLst>
                    <a:ext uri="{9D8B030D-6E8A-4147-A177-3AD203B41FA5}">
                      <a16:colId xmlns:a16="http://schemas.microsoft.com/office/drawing/2014/main" val="1688652583"/>
                    </a:ext>
                  </a:extLst>
                </a:gridCol>
                <a:gridCol w="1862393">
                  <a:extLst>
                    <a:ext uri="{9D8B030D-6E8A-4147-A177-3AD203B41FA5}">
                      <a16:colId xmlns:a16="http://schemas.microsoft.com/office/drawing/2014/main" val="314439485"/>
                    </a:ext>
                  </a:extLst>
                </a:gridCol>
                <a:gridCol w="1862393">
                  <a:extLst>
                    <a:ext uri="{9D8B030D-6E8A-4147-A177-3AD203B41FA5}">
                      <a16:colId xmlns:a16="http://schemas.microsoft.com/office/drawing/2014/main" val="1381660213"/>
                    </a:ext>
                  </a:extLst>
                </a:gridCol>
                <a:gridCol w="1862393">
                  <a:extLst>
                    <a:ext uri="{9D8B030D-6E8A-4147-A177-3AD203B41FA5}">
                      <a16:colId xmlns:a16="http://schemas.microsoft.com/office/drawing/2014/main" val="2044336623"/>
                    </a:ext>
                  </a:extLst>
                </a:gridCol>
                <a:gridCol w="1862393">
                  <a:extLst>
                    <a:ext uri="{9D8B030D-6E8A-4147-A177-3AD203B41FA5}">
                      <a16:colId xmlns:a16="http://schemas.microsoft.com/office/drawing/2014/main" val="1572008023"/>
                    </a:ext>
                  </a:extLst>
                </a:gridCol>
                <a:gridCol w="1862393">
                  <a:extLst>
                    <a:ext uri="{9D8B030D-6E8A-4147-A177-3AD203B41FA5}">
                      <a16:colId xmlns:a16="http://schemas.microsoft.com/office/drawing/2014/main" val="2025194957"/>
                    </a:ext>
                  </a:extLst>
                </a:gridCol>
              </a:tblGrid>
              <a:tr h="166599">
                <a:tc gridSpan="6">
                  <a:txBody>
                    <a:bodyPr/>
                    <a:lstStyle/>
                    <a:p>
                      <a:pPr algn="ctr" fontAlgn="ctr"/>
                      <a:r>
                        <a:rPr lang="en-US" sz="1100" b="1" i="0" u="none" strike="noStrike">
                          <a:solidFill>
                            <a:srgbClr val="FFFFFF"/>
                          </a:solidFill>
                          <a:effectLst/>
                          <a:latin typeface="ARIAL" panose="020B0604020202020204" pitchFamily="34" charset="0"/>
                        </a:rPr>
                        <a:t>General Fund - Sales Tax Summary - Monthly</a:t>
                      </a:r>
                    </a:p>
                  </a:txBody>
                  <a:tcPr marL="4039" marR="4039" marT="4039" marB="0" anchor="ctr">
                    <a:lnL>
                      <a:noFill/>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90368864"/>
                  </a:ext>
                </a:extLst>
              </a:tr>
              <a:tr h="166599">
                <a:tc>
                  <a:txBody>
                    <a:bodyPr/>
                    <a:lstStyle/>
                    <a:p>
                      <a:pPr algn="l" fontAlgn="ctr"/>
                      <a:r>
                        <a:rPr lang="en-US" sz="1100" b="1" i="0" u="none" strike="noStrike">
                          <a:solidFill>
                            <a:srgbClr val="FFFFFF"/>
                          </a:solidFill>
                          <a:effectLst/>
                          <a:latin typeface="ARIAL" panose="020B0604020202020204" pitchFamily="34" charset="0"/>
                        </a:rPr>
                        <a:t>Month</a:t>
                      </a:r>
                    </a:p>
                  </a:txBody>
                  <a:tcPr marL="4039" marR="4039" marT="4039"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FY19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ARIAL" panose="020B0604020202020204" pitchFamily="34" charset="0"/>
                        </a:rPr>
                        <a:t>FY20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FY21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Original Budget</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423392036"/>
                  </a:ext>
                </a:extLst>
              </a:tr>
              <a:tr h="166599">
                <a:tc>
                  <a:txBody>
                    <a:bodyPr/>
                    <a:lstStyle/>
                    <a:p>
                      <a:pPr algn="l" fontAlgn="ctr"/>
                      <a:r>
                        <a:rPr lang="en-US" sz="1100" b="1" i="0" u="none" strike="noStrike">
                          <a:solidFill>
                            <a:srgbClr val="000000"/>
                          </a:solidFill>
                          <a:effectLst/>
                          <a:latin typeface="Arial" panose="020B0604020202020204" pitchFamily="34" charset="0"/>
                        </a:rPr>
                        <a:t> July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$812,668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$890,546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$767,523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$664,517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$1,047,907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570528367"/>
                  </a:ext>
                </a:extLst>
              </a:tr>
              <a:tr h="166599">
                <a:tc>
                  <a:txBody>
                    <a:bodyPr/>
                    <a:lstStyle/>
                    <a:p>
                      <a:pPr algn="l" fontAlgn="ctr"/>
                      <a:r>
                        <a:rPr lang="en-US" sz="1100" b="1" i="0" u="none" strike="noStrike">
                          <a:solidFill>
                            <a:srgbClr val="000000"/>
                          </a:solidFill>
                          <a:effectLst/>
                          <a:latin typeface="Arial" panose="020B0604020202020204" pitchFamily="34" charset="0"/>
                        </a:rPr>
                        <a:t> August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$730,497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$839,320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$777,490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$893,477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$1,171,593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084266698"/>
                  </a:ext>
                </a:extLst>
              </a:tr>
              <a:tr h="166599">
                <a:tc>
                  <a:txBody>
                    <a:bodyPr/>
                    <a:lstStyle/>
                    <a:p>
                      <a:pPr algn="l" fontAlgn="ctr"/>
                      <a:r>
                        <a:rPr lang="en-US" sz="1100" b="1" i="0" u="none" strike="noStrike">
                          <a:solidFill>
                            <a:srgbClr val="000000"/>
                          </a:solidFill>
                          <a:effectLst/>
                          <a:latin typeface="Arial" panose="020B0604020202020204" pitchFamily="34" charset="0"/>
                        </a:rPr>
                        <a:t> September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$754,343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$912,173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$991,597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$896,914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$1,132,767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998743068"/>
                  </a:ext>
                </a:extLst>
              </a:tr>
              <a:tr h="166599">
                <a:tc>
                  <a:txBody>
                    <a:bodyPr/>
                    <a:lstStyle/>
                    <a:p>
                      <a:pPr algn="l" fontAlgn="ctr"/>
                      <a:r>
                        <a:rPr lang="en-US" sz="1100" b="1" i="0" u="none" strike="noStrike">
                          <a:solidFill>
                            <a:srgbClr val="000000"/>
                          </a:solidFill>
                          <a:effectLst/>
                          <a:latin typeface="Arial" panose="020B0604020202020204" pitchFamily="34" charset="0"/>
                        </a:rPr>
                        <a:t> October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$533,991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$715,887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$735,086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$740,255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$934,102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12531971"/>
                  </a:ext>
                </a:extLst>
              </a:tr>
              <a:tr h="166599">
                <a:tc>
                  <a:txBody>
                    <a:bodyPr/>
                    <a:lstStyle/>
                    <a:p>
                      <a:pPr algn="l" fontAlgn="ctr"/>
                      <a:r>
                        <a:rPr lang="en-US" sz="1100" b="1" i="0" u="none" strike="noStrike">
                          <a:solidFill>
                            <a:srgbClr val="000000"/>
                          </a:solidFill>
                          <a:effectLst/>
                          <a:latin typeface="Arial" panose="020B0604020202020204" pitchFamily="34" charset="0"/>
                        </a:rPr>
                        <a:t> November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$805,462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$820,365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$995,487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$685,164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$1,328,051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650383342"/>
                  </a:ext>
                </a:extLst>
              </a:tr>
              <a:tr h="166599">
                <a:tc>
                  <a:txBody>
                    <a:bodyPr/>
                    <a:lstStyle/>
                    <a:p>
                      <a:pPr algn="l" fontAlgn="ctr"/>
                      <a:r>
                        <a:rPr lang="en-US" sz="1100" b="1" i="0" u="none" strike="noStrike">
                          <a:solidFill>
                            <a:srgbClr val="000000"/>
                          </a:solidFill>
                          <a:effectLst/>
                          <a:latin typeface="Arial" panose="020B0604020202020204" pitchFamily="34" charset="0"/>
                        </a:rPr>
                        <a:t> December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$1,644,270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$1,877,541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$1,709,314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$1,593,658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$2,326,666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06526509"/>
                  </a:ext>
                </a:extLst>
              </a:tr>
              <a:tr h="166599">
                <a:tc>
                  <a:txBody>
                    <a:bodyPr/>
                    <a:lstStyle/>
                    <a:p>
                      <a:pPr algn="l" fontAlgn="ctr"/>
                      <a:r>
                        <a:rPr lang="en-US" sz="1100" b="1" i="0" u="none" strike="noStrike">
                          <a:solidFill>
                            <a:srgbClr val="000000"/>
                          </a:solidFill>
                          <a:effectLst/>
                          <a:latin typeface="Arial" panose="020B0604020202020204" pitchFamily="34" charset="0"/>
                        </a:rPr>
                        <a:t> January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$1,915,943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$2,167,578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$1,587,251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$1,593,658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$2,346,656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750913259"/>
                  </a:ext>
                </a:extLst>
              </a:tr>
              <a:tr h="166599">
                <a:tc>
                  <a:txBody>
                    <a:bodyPr/>
                    <a:lstStyle/>
                    <a:p>
                      <a:pPr algn="l" fontAlgn="ctr"/>
                      <a:r>
                        <a:rPr lang="en-US" sz="1100" b="1" i="0" u="none" strike="noStrike">
                          <a:solidFill>
                            <a:srgbClr val="000000"/>
                          </a:solidFill>
                          <a:effectLst/>
                          <a:latin typeface="Arial" panose="020B0604020202020204" pitchFamily="34" charset="0"/>
                        </a:rPr>
                        <a:t> February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$1,795,614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$1,936,051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$1,915,684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$1,761,076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$2,798,863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33819067"/>
                  </a:ext>
                </a:extLst>
              </a:tr>
              <a:tr h="166599">
                <a:tc>
                  <a:txBody>
                    <a:bodyPr/>
                    <a:lstStyle/>
                    <a:p>
                      <a:pPr algn="l" fontAlgn="ctr"/>
                      <a:r>
                        <a:rPr lang="en-US" sz="1100" b="1" i="0" u="none" strike="noStrike">
                          <a:solidFill>
                            <a:srgbClr val="000000"/>
                          </a:solidFill>
                          <a:effectLst/>
                          <a:latin typeface="Arial" panose="020B0604020202020204" pitchFamily="34" charset="0"/>
                        </a:rPr>
                        <a:t> March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$2,160,171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$1,318,256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$2,175,133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$2,124,877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$2,790,344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088635769"/>
                  </a:ext>
                </a:extLst>
              </a:tr>
              <a:tr h="166599">
                <a:tc>
                  <a:txBody>
                    <a:bodyPr/>
                    <a:lstStyle/>
                    <a:p>
                      <a:pPr algn="l" fontAlgn="ctr"/>
                      <a:r>
                        <a:rPr lang="en-US" sz="1100" b="1" i="0" u="none" strike="noStrike">
                          <a:solidFill>
                            <a:srgbClr val="000000"/>
                          </a:solidFill>
                          <a:effectLst/>
                          <a:latin typeface="Arial" panose="020B0604020202020204" pitchFamily="34" charset="0"/>
                        </a:rPr>
                        <a:t> April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$509,306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$374,250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$792,166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$810,883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040519995"/>
                  </a:ext>
                </a:extLst>
              </a:tr>
              <a:tr h="166599">
                <a:tc>
                  <a:txBody>
                    <a:bodyPr/>
                    <a:lstStyle/>
                    <a:p>
                      <a:pPr algn="l" fontAlgn="ctr"/>
                      <a:r>
                        <a:rPr lang="en-US" sz="1100" b="1" i="0" u="none" strike="noStrike">
                          <a:solidFill>
                            <a:srgbClr val="000000"/>
                          </a:solidFill>
                          <a:effectLst/>
                          <a:latin typeface="Arial" panose="020B0604020202020204" pitchFamily="34" charset="0"/>
                        </a:rPr>
                        <a:t> May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$591,398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$439,622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$742,106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$688,812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056112125"/>
                  </a:ext>
                </a:extLst>
              </a:tr>
              <a:tr h="166599">
                <a:tc>
                  <a:txBody>
                    <a:bodyPr/>
                    <a:lstStyle/>
                    <a:p>
                      <a:pPr algn="l" fontAlgn="ctr"/>
                      <a:r>
                        <a:rPr lang="en-US" sz="1100" b="1" i="0" u="none" strike="noStrike">
                          <a:solidFill>
                            <a:srgbClr val="000000"/>
                          </a:solidFill>
                          <a:effectLst/>
                          <a:latin typeface="Arial" panose="020B0604020202020204" pitchFamily="34" charset="0"/>
                        </a:rPr>
                        <a:t> June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$771,332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$603,136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$1,186,465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$880,395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22118343"/>
                  </a:ext>
                </a:extLst>
              </a:tr>
              <a:tr h="166599">
                <a:tc>
                  <a:txBody>
                    <a:bodyPr/>
                    <a:lstStyle/>
                    <a:p>
                      <a:pPr algn="l" fontAlgn="ctr"/>
                      <a:r>
                        <a:rPr lang="en-US" sz="1100" b="1" i="0" u="none" strike="noStrike">
                          <a:solidFill>
                            <a:srgbClr val="000000"/>
                          </a:solidFill>
                          <a:effectLst/>
                          <a:latin typeface="Arial" panose="020B0604020202020204" pitchFamily="34" charset="0"/>
                        </a:rPr>
                        <a:t> Total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$13,024,993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$12,894,725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$14,375,301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$13,333,686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1298966117"/>
                  </a:ext>
                </a:extLst>
              </a:tr>
            </a:tbl>
          </a:graphicData>
        </a:graphic>
      </p:graphicFrame>
    </p:spTree>
    <p:extLst>
      <p:ext uri="{BB962C8B-B14F-4D97-AF65-F5344CB8AC3E}">
        <p14:creationId xmlns:p14="http://schemas.microsoft.com/office/powerpoint/2010/main" val="878958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General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FC975F5-C1CF-4408-B428-D2EE39FC5F0E}"/>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4" name="Table 3">
            <a:extLst>
              <a:ext uri="{FF2B5EF4-FFF2-40B4-BE49-F238E27FC236}">
                <a16:creationId xmlns:a16="http://schemas.microsoft.com/office/drawing/2014/main" id="{EAE6A957-62B9-42A8-A44E-5D445AB7A0EA}"/>
              </a:ext>
            </a:extLst>
          </p:cNvPr>
          <p:cNvGraphicFramePr>
            <a:graphicFrameLocks noGrp="1"/>
          </p:cNvGraphicFramePr>
          <p:nvPr/>
        </p:nvGraphicFramePr>
        <p:xfrm>
          <a:off x="508001" y="1193801"/>
          <a:ext cx="11175999" cy="5157615"/>
        </p:xfrm>
        <a:graphic>
          <a:graphicData uri="http://schemas.openxmlformats.org/drawingml/2006/table">
            <a:tbl>
              <a:tblPr/>
              <a:tblGrid>
                <a:gridCol w="1691592">
                  <a:extLst>
                    <a:ext uri="{9D8B030D-6E8A-4147-A177-3AD203B41FA5}">
                      <a16:colId xmlns:a16="http://schemas.microsoft.com/office/drawing/2014/main" val="3282308441"/>
                    </a:ext>
                  </a:extLst>
                </a:gridCol>
                <a:gridCol w="1896881">
                  <a:extLst>
                    <a:ext uri="{9D8B030D-6E8A-4147-A177-3AD203B41FA5}">
                      <a16:colId xmlns:a16="http://schemas.microsoft.com/office/drawing/2014/main" val="3015276031"/>
                    </a:ext>
                  </a:extLst>
                </a:gridCol>
                <a:gridCol w="1896881">
                  <a:extLst>
                    <a:ext uri="{9D8B030D-6E8A-4147-A177-3AD203B41FA5}">
                      <a16:colId xmlns:a16="http://schemas.microsoft.com/office/drawing/2014/main" val="3250117813"/>
                    </a:ext>
                  </a:extLst>
                </a:gridCol>
                <a:gridCol w="1896881">
                  <a:extLst>
                    <a:ext uri="{9D8B030D-6E8A-4147-A177-3AD203B41FA5}">
                      <a16:colId xmlns:a16="http://schemas.microsoft.com/office/drawing/2014/main" val="2137946209"/>
                    </a:ext>
                  </a:extLst>
                </a:gridCol>
                <a:gridCol w="1896881">
                  <a:extLst>
                    <a:ext uri="{9D8B030D-6E8A-4147-A177-3AD203B41FA5}">
                      <a16:colId xmlns:a16="http://schemas.microsoft.com/office/drawing/2014/main" val="3326700522"/>
                    </a:ext>
                  </a:extLst>
                </a:gridCol>
                <a:gridCol w="1896881">
                  <a:extLst>
                    <a:ext uri="{9D8B030D-6E8A-4147-A177-3AD203B41FA5}">
                      <a16:colId xmlns:a16="http://schemas.microsoft.com/office/drawing/2014/main" val="1669916193"/>
                    </a:ext>
                  </a:extLst>
                </a:gridCol>
              </a:tblGrid>
              <a:tr h="166375">
                <a:tc gridSpan="6">
                  <a:txBody>
                    <a:bodyPr/>
                    <a:lstStyle/>
                    <a:p>
                      <a:pPr algn="ctr" fontAlgn="ctr"/>
                      <a:r>
                        <a:rPr lang="en-US" sz="1100" b="1" i="0" u="none" strike="noStrike">
                          <a:solidFill>
                            <a:srgbClr val="FFFFFF"/>
                          </a:solidFill>
                          <a:effectLst/>
                          <a:latin typeface="ARIAL" panose="020B0604020202020204" pitchFamily="34" charset="0"/>
                        </a:rPr>
                        <a:t>General Fund - Sales Tax Summary - $ Change</a:t>
                      </a:r>
                    </a:p>
                  </a:txBody>
                  <a:tcPr marL="3815" marR="3815" marT="3815" marB="0" anchor="ctr">
                    <a:lnL>
                      <a:noFill/>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8162760"/>
                  </a:ext>
                </a:extLst>
              </a:tr>
              <a:tr h="166375">
                <a:tc>
                  <a:txBody>
                    <a:bodyPr/>
                    <a:lstStyle/>
                    <a:p>
                      <a:pPr algn="l" fontAlgn="ctr"/>
                      <a:r>
                        <a:rPr lang="en-US" sz="1100" b="1" i="0" u="none" strike="noStrike">
                          <a:solidFill>
                            <a:srgbClr val="FFFFFF"/>
                          </a:solidFill>
                          <a:effectLst/>
                          <a:latin typeface="ARIAL" panose="020B0604020202020204" pitchFamily="34" charset="0"/>
                        </a:rPr>
                        <a:t>Month</a:t>
                      </a:r>
                    </a:p>
                  </a:txBody>
                  <a:tcPr marL="3815" marR="3815" marT="3815"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FY20 Actual vs. FY19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FY21 Actual vs. FY20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 vs. FY20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 vs. FY21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 vs. FY22 Budget</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3001193536"/>
                  </a:ext>
                </a:extLst>
              </a:tr>
              <a:tr h="166375">
                <a:tc>
                  <a:txBody>
                    <a:bodyPr/>
                    <a:lstStyle/>
                    <a:p>
                      <a:pPr algn="l" fontAlgn="ctr"/>
                      <a:r>
                        <a:rPr lang="en-US" sz="1100" b="1" i="0" u="none" strike="noStrike">
                          <a:solidFill>
                            <a:srgbClr val="000000"/>
                          </a:solidFill>
                          <a:effectLst/>
                          <a:latin typeface="Arial" panose="020B0604020202020204" pitchFamily="34" charset="0"/>
                        </a:rPr>
                        <a:t> July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$77,879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($123,023)</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effectLst/>
                          <a:latin typeface="Arial" panose="020B0604020202020204" pitchFamily="34" charset="0"/>
                        </a:rPr>
                        <a:t>$157,361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$280,384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$383,390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169065505"/>
                  </a:ext>
                </a:extLst>
              </a:tr>
              <a:tr h="166375">
                <a:tc>
                  <a:txBody>
                    <a:bodyPr/>
                    <a:lstStyle/>
                    <a:p>
                      <a:pPr algn="l" fontAlgn="ctr"/>
                      <a:r>
                        <a:rPr lang="en-US" sz="1100" b="1" i="0" u="none" strike="noStrike">
                          <a:solidFill>
                            <a:srgbClr val="000000"/>
                          </a:solidFill>
                          <a:effectLst/>
                          <a:latin typeface="Arial" panose="020B0604020202020204" pitchFamily="34" charset="0"/>
                        </a:rPr>
                        <a:t> August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$108,823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($61,829)</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$332,273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$394,102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$278,116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6060227"/>
                  </a:ext>
                </a:extLst>
              </a:tr>
              <a:tr h="166375">
                <a:tc>
                  <a:txBody>
                    <a:bodyPr/>
                    <a:lstStyle/>
                    <a:p>
                      <a:pPr algn="l" fontAlgn="ctr"/>
                      <a:r>
                        <a:rPr lang="en-US" sz="1100" b="1" i="0" u="none" strike="noStrike">
                          <a:solidFill>
                            <a:srgbClr val="000000"/>
                          </a:solidFill>
                          <a:effectLst/>
                          <a:latin typeface="Arial" panose="020B0604020202020204" pitchFamily="34" charset="0"/>
                        </a:rPr>
                        <a:t> September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$157,830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$79,424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$220,594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$141,170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$235,853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375752926"/>
                  </a:ext>
                </a:extLst>
              </a:tr>
              <a:tr h="166375">
                <a:tc>
                  <a:txBody>
                    <a:bodyPr/>
                    <a:lstStyle/>
                    <a:p>
                      <a:pPr algn="l" fontAlgn="ctr"/>
                      <a:r>
                        <a:rPr lang="en-US" sz="1100" b="1" i="0" u="none" strike="noStrike">
                          <a:solidFill>
                            <a:srgbClr val="000000"/>
                          </a:solidFill>
                          <a:effectLst/>
                          <a:latin typeface="Arial" panose="020B0604020202020204" pitchFamily="34" charset="0"/>
                        </a:rPr>
                        <a:t> October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$181,897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$19,198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$218,214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$199,016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$193,846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107224816"/>
                  </a:ext>
                </a:extLst>
              </a:tr>
              <a:tr h="166375">
                <a:tc>
                  <a:txBody>
                    <a:bodyPr/>
                    <a:lstStyle/>
                    <a:p>
                      <a:pPr algn="l" fontAlgn="ctr"/>
                      <a:r>
                        <a:rPr lang="en-US" sz="1100" b="1" i="0" u="none" strike="noStrike">
                          <a:solidFill>
                            <a:srgbClr val="000000"/>
                          </a:solidFill>
                          <a:effectLst/>
                          <a:latin typeface="Arial" panose="020B0604020202020204" pitchFamily="34" charset="0"/>
                        </a:rPr>
                        <a:t> November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$14,903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$175,122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$507,686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$332,565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$642,887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653995748"/>
                  </a:ext>
                </a:extLst>
              </a:tr>
              <a:tr h="166375">
                <a:tc>
                  <a:txBody>
                    <a:bodyPr/>
                    <a:lstStyle/>
                    <a:p>
                      <a:pPr algn="l" fontAlgn="ctr"/>
                      <a:r>
                        <a:rPr lang="en-US" sz="1100" b="1" i="0" u="none" strike="noStrike">
                          <a:solidFill>
                            <a:srgbClr val="000000"/>
                          </a:solidFill>
                          <a:effectLst/>
                          <a:latin typeface="Arial" panose="020B0604020202020204" pitchFamily="34" charset="0"/>
                        </a:rPr>
                        <a:t> December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$233,271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($168,227)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$449,125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$617,352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$733,008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17707191"/>
                  </a:ext>
                </a:extLst>
              </a:tr>
              <a:tr h="166375">
                <a:tc>
                  <a:txBody>
                    <a:bodyPr/>
                    <a:lstStyle/>
                    <a:p>
                      <a:pPr algn="l" fontAlgn="ctr"/>
                      <a:r>
                        <a:rPr lang="en-US" sz="1100" b="1" i="0" u="none" strike="noStrike">
                          <a:solidFill>
                            <a:srgbClr val="000000"/>
                          </a:solidFill>
                          <a:effectLst/>
                          <a:latin typeface="Arial" panose="020B0604020202020204" pitchFamily="34" charset="0"/>
                        </a:rPr>
                        <a:t> January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$251,635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($580,327)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$179,078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$759,405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$752,998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641134483"/>
                  </a:ext>
                </a:extLst>
              </a:tr>
              <a:tr h="166375">
                <a:tc>
                  <a:txBody>
                    <a:bodyPr/>
                    <a:lstStyle/>
                    <a:p>
                      <a:pPr algn="l" fontAlgn="ctr"/>
                      <a:r>
                        <a:rPr lang="en-US" sz="1100" b="1" i="0" u="none" strike="noStrike">
                          <a:solidFill>
                            <a:srgbClr val="000000"/>
                          </a:solidFill>
                          <a:effectLst/>
                          <a:latin typeface="Arial" panose="020B0604020202020204" pitchFamily="34" charset="0"/>
                        </a:rPr>
                        <a:t> February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$140,438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($20,367)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$862,812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$883,179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$1,037,787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10610522"/>
                  </a:ext>
                </a:extLst>
              </a:tr>
              <a:tr h="166375">
                <a:tc>
                  <a:txBody>
                    <a:bodyPr/>
                    <a:lstStyle/>
                    <a:p>
                      <a:pPr algn="l" fontAlgn="ctr"/>
                      <a:r>
                        <a:rPr lang="en-US" sz="1100" b="1" i="0" u="none" strike="noStrike">
                          <a:solidFill>
                            <a:srgbClr val="000000"/>
                          </a:solidFill>
                          <a:effectLst/>
                          <a:latin typeface="Arial" panose="020B0604020202020204" pitchFamily="34" charset="0"/>
                        </a:rPr>
                        <a:t> March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($841,914)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$856,876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$1,472,088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$615,211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$665,467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595174603"/>
                  </a:ext>
                </a:extLst>
              </a:tr>
              <a:tr h="166375">
                <a:tc>
                  <a:txBody>
                    <a:bodyPr/>
                    <a:lstStyle/>
                    <a:p>
                      <a:pPr algn="l" fontAlgn="ctr"/>
                      <a:r>
                        <a:rPr lang="en-US" sz="1100" b="1" i="0" u="none" strike="noStrike">
                          <a:solidFill>
                            <a:srgbClr val="000000"/>
                          </a:solidFill>
                          <a:effectLst/>
                          <a:latin typeface="Arial" panose="020B0604020202020204" pitchFamily="34" charset="0"/>
                        </a:rPr>
                        <a:t> April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($135,056)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$417,916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16693525"/>
                  </a:ext>
                </a:extLst>
              </a:tr>
              <a:tr h="166375">
                <a:tc>
                  <a:txBody>
                    <a:bodyPr/>
                    <a:lstStyle/>
                    <a:p>
                      <a:pPr algn="l" fontAlgn="ctr"/>
                      <a:r>
                        <a:rPr lang="en-US" sz="1100" b="1" i="0" u="none" strike="noStrike">
                          <a:solidFill>
                            <a:srgbClr val="000000"/>
                          </a:solidFill>
                          <a:effectLst/>
                          <a:latin typeface="Arial" panose="020B0604020202020204" pitchFamily="34" charset="0"/>
                        </a:rPr>
                        <a:t> May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($151,776)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$302,484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535571947"/>
                  </a:ext>
                </a:extLst>
              </a:tr>
              <a:tr h="166375">
                <a:tc>
                  <a:txBody>
                    <a:bodyPr/>
                    <a:lstStyle/>
                    <a:p>
                      <a:pPr algn="l" fontAlgn="ctr"/>
                      <a:r>
                        <a:rPr lang="en-US" sz="1100" b="1" i="0" u="none" strike="noStrike">
                          <a:solidFill>
                            <a:srgbClr val="000000"/>
                          </a:solidFill>
                          <a:effectLst/>
                          <a:latin typeface="Arial" panose="020B0604020202020204" pitchFamily="34" charset="0"/>
                        </a:rPr>
                        <a:t> June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($168,196)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$583,329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523306393"/>
                  </a:ext>
                </a:extLst>
              </a:tr>
              <a:tr h="166375">
                <a:tc>
                  <a:txBody>
                    <a:bodyPr/>
                    <a:lstStyle/>
                    <a:p>
                      <a:pPr algn="l" fontAlgn="ctr"/>
                      <a:r>
                        <a:rPr lang="en-US" sz="1100" b="1" i="0" u="none" strike="noStrike">
                          <a:solidFill>
                            <a:srgbClr val="000000"/>
                          </a:solidFill>
                          <a:effectLst/>
                          <a:latin typeface="Arial" panose="020B0604020202020204" pitchFamily="34" charset="0"/>
                        </a:rPr>
                        <a:t> Total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($130,267)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$1,480,576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$4,399,231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$4,222,384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$4,923,353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605779178"/>
                  </a:ext>
                </a:extLst>
              </a:tr>
              <a:tr h="166375">
                <a:tc>
                  <a:txBody>
                    <a:bodyPr/>
                    <a:lstStyle/>
                    <a:p>
                      <a:pPr algn="l" fontAlgn="b"/>
                      <a:endParaRPr lang="en-US" sz="1100" b="0" i="0" u="none" strike="noStrike">
                        <a:solidFill>
                          <a:srgbClr val="000000"/>
                        </a:solidFill>
                        <a:effectLst/>
                        <a:latin typeface="Calibri" panose="020F0502020204030204" pitchFamily="34" charset="0"/>
                      </a:endParaRPr>
                    </a:p>
                  </a:txBody>
                  <a:tcPr marL="3815" marR="3815" marT="381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815" marR="3815" marT="381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815" marR="3815" marT="381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815" marR="3815" marT="381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3815" marR="3815" marT="3815" marB="0" anchor="b">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b"/>
                      <a:r>
                        <a:rPr lang="en-US" sz="1100" b="0" i="0" u="none" strike="noStrike">
                          <a:solidFill>
                            <a:srgbClr val="000000"/>
                          </a:solidFill>
                          <a:effectLst/>
                          <a:latin typeface="Calibri" panose="020F0502020204030204" pitchFamily="34" charset="0"/>
                        </a:rPr>
                        <a:t> </a:t>
                      </a:r>
                    </a:p>
                  </a:txBody>
                  <a:tcPr marL="3815" marR="3815" marT="3815" marB="0" anchor="b">
                    <a:lnL>
                      <a:noFill/>
                    </a:lnL>
                    <a:lnR>
                      <a:noFill/>
                    </a:lnR>
                    <a:lnT w="6350" cap="flat" cmpd="sng" algn="ctr">
                      <a:solidFill>
                        <a:srgbClr val="FFFFFF"/>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18003192"/>
                  </a:ext>
                </a:extLst>
              </a:tr>
              <a:tr h="166375">
                <a:tc gridSpan="6">
                  <a:txBody>
                    <a:bodyPr/>
                    <a:lstStyle/>
                    <a:p>
                      <a:pPr algn="ctr" fontAlgn="ctr"/>
                      <a:r>
                        <a:rPr lang="en-US" sz="1100" b="1" i="0" u="none" strike="noStrike">
                          <a:solidFill>
                            <a:srgbClr val="FFFFFF"/>
                          </a:solidFill>
                          <a:effectLst/>
                          <a:latin typeface="ARIAL" panose="020B0604020202020204" pitchFamily="34" charset="0"/>
                        </a:rPr>
                        <a:t>General Fund - Sales Tax Summary - % Change</a:t>
                      </a:r>
                    </a:p>
                  </a:txBody>
                  <a:tcPr marL="3815" marR="3815" marT="3815" marB="0" anchor="ctr">
                    <a:lnL>
                      <a:noFill/>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19689090"/>
                  </a:ext>
                </a:extLst>
              </a:tr>
              <a:tr h="166375">
                <a:tc>
                  <a:txBody>
                    <a:bodyPr/>
                    <a:lstStyle/>
                    <a:p>
                      <a:pPr algn="l" fontAlgn="ctr"/>
                      <a:r>
                        <a:rPr lang="en-US" sz="1100" b="1" i="0" u="none" strike="noStrike">
                          <a:solidFill>
                            <a:srgbClr val="FFFFFF"/>
                          </a:solidFill>
                          <a:effectLst/>
                          <a:latin typeface="ARIAL" panose="020B0604020202020204" pitchFamily="34" charset="0"/>
                        </a:rPr>
                        <a:t>Month</a:t>
                      </a:r>
                    </a:p>
                  </a:txBody>
                  <a:tcPr marL="3815" marR="3815" marT="3815"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FY20 Actual vs. FY19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FY21 Actual vs. FY20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 vs. FY20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 vs. FY21 Actual</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 vs. FY22 Budget</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94351676"/>
                  </a:ext>
                </a:extLst>
              </a:tr>
              <a:tr h="166375">
                <a:tc>
                  <a:txBody>
                    <a:bodyPr/>
                    <a:lstStyle/>
                    <a:p>
                      <a:pPr algn="l" fontAlgn="ctr"/>
                      <a:r>
                        <a:rPr lang="en-US" sz="1100" b="1" i="0" u="none" strike="noStrike">
                          <a:solidFill>
                            <a:srgbClr val="000000"/>
                          </a:solidFill>
                          <a:effectLst/>
                          <a:latin typeface="Arial" panose="020B0604020202020204" pitchFamily="34" charset="0"/>
                        </a:rPr>
                        <a:t> July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10%</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18%</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58%</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626934651"/>
                  </a:ext>
                </a:extLst>
              </a:tr>
              <a:tr h="166375">
                <a:tc>
                  <a:txBody>
                    <a:bodyPr/>
                    <a:lstStyle/>
                    <a:p>
                      <a:pPr algn="l" fontAlgn="ctr"/>
                      <a:r>
                        <a:rPr lang="en-US" sz="1100" b="1" i="0" u="none" strike="noStrike">
                          <a:solidFill>
                            <a:srgbClr val="000000"/>
                          </a:solidFill>
                          <a:effectLst/>
                          <a:latin typeface="Arial" panose="020B0604020202020204" pitchFamily="34" charset="0"/>
                        </a:rPr>
                        <a:t> August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15%</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40%</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952116907"/>
                  </a:ext>
                </a:extLst>
              </a:tr>
              <a:tr h="166375">
                <a:tc>
                  <a:txBody>
                    <a:bodyPr/>
                    <a:lstStyle/>
                    <a:p>
                      <a:pPr algn="l" fontAlgn="ctr"/>
                      <a:r>
                        <a:rPr lang="en-US" sz="1100" b="1" i="0" u="none" strike="noStrike">
                          <a:solidFill>
                            <a:srgbClr val="000000"/>
                          </a:solidFill>
                          <a:effectLst/>
                          <a:latin typeface="Arial" panose="020B0604020202020204" pitchFamily="34" charset="0"/>
                        </a:rPr>
                        <a:t> September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498222495"/>
                  </a:ext>
                </a:extLst>
              </a:tr>
              <a:tr h="166375">
                <a:tc>
                  <a:txBody>
                    <a:bodyPr/>
                    <a:lstStyle/>
                    <a:p>
                      <a:pPr algn="l" fontAlgn="ctr"/>
                      <a:r>
                        <a:rPr lang="en-US" sz="1100" b="1" i="0" u="none" strike="noStrike">
                          <a:solidFill>
                            <a:srgbClr val="000000"/>
                          </a:solidFill>
                          <a:effectLst/>
                          <a:latin typeface="Arial" panose="020B0604020202020204" pitchFamily="34" charset="0"/>
                        </a:rPr>
                        <a:t> October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30%</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887695787"/>
                  </a:ext>
                </a:extLst>
              </a:tr>
              <a:tr h="166375">
                <a:tc>
                  <a:txBody>
                    <a:bodyPr/>
                    <a:lstStyle/>
                    <a:p>
                      <a:pPr algn="l" fontAlgn="ctr"/>
                      <a:r>
                        <a:rPr lang="en-US" sz="1100" b="1" i="0" u="none" strike="noStrike">
                          <a:solidFill>
                            <a:srgbClr val="000000"/>
                          </a:solidFill>
                          <a:effectLst/>
                          <a:latin typeface="Arial" panose="020B0604020202020204" pitchFamily="34" charset="0"/>
                        </a:rPr>
                        <a:t> November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62%</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33%</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157127548"/>
                  </a:ext>
                </a:extLst>
              </a:tr>
              <a:tr h="166375">
                <a:tc>
                  <a:txBody>
                    <a:bodyPr/>
                    <a:lstStyle/>
                    <a:p>
                      <a:pPr algn="l" fontAlgn="ctr"/>
                      <a:r>
                        <a:rPr lang="en-US" sz="1100" b="1" i="0" u="none" strike="noStrike">
                          <a:solidFill>
                            <a:srgbClr val="000000"/>
                          </a:solidFill>
                          <a:effectLst/>
                          <a:latin typeface="Arial" panose="020B0604020202020204" pitchFamily="34" charset="0"/>
                        </a:rPr>
                        <a:t> December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-9%</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24%</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46925762"/>
                  </a:ext>
                </a:extLst>
              </a:tr>
              <a:tr h="166375">
                <a:tc>
                  <a:txBody>
                    <a:bodyPr/>
                    <a:lstStyle/>
                    <a:p>
                      <a:pPr algn="l" fontAlgn="ctr"/>
                      <a:r>
                        <a:rPr lang="en-US" sz="1100" b="1" i="0" u="none" strike="noStrike">
                          <a:solidFill>
                            <a:srgbClr val="000000"/>
                          </a:solidFill>
                          <a:effectLst/>
                          <a:latin typeface="Arial" panose="020B0604020202020204" pitchFamily="34" charset="0"/>
                        </a:rPr>
                        <a:t> January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13%</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48%</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945139788"/>
                  </a:ext>
                </a:extLst>
              </a:tr>
              <a:tr h="166375">
                <a:tc>
                  <a:txBody>
                    <a:bodyPr/>
                    <a:lstStyle/>
                    <a:p>
                      <a:pPr algn="l" fontAlgn="ctr"/>
                      <a:r>
                        <a:rPr lang="en-US" sz="1100" b="1" i="0" u="none" strike="noStrike">
                          <a:solidFill>
                            <a:srgbClr val="000000"/>
                          </a:solidFill>
                          <a:effectLst/>
                          <a:latin typeface="Arial" panose="020B0604020202020204" pitchFamily="34" charset="0"/>
                        </a:rPr>
                        <a:t> February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45%</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59%</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642179355"/>
                  </a:ext>
                </a:extLst>
              </a:tr>
              <a:tr h="166375">
                <a:tc>
                  <a:txBody>
                    <a:bodyPr/>
                    <a:lstStyle/>
                    <a:p>
                      <a:pPr algn="l" fontAlgn="ctr"/>
                      <a:r>
                        <a:rPr lang="en-US" sz="1100" b="1" i="0" u="none" strike="noStrike">
                          <a:solidFill>
                            <a:srgbClr val="000000"/>
                          </a:solidFill>
                          <a:effectLst/>
                          <a:latin typeface="Arial" panose="020B0604020202020204" pitchFamily="34" charset="0"/>
                        </a:rPr>
                        <a:t> March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-39%</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65%</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112%</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28%</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815510722"/>
                  </a:ext>
                </a:extLst>
              </a:tr>
              <a:tr h="166375">
                <a:tc>
                  <a:txBody>
                    <a:bodyPr/>
                    <a:lstStyle/>
                    <a:p>
                      <a:pPr algn="l" fontAlgn="ctr"/>
                      <a:r>
                        <a:rPr lang="en-US" sz="1100" b="1" i="0" u="none" strike="noStrike">
                          <a:solidFill>
                            <a:srgbClr val="000000"/>
                          </a:solidFill>
                          <a:effectLst/>
                          <a:latin typeface="Arial" panose="020B0604020202020204" pitchFamily="34" charset="0"/>
                        </a:rPr>
                        <a:t> April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112%</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12602990"/>
                  </a:ext>
                </a:extLst>
              </a:tr>
              <a:tr h="166375">
                <a:tc>
                  <a:txBody>
                    <a:bodyPr/>
                    <a:lstStyle/>
                    <a:p>
                      <a:pPr algn="l" fontAlgn="ctr"/>
                      <a:r>
                        <a:rPr lang="en-US" sz="1100" b="1" i="0" u="none" strike="noStrike">
                          <a:solidFill>
                            <a:srgbClr val="000000"/>
                          </a:solidFill>
                          <a:effectLst/>
                          <a:latin typeface="Arial" panose="020B0604020202020204" pitchFamily="34" charset="0"/>
                        </a:rPr>
                        <a:t> May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-26%</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69%</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78732237"/>
                  </a:ext>
                </a:extLst>
              </a:tr>
              <a:tr h="166375">
                <a:tc>
                  <a:txBody>
                    <a:bodyPr/>
                    <a:lstStyle/>
                    <a:p>
                      <a:pPr algn="l" fontAlgn="ctr"/>
                      <a:r>
                        <a:rPr lang="en-US" sz="1100" b="1" i="0" u="none" strike="noStrike">
                          <a:solidFill>
                            <a:srgbClr val="000000"/>
                          </a:solidFill>
                          <a:effectLst/>
                          <a:latin typeface="Arial" panose="020B0604020202020204" pitchFamily="34" charset="0"/>
                        </a:rPr>
                        <a:t> June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-22%</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97%</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268264635"/>
                  </a:ext>
                </a:extLst>
              </a:tr>
              <a:tr h="166375">
                <a:tc>
                  <a:txBody>
                    <a:bodyPr/>
                    <a:lstStyle/>
                    <a:p>
                      <a:pPr algn="l" fontAlgn="ctr"/>
                      <a:r>
                        <a:rPr lang="en-US" sz="1100" b="1" i="0" u="none" strike="noStrike">
                          <a:solidFill>
                            <a:srgbClr val="000000"/>
                          </a:solidFill>
                          <a:effectLst/>
                          <a:latin typeface="Arial" panose="020B0604020202020204" pitchFamily="34" charset="0"/>
                        </a:rPr>
                        <a:t> Total </a:t>
                      </a:r>
                    </a:p>
                  </a:txBody>
                  <a:tcPr marL="3815" marR="3815" marT="3815"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11%</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3815" marR="3815" marT="3815"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192826663"/>
                  </a:ext>
                </a:extLst>
              </a:tr>
            </a:tbl>
          </a:graphicData>
        </a:graphic>
      </p:graphicFrame>
    </p:spTree>
    <p:extLst>
      <p:ext uri="{BB962C8B-B14F-4D97-AF65-F5344CB8AC3E}">
        <p14:creationId xmlns:p14="http://schemas.microsoft.com/office/powerpoint/2010/main" val="92937271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General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0E0BC0E-EED7-4BD0-A0DE-7332852E88FD}"/>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8" name="Chart 7">
            <a:extLst>
              <a:ext uri="{FF2B5EF4-FFF2-40B4-BE49-F238E27FC236}">
                <a16:creationId xmlns:a16="http://schemas.microsoft.com/office/drawing/2014/main" id="{AE884ADB-36A5-4509-A129-5B1718E367EE}"/>
              </a:ext>
            </a:extLst>
          </p:cNvPr>
          <p:cNvGraphicFramePr>
            <a:graphicFrameLocks/>
          </p:cNvGraphicFramePr>
          <p:nvPr/>
        </p:nvGraphicFramePr>
        <p:xfrm>
          <a:off x="454365" y="991094"/>
          <a:ext cx="11283271" cy="56202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1545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General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0F849FD-8F46-4B45-94DC-38993305AD6C}"/>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7" name="Chart 6">
            <a:extLst>
              <a:ext uri="{FF2B5EF4-FFF2-40B4-BE49-F238E27FC236}">
                <a16:creationId xmlns:a16="http://schemas.microsoft.com/office/drawing/2014/main" id="{DF20AD83-2AD0-4303-92FD-3EFCC4152459}"/>
              </a:ext>
            </a:extLst>
          </p:cNvPr>
          <p:cNvGraphicFramePr>
            <a:graphicFrameLocks/>
          </p:cNvGraphicFramePr>
          <p:nvPr/>
        </p:nvGraphicFramePr>
        <p:xfrm>
          <a:off x="452665" y="982999"/>
          <a:ext cx="11286671" cy="5642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93988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General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BBB3C48-50D0-4AD9-8C37-D346633B328C}"/>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8" name="Chart 7">
            <a:extLst>
              <a:ext uri="{FF2B5EF4-FFF2-40B4-BE49-F238E27FC236}">
                <a16:creationId xmlns:a16="http://schemas.microsoft.com/office/drawing/2014/main" id="{802FD213-3FFF-42D5-B7CF-A056842EBCE9}"/>
              </a:ext>
            </a:extLst>
          </p:cNvPr>
          <p:cNvGraphicFramePr>
            <a:graphicFrameLocks/>
          </p:cNvGraphicFramePr>
          <p:nvPr/>
        </p:nvGraphicFramePr>
        <p:xfrm>
          <a:off x="460034" y="998267"/>
          <a:ext cx="11271932" cy="5642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130961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General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1F77CD6-2069-4451-8584-C6F0A8AF2353}"/>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7" name="Chart 6">
            <a:extLst>
              <a:ext uri="{FF2B5EF4-FFF2-40B4-BE49-F238E27FC236}">
                <a16:creationId xmlns:a16="http://schemas.microsoft.com/office/drawing/2014/main" id="{BCCB689B-D6D9-4D8D-9D38-F9CABECCF8AB}"/>
              </a:ext>
            </a:extLst>
          </p:cNvPr>
          <p:cNvGraphicFramePr>
            <a:graphicFrameLocks/>
          </p:cNvGraphicFramePr>
          <p:nvPr/>
        </p:nvGraphicFramePr>
        <p:xfrm>
          <a:off x="460034" y="935720"/>
          <a:ext cx="11271932" cy="5642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83340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BA4312F3-EB6D-4E99-9343-A573576644A0}"/>
              </a:ext>
            </a:extLst>
          </p:cNvPr>
          <p:cNvSpPr txBox="1"/>
          <p:nvPr/>
        </p:nvSpPr>
        <p:spPr>
          <a:xfrm>
            <a:off x="1440597" y="435490"/>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Budgeting for Outcomes</a:t>
            </a:r>
          </a:p>
        </p:txBody>
      </p:sp>
      <p:cxnSp>
        <p:nvCxnSpPr>
          <p:cNvPr id="23" name="Straight Connector 22">
            <a:extLst>
              <a:ext uri="{FF2B5EF4-FFF2-40B4-BE49-F238E27FC236}">
                <a16:creationId xmlns:a16="http://schemas.microsoft.com/office/drawing/2014/main" id="{DB3C721E-E7F9-4792-A369-BF8ABBA1C66A}"/>
              </a:ext>
            </a:extLst>
          </p:cNvPr>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580F5D84-CC52-471F-A425-374BB6E99458}"/>
              </a:ext>
            </a:extLst>
          </p:cNvPr>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graphicFrame>
        <p:nvGraphicFramePr>
          <p:cNvPr id="3" name="Diagram 2">
            <a:extLst>
              <a:ext uri="{FF2B5EF4-FFF2-40B4-BE49-F238E27FC236}">
                <a16:creationId xmlns:a16="http://schemas.microsoft.com/office/drawing/2014/main" id="{D31146BA-6F1A-431D-B5C0-46E4A30DC28E}"/>
              </a:ext>
            </a:extLst>
          </p:cNvPr>
          <p:cNvGraphicFramePr/>
          <p:nvPr>
            <p:extLst>
              <p:ext uri="{D42A27DB-BD31-4B8C-83A1-F6EECF244321}">
                <p14:modId xmlns:p14="http://schemas.microsoft.com/office/powerpoint/2010/main" val="1666996158"/>
              </p:ext>
            </p:extLst>
          </p:nvPr>
        </p:nvGraphicFramePr>
        <p:xfrm>
          <a:off x="2215488" y="1182806"/>
          <a:ext cx="7988488" cy="53908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774319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101600" y="-31746"/>
            <a:ext cx="12293599" cy="69151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88047" y="4038600"/>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
        <p:nvSpPr>
          <p:cNvPr id="3" name="Title 2"/>
          <p:cNvSpPr>
            <a:spLocks noGrp="1"/>
          </p:cNvSpPr>
          <p:nvPr>
            <p:ph type="title"/>
          </p:nvPr>
        </p:nvSpPr>
        <p:spPr>
          <a:xfrm>
            <a:off x="-101600" y="2692400"/>
            <a:ext cx="12293600" cy="1143000"/>
          </a:xfrm>
        </p:spPr>
        <p:txBody>
          <a:bodyPr>
            <a:normAutofit/>
          </a:bodyPr>
          <a:lstStyle/>
          <a:p>
            <a:pPr algn="ctr"/>
            <a:r>
              <a:rPr lang="en-US" sz="6400" b="1" dirty="0">
                <a:solidFill>
                  <a:schemeClr val="bg1"/>
                </a:solidFill>
                <a:latin typeface="Century Gothic" panose="020B0502020202020204" pitchFamily="34" charset="0"/>
              </a:rPr>
              <a:t>Capital Fund</a:t>
            </a:r>
          </a:p>
        </p:txBody>
      </p:sp>
    </p:spTree>
    <p:extLst>
      <p:ext uri="{BB962C8B-B14F-4D97-AF65-F5344CB8AC3E}">
        <p14:creationId xmlns:p14="http://schemas.microsoft.com/office/powerpoint/2010/main" val="32965172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Capital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8559DF1-E10E-441D-81AF-0907ED506ADF}"/>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3" name="Table 2">
            <a:extLst>
              <a:ext uri="{FF2B5EF4-FFF2-40B4-BE49-F238E27FC236}">
                <a16:creationId xmlns:a16="http://schemas.microsoft.com/office/drawing/2014/main" id="{724EDF0E-1ECC-4ADB-BF39-ED1D8E846BA2}"/>
              </a:ext>
            </a:extLst>
          </p:cNvPr>
          <p:cNvGraphicFramePr>
            <a:graphicFrameLocks noGrp="1"/>
          </p:cNvGraphicFramePr>
          <p:nvPr/>
        </p:nvGraphicFramePr>
        <p:xfrm>
          <a:off x="508000" y="2311401"/>
          <a:ext cx="11175997" cy="2498980"/>
        </p:xfrm>
        <a:graphic>
          <a:graphicData uri="http://schemas.openxmlformats.org/drawingml/2006/table">
            <a:tbl>
              <a:tblPr/>
              <a:tblGrid>
                <a:gridCol w="1691591">
                  <a:extLst>
                    <a:ext uri="{9D8B030D-6E8A-4147-A177-3AD203B41FA5}">
                      <a16:colId xmlns:a16="http://schemas.microsoft.com/office/drawing/2014/main" val="2409080795"/>
                    </a:ext>
                  </a:extLst>
                </a:gridCol>
                <a:gridCol w="1896881">
                  <a:extLst>
                    <a:ext uri="{9D8B030D-6E8A-4147-A177-3AD203B41FA5}">
                      <a16:colId xmlns:a16="http://schemas.microsoft.com/office/drawing/2014/main" val="81558289"/>
                    </a:ext>
                  </a:extLst>
                </a:gridCol>
                <a:gridCol w="1896881">
                  <a:extLst>
                    <a:ext uri="{9D8B030D-6E8A-4147-A177-3AD203B41FA5}">
                      <a16:colId xmlns:a16="http://schemas.microsoft.com/office/drawing/2014/main" val="3228766313"/>
                    </a:ext>
                  </a:extLst>
                </a:gridCol>
                <a:gridCol w="1896881">
                  <a:extLst>
                    <a:ext uri="{9D8B030D-6E8A-4147-A177-3AD203B41FA5}">
                      <a16:colId xmlns:a16="http://schemas.microsoft.com/office/drawing/2014/main" val="3734819785"/>
                    </a:ext>
                  </a:extLst>
                </a:gridCol>
                <a:gridCol w="1896881">
                  <a:extLst>
                    <a:ext uri="{9D8B030D-6E8A-4147-A177-3AD203B41FA5}">
                      <a16:colId xmlns:a16="http://schemas.microsoft.com/office/drawing/2014/main" val="277368900"/>
                    </a:ext>
                  </a:extLst>
                </a:gridCol>
                <a:gridCol w="1896881">
                  <a:extLst>
                    <a:ext uri="{9D8B030D-6E8A-4147-A177-3AD203B41FA5}">
                      <a16:colId xmlns:a16="http://schemas.microsoft.com/office/drawing/2014/main" val="148869799"/>
                    </a:ext>
                  </a:extLst>
                </a:gridCol>
              </a:tblGrid>
              <a:tr h="166599">
                <a:tc gridSpan="6">
                  <a:txBody>
                    <a:bodyPr/>
                    <a:lstStyle/>
                    <a:p>
                      <a:pPr algn="ctr" fontAlgn="ctr"/>
                      <a:r>
                        <a:rPr lang="en-US" sz="1100" b="1" i="0" u="none" strike="noStrike">
                          <a:solidFill>
                            <a:srgbClr val="FFFFFF"/>
                          </a:solidFill>
                          <a:effectLst/>
                          <a:latin typeface="ARIAL" panose="020B0604020202020204" pitchFamily="34" charset="0"/>
                        </a:rPr>
                        <a:t>Capital Fund - Sales Tax Summary - Monthly</a:t>
                      </a:r>
                    </a:p>
                  </a:txBody>
                  <a:tcPr marL="4039" marR="4039" marT="4039" marB="0" anchor="ctr">
                    <a:lnL>
                      <a:noFill/>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12007690"/>
                  </a:ext>
                </a:extLst>
              </a:tr>
              <a:tr h="166599">
                <a:tc>
                  <a:txBody>
                    <a:bodyPr/>
                    <a:lstStyle/>
                    <a:p>
                      <a:pPr algn="l" fontAlgn="ctr"/>
                      <a:r>
                        <a:rPr lang="en-US" sz="1100" b="1" i="0" u="none" strike="noStrike">
                          <a:solidFill>
                            <a:srgbClr val="FFFFFF"/>
                          </a:solidFill>
                          <a:effectLst/>
                          <a:latin typeface="ARIAL" panose="020B0604020202020204" pitchFamily="34" charset="0"/>
                        </a:rPr>
                        <a:t>Month</a:t>
                      </a:r>
                    </a:p>
                  </a:txBody>
                  <a:tcPr marL="4039" marR="4039" marT="4039"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FY19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FY20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FY21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Original Budget</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629477029"/>
                  </a:ext>
                </a:extLst>
              </a:tr>
              <a:tr h="166599">
                <a:tc>
                  <a:txBody>
                    <a:bodyPr/>
                    <a:lstStyle/>
                    <a:p>
                      <a:pPr algn="l" fontAlgn="ctr"/>
                      <a:r>
                        <a:rPr lang="en-US" sz="1100" b="1" i="0" u="none" strike="noStrike">
                          <a:solidFill>
                            <a:srgbClr val="000000"/>
                          </a:solidFill>
                          <a:effectLst/>
                          <a:latin typeface="Arial" panose="020B0604020202020204" pitchFamily="34" charset="0"/>
                        </a:rPr>
                        <a:t> July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effectLst/>
                          <a:latin typeface="Arial" panose="020B0604020202020204" pitchFamily="34" charset="0"/>
                        </a:rPr>
                        <a:t>$627,203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$704,479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$548,052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$518,076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$816,105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650661268"/>
                  </a:ext>
                </a:extLst>
              </a:tr>
              <a:tr h="166599">
                <a:tc>
                  <a:txBody>
                    <a:bodyPr/>
                    <a:lstStyle/>
                    <a:p>
                      <a:pPr algn="l" fontAlgn="ctr"/>
                      <a:r>
                        <a:rPr lang="en-US" sz="1100" b="1" i="0" u="none" strike="noStrike">
                          <a:solidFill>
                            <a:srgbClr val="000000"/>
                          </a:solidFill>
                          <a:effectLst/>
                          <a:latin typeface="Arial" panose="020B0604020202020204" pitchFamily="34" charset="0"/>
                        </a:rPr>
                        <a:t> August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$529,229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$616,238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$555,028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$696,578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$895,269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431656893"/>
                  </a:ext>
                </a:extLst>
              </a:tr>
              <a:tr h="166599">
                <a:tc>
                  <a:txBody>
                    <a:bodyPr/>
                    <a:lstStyle/>
                    <a:p>
                      <a:pPr algn="l" fontAlgn="ctr"/>
                      <a:r>
                        <a:rPr lang="en-US" sz="1100" b="1" i="0" u="none" strike="noStrike">
                          <a:solidFill>
                            <a:srgbClr val="000000"/>
                          </a:solidFill>
                          <a:effectLst/>
                          <a:latin typeface="Arial" panose="020B0604020202020204" pitchFamily="34" charset="0"/>
                        </a:rPr>
                        <a:t> September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$577,009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$759,286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$699,815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$699,259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$867,890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654159911"/>
                  </a:ext>
                </a:extLst>
              </a:tr>
              <a:tr h="166599">
                <a:tc>
                  <a:txBody>
                    <a:bodyPr/>
                    <a:lstStyle/>
                    <a:p>
                      <a:pPr algn="l" fontAlgn="ctr"/>
                      <a:r>
                        <a:rPr lang="en-US" sz="1100" b="1" i="0" u="none" strike="noStrike">
                          <a:solidFill>
                            <a:srgbClr val="000000"/>
                          </a:solidFill>
                          <a:effectLst/>
                          <a:latin typeface="Arial" panose="020B0604020202020204" pitchFamily="34" charset="0"/>
                        </a:rPr>
                        <a:t> October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$378,251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$555,393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$527,415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$577,123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$725,811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060823588"/>
                  </a:ext>
                </a:extLst>
              </a:tr>
              <a:tr h="166599">
                <a:tc>
                  <a:txBody>
                    <a:bodyPr/>
                    <a:lstStyle/>
                    <a:p>
                      <a:pPr algn="l" fontAlgn="ctr"/>
                      <a:r>
                        <a:rPr lang="en-US" sz="1100" b="1" i="0" u="none" strike="noStrike">
                          <a:solidFill>
                            <a:srgbClr val="000000"/>
                          </a:solidFill>
                          <a:effectLst/>
                          <a:latin typeface="Arial" panose="020B0604020202020204" pitchFamily="34" charset="0"/>
                        </a:rPr>
                        <a:t> November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$635,932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$629,796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$794,579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$534,173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$1,111,541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180017601"/>
                  </a:ext>
                </a:extLst>
              </a:tr>
              <a:tr h="166599">
                <a:tc>
                  <a:txBody>
                    <a:bodyPr/>
                    <a:lstStyle/>
                    <a:p>
                      <a:pPr algn="l" fontAlgn="ctr"/>
                      <a:r>
                        <a:rPr lang="en-US" sz="1100" b="1" i="0" u="none" strike="noStrike">
                          <a:solidFill>
                            <a:srgbClr val="000000"/>
                          </a:solidFill>
                          <a:effectLst/>
                          <a:latin typeface="Arial" panose="020B0604020202020204" pitchFamily="34" charset="0"/>
                        </a:rPr>
                        <a:t> December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$1,344,356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$1,570,492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$1,374,419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$1,242,459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$2,079,436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84301539"/>
                  </a:ext>
                </a:extLst>
              </a:tr>
              <a:tr h="166599">
                <a:tc>
                  <a:txBody>
                    <a:bodyPr/>
                    <a:lstStyle/>
                    <a:p>
                      <a:pPr algn="l" fontAlgn="ctr"/>
                      <a:r>
                        <a:rPr lang="en-US" sz="1100" b="1" i="0" u="none" strike="noStrike">
                          <a:solidFill>
                            <a:srgbClr val="000000"/>
                          </a:solidFill>
                          <a:effectLst/>
                          <a:latin typeface="Arial" panose="020B0604020202020204" pitchFamily="34" charset="0"/>
                        </a:rPr>
                        <a:t> January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$1,693,495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$1,923,089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$1,303,836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$1,242,459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$2,094,045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852953790"/>
                  </a:ext>
                </a:extLst>
              </a:tr>
              <a:tr h="166599">
                <a:tc>
                  <a:txBody>
                    <a:bodyPr/>
                    <a:lstStyle/>
                    <a:p>
                      <a:pPr algn="l" fontAlgn="ctr"/>
                      <a:r>
                        <a:rPr lang="en-US" sz="1100" b="1" i="0" u="none" strike="noStrike">
                          <a:solidFill>
                            <a:srgbClr val="000000"/>
                          </a:solidFill>
                          <a:effectLst/>
                          <a:latin typeface="Arial" panose="020B0604020202020204" pitchFamily="34" charset="0"/>
                        </a:rPr>
                        <a:t> February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$1,596,315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$1,765,073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$1,670,788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$1,372,983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$2,545,965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716203761"/>
                  </a:ext>
                </a:extLst>
              </a:tr>
              <a:tr h="166599">
                <a:tc>
                  <a:txBody>
                    <a:bodyPr/>
                    <a:lstStyle/>
                    <a:p>
                      <a:pPr algn="l" fontAlgn="ctr"/>
                      <a:r>
                        <a:rPr lang="en-US" sz="1100" b="1" i="0" u="none" strike="noStrike">
                          <a:solidFill>
                            <a:srgbClr val="000000"/>
                          </a:solidFill>
                          <a:effectLst/>
                          <a:latin typeface="Arial" panose="020B0604020202020204" pitchFamily="34" charset="0"/>
                        </a:rPr>
                        <a:t> March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$1,938,349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$1,087,888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$1,853,829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$1,656,611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$2,504,356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32885115"/>
                  </a:ext>
                </a:extLst>
              </a:tr>
              <a:tr h="166599">
                <a:tc>
                  <a:txBody>
                    <a:bodyPr/>
                    <a:lstStyle/>
                    <a:p>
                      <a:pPr algn="l" fontAlgn="ctr"/>
                      <a:r>
                        <a:rPr lang="en-US" sz="1100" b="1" i="0" u="none" strike="noStrike">
                          <a:solidFill>
                            <a:srgbClr val="000000"/>
                          </a:solidFill>
                          <a:effectLst/>
                          <a:latin typeface="Arial" panose="020B0604020202020204" pitchFamily="34" charset="0"/>
                        </a:rPr>
                        <a:t> April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$340,118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$206,191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$561,565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$632,187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31435900"/>
                  </a:ext>
                </a:extLst>
              </a:tr>
              <a:tr h="166599">
                <a:tc>
                  <a:txBody>
                    <a:bodyPr/>
                    <a:lstStyle/>
                    <a:p>
                      <a:pPr algn="l" fontAlgn="ctr"/>
                      <a:r>
                        <a:rPr lang="en-US" sz="1100" b="1" i="0" u="none" strike="noStrike">
                          <a:solidFill>
                            <a:srgbClr val="000000"/>
                          </a:solidFill>
                          <a:effectLst/>
                          <a:latin typeface="Arial" panose="020B0604020202020204" pitchFamily="34" charset="0"/>
                        </a:rPr>
                        <a:t> May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$390,732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$218,762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$509,536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$537,017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914259756"/>
                  </a:ext>
                </a:extLst>
              </a:tr>
              <a:tr h="166599">
                <a:tc>
                  <a:txBody>
                    <a:bodyPr/>
                    <a:lstStyle/>
                    <a:p>
                      <a:pPr algn="l" fontAlgn="ctr"/>
                      <a:r>
                        <a:rPr lang="en-US" sz="1100" b="1" i="0" u="none" strike="noStrike">
                          <a:solidFill>
                            <a:srgbClr val="000000"/>
                          </a:solidFill>
                          <a:effectLst/>
                          <a:latin typeface="Arial" panose="020B0604020202020204" pitchFamily="34" charset="0"/>
                        </a:rPr>
                        <a:t> June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$528,340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$369,764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$892,170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$686,380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796325860"/>
                  </a:ext>
                </a:extLst>
              </a:tr>
              <a:tr h="166599">
                <a:tc>
                  <a:txBody>
                    <a:bodyPr/>
                    <a:lstStyle/>
                    <a:p>
                      <a:pPr algn="l" fontAlgn="ctr"/>
                      <a:r>
                        <a:rPr lang="en-US" sz="1100" b="1" i="0" u="none" strike="noStrike">
                          <a:solidFill>
                            <a:srgbClr val="000000"/>
                          </a:solidFill>
                          <a:effectLst/>
                          <a:latin typeface="Arial" panose="020B0604020202020204" pitchFamily="34" charset="0"/>
                        </a:rPr>
                        <a:t> Total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$10,579,328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$10,406,450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$11,291,032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$10,395,302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707921239"/>
                  </a:ext>
                </a:extLst>
              </a:tr>
            </a:tbl>
          </a:graphicData>
        </a:graphic>
      </p:graphicFrame>
    </p:spTree>
    <p:extLst>
      <p:ext uri="{BB962C8B-B14F-4D97-AF65-F5344CB8AC3E}">
        <p14:creationId xmlns:p14="http://schemas.microsoft.com/office/powerpoint/2010/main" val="42283108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Capital Fund</a:t>
            </a:r>
          </a:p>
        </p:txBody>
      </p:sp>
      <p:cxnSp>
        <p:nvCxnSpPr>
          <p:cNvPr id="38" name="Straight Connector 37"/>
          <p:cNvCxnSpPr/>
          <p:nvPr/>
        </p:nvCxnSpPr>
        <p:spPr>
          <a:xfrm>
            <a:off x="508000" y="688776"/>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F3FC9A8E-36D6-40A8-8E93-9849CB265FF1}"/>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8" name="Chart 7">
            <a:extLst>
              <a:ext uri="{FF2B5EF4-FFF2-40B4-BE49-F238E27FC236}">
                <a16:creationId xmlns:a16="http://schemas.microsoft.com/office/drawing/2014/main" id="{B44E1D42-70FB-47A6-957A-5A77710AF37B}"/>
              </a:ext>
            </a:extLst>
          </p:cNvPr>
          <p:cNvGraphicFramePr>
            <a:graphicFrameLocks/>
          </p:cNvGraphicFramePr>
          <p:nvPr/>
        </p:nvGraphicFramePr>
        <p:xfrm>
          <a:off x="508001" y="969650"/>
          <a:ext cx="11284404" cy="5642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48713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5047"/>
            <a:ext cx="121920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Transient Room Tax</a:t>
            </a:r>
          </a:p>
        </p:txBody>
      </p:sp>
      <p:cxnSp>
        <p:nvCxnSpPr>
          <p:cNvPr id="38" name="Straight Connector 37"/>
          <p:cNvCxnSpPr/>
          <p:nvPr/>
        </p:nvCxnSpPr>
        <p:spPr>
          <a:xfrm>
            <a:off x="508000" y="688776"/>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CC13B4C9-2A93-43D0-9717-8F841170DB3A}"/>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3" name="Table 2">
            <a:extLst>
              <a:ext uri="{FF2B5EF4-FFF2-40B4-BE49-F238E27FC236}">
                <a16:creationId xmlns:a16="http://schemas.microsoft.com/office/drawing/2014/main" id="{00F265ED-2C6D-4A44-91D4-C933A57ECE4D}"/>
              </a:ext>
            </a:extLst>
          </p:cNvPr>
          <p:cNvGraphicFramePr>
            <a:graphicFrameLocks noGrp="1"/>
          </p:cNvGraphicFramePr>
          <p:nvPr/>
        </p:nvGraphicFramePr>
        <p:xfrm>
          <a:off x="509483" y="2311401"/>
          <a:ext cx="11174517" cy="2651900"/>
        </p:xfrm>
        <a:graphic>
          <a:graphicData uri="http://schemas.openxmlformats.org/drawingml/2006/table">
            <a:tbl>
              <a:tblPr/>
              <a:tblGrid>
                <a:gridCol w="1422712">
                  <a:extLst>
                    <a:ext uri="{9D8B030D-6E8A-4147-A177-3AD203B41FA5}">
                      <a16:colId xmlns:a16="http://schemas.microsoft.com/office/drawing/2014/main" val="64411276"/>
                    </a:ext>
                  </a:extLst>
                </a:gridCol>
                <a:gridCol w="1595373">
                  <a:extLst>
                    <a:ext uri="{9D8B030D-6E8A-4147-A177-3AD203B41FA5}">
                      <a16:colId xmlns:a16="http://schemas.microsoft.com/office/drawing/2014/main" val="2801500367"/>
                    </a:ext>
                  </a:extLst>
                </a:gridCol>
                <a:gridCol w="1595373">
                  <a:extLst>
                    <a:ext uri="{9D8B030D-6E8A-4147-A177-3AD203B41FA5}">
                      <a16:colId xmlns:a16="http://schemas.microsoft.com/office/drawing/2014/main" val="48470108"/>
                    </a:ext>
                  </a:extLst>
                </a:gridCol>
                <a:gridCol w="1595373">
                  <a:extLst>
                    <a:ext uri="{9D8B030D-6E8A-4147-A177-3AD203B41FA5}">
                      <a16:colId xmlns:a16="http://schemas.microsoft.com/office/drawing/2014/main" val="912961157"/>
                    </a:ext>
                  </a:extLst>
                </a:gridCol>
                <a:gridCol w="1595373">
                  <a:extLst>
                    <a:ext uri="{9D8B030D-6E8A-4147-A177-3AD203B41FA5}">
                      <a16:colId xmlns:a16="http://schemas.microsoft.com/office/drawing/2014/main" val="1527074269"/>
                    </a:ext>
                  </a:extLst>
                </a:gridCol>
                <a:gridCol w="1595373">
                  <a:extLst>
                    <a:ext uri="{9D8B030D-6E8A-4147-A177-3AD203B41FA5}">
                      <a16:colId xmlns:a16="http://schemas.microsoft.com/office/drawing/2014/main" val="1735071658"/>
                    </a:ext>
                  </a:extLst>
                </a:gridCol>
                <a:gridCol w="1774939">
                  <a:extLst>
                    <a:ext uri="{9D8B030D-6E8A-4147-A177-3AD203B41FA5}">
                      <a16:colId xmlns:a16="http://schemas.microsoft.com/office/drawing/2014/main" val="3297820651"/>
                    </a:ext>
                  </a:extLst>
                </a:gridCol>
              </a:tblGrid>
              <a:tr h="165956">
                <a:tc gridSpan="7">
                  <a:txBody>
                    <a:bodyPr/>
                    <a:lstStyle/>
                    <a:p>
                      <a:pPr algn="ctr" fontAlgn="ctr"/>
                      <a:r>
                        <a:rPr lang="en-US" sz="1100" b="1" i="0" u="none" strike="noStrike">
                          <a:solidFill>
                            <a:srgbClr val="FFFFFF"/>
                          </a:solidFill>
                          <a:effectLst/>
                          <a:latin typeface="ARIAL" panose="020B0604020202020204" pitchFamily="34" charset="0"/>
                        </a:rPr>
                        <a:t>Transient Room Tax</a:t>
                      </a:r>
                    </a:p>
                  </a:txBody>
                  <a:tcPr marL="3396" marR="3396" marT="3396" marB="0" anchor="ctr">
                    <a:lnL>
                      <a:noFill/>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7102527"/>
                  </a:ext>
                </a:extLst>
              </a:tr>
              <a:tr h="328516">
                <a:tc>
                  <a:txBody>
                    <a:bodyPr/>
                    <a:lstStyle/>
                    <a:p>
                      <a:pPr algn="l" fontAlgn="ctr"/>
                      <a:r>
                        <a:rPr lang="en-US" sz="1100" b="1" i="0" u="none" strike="noStrike">
                          <a:solidFill>
                            <a:srgbClr val="FFFFFF"/>
                          </a:solidFill>
                          <a:effectLst/>
                          <a:latin typeface="ARIAL" panose="020B0604020202020204" pitchFamily="34" charset="0"/>
                        </a:rPr>
                        <a:t>Monthly</a:t>
                      </a:r>
                    </a:p>
                  </a:txBody>
                  <a:tcPr marL="3396" marR="3396" marT="3396"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FY19 Realized</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dirty="0">
                          <a:solidFill>
                            <a:srgbClr val="FFFFFF"/>
                          </a:solidFill>
                          <a:effectLst/>
                          <a:latin typeface="ARIAL" panose="020B0604020202020204" pitchFamily="34" charset="0"/>
                        </a:rPr>
                        <a:t>FY20 Realized</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FY21 Realized</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Realized</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vs. FY21, $ Variance</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vs. FY21, % Variance</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793917174"/>
                  </a:ext>
                </a:extLst>
              </a:tr>
              <a:tr h="165956">
                <a:tc>
                  <a:txBody>
                    <a:bodyPr/>
                    <a:lstStyle/>
                    <a:p>
                      <a:pPr algn="l" fontAlgn="ctr"/>
                      <a:r>
                        <a:rPr lang="en-US" sz="1100" b="1" i="0" u="none" strike="noStrike">
                          <a:solidFill>
                            <a:srgbClr val="000000"/>
                          </a:solidFill>
                          <a:effectLst/>
                          <a:latin typeface="Arial" panose="020B0604020202020204" pitchFamily="34" charset="0"/>
                        </a:rPr>
                        <a:t> July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$155,919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$180,669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$114,918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$201,780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$86,862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76%</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4208313623"/>
                  </a:ext>
                </a:extLst>
              </a:tr>
              <a:tr h="165956">
                <a:tc>
                  <a:txBody>
                    <a:bodyPr/>
                    <a:lstStyle/>
                    <a:p>
                      <a:pPr algn="l" fontAlgn="ctr"/>
                      <a:r>
                        <a:rPr lang="en-US" sz="1100" b="1" i="0" u="none" strike="noStrike">
                          <a:solidFill>
                            <a:srgbClr val="000000"/>
                          </a:solidFill>
                          <a:effectLst/>
                          <a:latin typeface="Arial" panose="020B0604020202020204" pitchFamily="34" charset="0"/>
                        </a:rPr>
                        <a:t> August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$108,460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$125,677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$112,872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$206,192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$93,320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83%</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30229017"/>
                  </a:ext>
                </a:extLst>
              </a:tr>
              <a:tr h="165956">
                <a:tc>
                  <a:txBody>
                    <a:bodyPr/>
                    <a:lstStyle/>
                    <a:p>
                      <a:pPr algn="l" fontAlgn="ctr"/>
                      <a:r>
                        <a:rPr lang="en-US" sz="1100" b="1" i="0" u="none" strike="noStrike">
                          <a:solidFill>
                            <a:srgbClr val="000000"/>
                          </a:solidFill>
                          <a:effectLst/>
                          <a:latin typeface="Arial" panose="020B0604020202020204" pitchFamily="34" charset="0"/>
                        </a:rPr>
                        <a:t> September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$140,971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$221,639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$125,348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$200,321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$74,973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60%</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4265216226"/>
                  </a:ext>
                </a:extLst>
              </a:tr>
              <a:tr h="165956">
                <a:tc>
                  <a:txBody>
                    <a:bodyPr/>
                    <a:lstStyle/>
                    <a:p>
                      <a:pPr algn="l" fontAlgn="ctr"/>
                      <a:r>
                        <a:rPr lang="en-US" sz="1100" b="1" i="0" u="none" strike="noStrike">
                          <a:solidFill>
                            <a:srgbClr val="000000"/>
                          </a:solidFill>
                          <a:effectLst/>
                          <a:latin typeface="Arial" panose="020B0604020202020204" pitchFamily="34" charset="0"/>
                        </a:rPr>
                        <a:t> October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$78,769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$139,424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$104,921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$179,897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$74,976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71%</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241911285"/>
                  </a:ext>
                </a:extLst>
              </a:tr>
              <a:tr h="165956">
                <a:tc>
                  <a:txBody>
                    <a:bodyPr/>
                    <a:lstStyle/>
                    <a:p>
                      <a:pPr algn="l" fontAlgn="ctr"/>
                      <a:r>
                        <a:rPr lang="en-US" sz="1100" b="1" i="0" u="none" strike="noStrike">
                          <a:solidFill>
                            <a:srgbClr val="000000"/>
                          </a:solidFill>
                          <a:effectLst/>
                          <a:latin typeface="Arial" panose="020B0604020202020204" pitchFamily="34" charset="0"/>
                        </a:rPr>
                        <a:t> November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$163,248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$150,563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$210,795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$315,172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$104,377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50%</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499575696"/>
                  </a:ext>
                </a:extLst>
              </a:tr>
              <a:tr h="165956">
                <a:tc>
                  <a:txBody>
                    <a:bodyPr/>
                    <a:lstStyle/>
                    <a:p>
                      <a:pPr algn="l" fontAlgn="ctr"/>
                      <a:r>
                        <a:rPr lang="en-US" sz="1100" b="1" i="0" u="none" strike="noStrike">
                          <a:solidFill>
                            <a:srgbClr val="000000"/>
                          </a:solidFill>
                          <a:effectLst/>
                          <a:latin typeface="Arial" panose="020B0604020202020204" pitchFamily="34" charset="0"/>
                        </a:rPr>
                        <a:t> December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$332,107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$412,832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$336,374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$650,240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$313,865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93%</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405156089"/>
                  </a:ext>
                </a:extLst>
              </a:tr>
              <a:tr h="165956">
                <a:tc>
                  <a:txBody>
                    <a:bodyPr/>
                    <a:lstStyle/>
                    <a:p>
                      <a:pPr algn="l" fontAlgn="ctr"/>
                      <a:r>
                        <a:rPr lang="en-US" sz="1100" b="1" i="0" u="none" strike="noStrike">
                          <a:solidFill>
                            <a:srgbClr val="000000"/>
                          </a:solidFill>
                          <a:effectLst/>
                          <a:latin typeface="Arial" panose="020B0604020202020204" pitchFamily="34" charset="0"/>
                        </a:rPr>
                        <a:t> January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$490,668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$565,442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$328,467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$630,062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$301,595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92%</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083726874"/>
                  </a:ext>
                </a:extLst>
              </a:tr>
              <a:tr h="165956">
                <a:tc>
                  <a:txBody>
                    <a:bodyPr/>
                    <a:lstStyle/>
                    <a:p>
                      <a:pPr algn="l" fontAlgn="ctr"/>
                      <a:r>
                        <a:rPr lang="en-US" sz="1100" b="1" i="0" u="none" strike="noStrike">
                          <a:solidFill>
                            <a:srgbClr val="000000"/>
                          </a:solidFill>
                          <a:effectLst/>
                          <a:latin typeface="Arial" panose="020B0604020202020204" pitchFamily="34" charset="0"/>
                        </a:rPr>
                        <a:t> February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$475,570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$546,738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$479,315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$778,153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$298,838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62%</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1407511047"/>
                  </a:ext>
                </a:extLst>
              </a:tr>
              <a:tr h="165956">
                <a:tc>
                  <a:txBody>
                    <a:bodyPr/>
                    <a:lstStyle/>
                    <a:p>
                      <a:pPr algn="l" fontAlgn="ctr"/>
                      <a:r>
                        <a:rPr lang="en-US" sz="1100" b="1" i="0" u="none" strike="noStrike">
                          <a:solidFill>
                            <a:srgbClr val="000000"/>
                          </a:solidFill>
                          <a:effectLst/>
                          <a:latin typeface="Arial" panose="020B0604020202020204" pitchFamily="34" charset="0"/>
                        </a:rPr>
                        <a:t> March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$582,847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$292,669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$509,063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$767,199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$258,136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51%</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624321117"/>
                  </a:ext>
                </a:extLst>
              </a:tr>
              <a:tr h="165956">
                <a:tc>
                  <a:txBody>
                    <a:bodyPr/>
                    <a:lstStyle/>
                    <a:p>
                      <a:pPr algn="l" fontAlgn="ctr"/>
                      <a:r>
                        <a:rPr lang="en-US" sz="1100" b="1" i="0" u="none" strike="noStrike">
                          <a:solidFill>
                            <a:srgbClr val="000000"/>
                          </a:solidFill>
                          <a:effectLst/>
                          <a:latin typeface="Arial" panose="020B0604020202020204" pitchFamily="34" charset="0"/>
                        </a:rPr>
                        <a:t> April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$55,730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$17,479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$116,391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34821605"/>
                  </a:ext>
                </a:extLst>
              </a:tr>
              <a:tr h="165956">
                <a:tc>
                  <a:txBody>
                    <a:bodyPr/>
                    <a:lstStyle/>
                    <a:p>
                      <a:pPr algn="l" fontAlgn="ctr"/>
                      <a:r>
                        <a:rPr lang="en-US" sz="1100" b="1" i="0" u="none" strike="noStrike">
                          <a:solidFill>
                            <a:srgbClr val="000000"/>
                          </a:solidFill>
                          <a:effectLst/>
                          <a:latin typeface="Arial" panose="020B0604020202020204" pitchFamily="34" charset="0"/>
                        </a:rPr>
                        <a:t> May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$60,892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$3,114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$94,854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903417391"/>
                  </a:ext>
                </a:extLst>
              </a:tr>
              <a:tr h="165956">
                <a:tc>
                  <a:txBody>
                    <a:bodyPr/>
                    <a:lstStyle/>
                    <a:p>
                      <a:pPr algn="l" fontAlgn="ctr"/>
                      <a:r>
                        <a:rPr lang="en-US" sz="1100" b="1" i="0" u="none" strike="noStrike">
                          <a:solidFill>
                            <a:srgbClr val="000000"/>
                          </a:solidFill>
                          <a:effectLst/>
                          <a:latin typeface="Arial" panose="020B0604020202020204" pitchFamily="34" charset="0"/>
                        </a:rPr>
                        <a:t> June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$87,903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$36,423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$208,432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668448312"/>
                  </a:ext>
                </a:extLst>
              </a:tr>
              <a:tr h="165956">
                <a:tc>
                  <a:txBody>
                    <a:bodyPr/>
                    <a:lstStyle/>
                    <a:p>
                      <a:pPr algn="l" fontAlgn="ctr"/>
                      <a:r>
                        <a:rPr lang="en-US" sz="1100" b="1" i="0" u="none" strike="noStrike">
                          <a:solidFill>
                            <a:srgbClr val="000000"/>
                          </a:solidFill>
                          <a:effectLst/>
                          <a:latin typeface="Arial" panose="020B0604020202020204" pitchFamily="34" charset="0"/>
                        </a:rPr>
                        <a:t> Total </a:t>
                      </a:r>
                    </a:p>
                  </a:txBody>
                  <a:tcPr marL="3396" marR="3396" marT="3396"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$2,733,084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$2,692,669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$2,741,751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3396" marR="3396" marT="3396"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3125595522"/>
                  </a:ext>
                </a:extLst>
              </a:tr>
            </a:tbl>
          </a:graphicData>
        </a:graphic>
      </p:graphicFrame>
    </p:spTree>
    <p:extLst>
      <p:ext uri="{BB962C8B-B14F-4D97-AF65-F5344CB8AC3E}">
        <p14:creationId xmlns:p14="http://schemas.microsoft.com/office/powerpoint/2010/main" val="42466170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5047"/>
            <a:ext cx="121920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Transient Room Tax</a:t>
            </a:r>
          </a:p>
        </p:txBody>
      </p:sp>
      <p:cxnSp>
        <p:nvCxnSpPr>
          <p:cNvPr id="38" name="Straight Connector 37"/>
          <p:cNvCxnSpPr/>
          <p:nvPr/>
        </p:nvCxnSpPr>
        <p:spPr>
          <a:xfrm>
            <a:off x="508000" y="688776"/>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21E58CBF-BAF9-448E-BC47-9737ADF545C6}"/>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7" name="Chart 6">
            <a:extLst>
              <a:ext uri="{FF2B5EF4-FFF2-40B4-BE49-F238E27FC236}">
                <a16:creationId xmlns:a16="http://schemas.microsoft.com/office/drawing/2014/main" id="{85F739F7-7AA1-40A3-85E7-3D9914048C6E}"/>
              </a:ext>
            </a:extLst>
          </p:cNvPr>
          <p:cNvGraphicFramePr>
            <a:graphicFrameLocks/>
          </p:cNvGraphicFramePr>
          <p:nvPr/>
        </p:nvGraphicFramePr>
        <p:xfrm>
          <a:off x="454932" y="972657"/>
          <a:ext cx="11282136" cy="5642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904989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5047"/>
            <a:ext cx="121920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Transient Room Tax</a:t>
            </a:r>
          </a:p>
        </p:txBody>
      </p:sp>
      <p:cxnSp>
        <p:nvCxnSpPr>
          <p:cNvPr id="38" name="Straight Connector 37"/>
          <p:cNvCxnSpPr/>
          <p:nvPr/>
        </p:nvCxnSpPr>
        <p:spPr>
          <a:xfrm>
            <a:off x="508000" y="688776"/>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6FA311FF-06A4-42F9-9199-A2E3CB31BCF0}"/>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8" name="Chart 7">
            <a:extLst>
              <a:ext uri="{FF2B5EF4-FFF2-40B4-BE49-F238E27FC236}">
                <a16:creationId xmlns:a16="http://schemas.microsoft.com/office/drawing/2014/main" id="{2676396D-265D-4487-B7D9-A8E14B8375CF}"/>
              </a:ext>
            </a:extLst>
          </p:cNvPr>
          <p:cNvGraphicFramePr>
            <a:graphicFrameLocks/>
          </p:cNvGraphicFramePr>
          <p:nvPr/>
        </p:nvGraphicFramePr>
        <p:xfrm>
          <a:off x="455500" y="912361"/>
          <a:ext cx="11281001" cy="56428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49540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5047"/>
            <a:ext cx="121920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Transient Room Tax</a:t>
            </a:r>
          </a:p>
        </p:txBody>
      </p:sp>
      <p:cxnSp>
        <p:nvCxnSpPr>
          <p:cNvPr id="38" name="Straight Connector 37"/>
          <p:cNvCxnSpPr/>
          <p:nvPr/>
        </p:nvCxnSpPr>
        <p:spPr>
          <a:xfrm>
            <a:off x="508000" y="688776"/>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7FB347E0-0847-4217-B219-31A3EA0014D0}"/>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8" name="Chart 7">
            <a:extLst>
              <a:ext uri="{FF2B5EF4-FFF2-40B4-BE49-F238E27FC236}">
                <a16:creationId xmlns:a16="http://schemas.microsoft.com/office/drawing/2014/main" id="{09309A5D-4CE2-4B94-B053-7CEEEF964CF1}"/>
              </a:ext>
            </a:extLst>
          </p:cNvPr>
          <p:cNvGraphicFramePr>
            <a:graphicFrameLocks/>
          </p:cNvGraphicFramePr>
          <p:nvPr/>
        </p:nvGraphicFramePr>
        <p:xfrm>
          <a:off x="454366" y="878060"/>
          <a:ext cx="11283269" cy="56428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150490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5/Park_City_Library_and_Education_Center.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63000"/>
                    </a14:imgEffect>
                  </a14:imgLayer>
                </a14:imgProps>
              </a:ext>
              <a:ext uri="{28A0092B-C50C-407E-A947-70E740481C1C}">
                <a14:useLocalDpi xmlns:a14="http://schemas.microsoft.com/office/drawing/2010/main" val="0"/>
              </a:ext>
            </a:extLst>
          </a:blip>
          <a:srcRect/>
          <a:stretch/>
        </p:blipFill>
        <p:spPr bwMode="auto">
          <a:xfrm>
            <a:off x="-101600" y="-31746"/>
            <a:ext cx="12293599" cy="691514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a:off x="2540000" y="2514600"/>
            <a:ext cx="6882067"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2588047" y="4038600"/>
            <a:ext cx="6846892"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9" name="Picture 8" descr="PCMC_logo_whit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2" y="5827554"/>
            <a:ext cx="1417340" cy="725647"/>
          </a:xfrm>
          <a:prstGeom prst="rect">
            <a:avLst/>
          </a:prstGeom>
        </p:spPr>
      </p:pic>
      <p:sp>
        <p:nvSpPr>
          <p:cNvPr id="3" name="Title 2"/>
          <p:cNvSpPr>
            <a:spLocks noGrp="1"/>
          </p:cNvSpPr>
          <p:nvPr>
            <p:ph type="title"/>
          </p:nvPr>
        </p:nvSpPr>
        <p:spPr>
          <a:xfrm>
            <a:off x="-101600" y="2692400"/>
            <a:ext cx="12293600" cy="1143000"/>
          </a:xfrm>
        </p:spPr>
        <p:txBody>
          <a:bodyPr>
            <a:normAutofit/>
          </a:bodyPr>
          <a:lstStyle/>
          <a:p>
            <a:pPr algn="ctr"/>
            <a:r>
              <a:rPr lang="en-US" sz="6400" b="1" dirty="0">
                <a:solidFill>
                  <a:schemeClr val="bg1"/>
                </a:solidFill>
                <a:latin typeface="Century Gothic" panose="020B0502020202020204" pitchFamily="34" charset="0"/>
              </a:rPr>
              <a:t>Transportation Fund</a:t>
            </a:r>
          </a:p>
        </p:txBody>
      </p:sp>
    </p:spTree>
    <p:extLst>
      <p:ext uri="{BB962C8B-B14F-4D97-AF65-F5344CB8AC3E}">
        <p14:creationId xmlns:p14="http://schemas.microsoft.com/office/powerpoint/2010/main" val="399933870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Transportation Fund</a:t>
            </a:r>
          </a:p>
        </p:txBody>
      </p:sp>
      <p:cxnSp>
        <p:nvCxnSpPr>
          <p:cNvPr id="38" name="Straight Connector 37"/>
          <p:cNvCxnSpPr>
            <a:cxnSpLocks/>
          </p:cNvCxnSpPr>
          <p:nvPr/>
        </p:nvCxnSpPr>
        <p:spPr>
          <a:xfrm>
            <a:off x="508000" y="688776"/>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8F5DDEC-4BD0-439F-88C5-F6B14351EE17}"/>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3" name="Table 2">
            <a:extLst>
              <a:ext uri="{FF2B5EF4-FFF2-40B4-BE49-F238E27FC236}">
                <a16:creationId xmlns:a16="http://schemas.microsoft.com/office/drawing/2014/main" id="{5D18F4FD-C8B1-4A06-A98C-9E0604BFF529}"/>
              </a:ext>
            </a:extLst>
          </p:cNvPr>
          <p:cNvGraphicFramePr>
            <a:graphicFrameLocks noGrp="1"/>
          </p:cNvGraphicFramePr>
          <p:nvPr/>
        </p:nvGraphicFramePr>
        <p:xfrm>
          <a:off x="508000" y="2413001"/>
          <a:ext cx="11175997" cy="2498980"/>
        </p:xfrm>
        <a:graphic>
          <a:graphicData uri="http://schemas.openxmlformats.org/drawingml/2006/table">
            <a:tbl>
              <a:tblPr/>
              <a:tblGrid>
                <a:gridCol w="1691591">
                  <a:extLst>
                    <a:ext uri="{9D8B030D-6E8A-4147-A177-3AD203B41FA5}">
                      <a16:colId xmlns:a16="http://schemas.microsoft.com/office/drawing/2014/main" val="3548710077"/>
                    </a:ext>
                  </a:extLst>
                </a:gridCol>
                <a:gridCol w="1896881">
                  <a:extLst>
                    <a:ext uri="{9D8B030D-6E8A-4147-A177-3AD203B41FA5}">
                      <a16:colId xmlns:a16="http://schemas.microsoft.com/office/drawing/2014/main" val="885001433"/>
                    </a:ext>
                  </a:extLst>
                </a:gridCol>
                <a:gridCol w="1896881">
                  <a:extLst>
                    <a:ext uri="{9D8B030D-6E8A-4147-A177-3AD203B41FA5}">
                      <a16:colId xmlns:a16="http://schemas.microsoft.com/office/drawing/2014/main" val="2316602174"/>
                    </a:ext>
                  </a:extLst>
                </a:gridCol>
                <a:gridCol w="1896881">
                  <a:extLst>
                    <a:ext uri="{9D8B030D-6E8A-4147-A177-3AD203B41FA5}">
                      <a16:colId xmlns:a16="http://schemas.microsoft.com/office/drawing/2014/main" val="1828522349"/>
                    </a:ext>
                  </a:extLst>
                </a:gridCol>
                <a:gridCol w="1896881">
                  <a:extLst>
                    <a:ext uri="{9D8B030D-6E8A-4147-A177-3AD203B41FA5}">
                      <a16:colId xmlns:a16="http://schemas.microsoft.com/office/drawing/2014/main" val="2389262505"/>
                    </a:ext>
                  </a:extLst>
                </a:gridCol>
                <a:gridCol w="1896881">
                  <a:extLst>
                    <a:ext uri="{9D8B030D-6E8A-4147-A177-3AD203B41FA5}">
                      <a16:colId xmlns:a16="http://schemas.microsoft.com/office/drawing/2014/main" val="3687148700"/>
                    </a:ext>
                  </a:extLst>
                </a:gridCol>
              </a:tblGrid>
              <a:tr h="166599">
                <a:tc gridSpan="6">
                  <a:txBody>
                    <a:bodyPr/>
                    <a:lstStyle/>
                    <a:p>
                      <a:pPr algn="ctr" fontAlgn="ctr"/>
                      <a:r>
                        <a:rPr lang="en-US" sz="1100" b="1" i="0" u="none" strike="noStrike">
                          <a:solidFill>
                            <a:srgbClr val="FFFFFF"/>
                          </a:solidFill>
                          <a:effectLst/>
                          <a:latin typeface="ARIAL" panose="020B0604020202020204" pitchFamily="34" charset="0"/>
                        </a:rPr>
                        <a:t>Transportation Fund - Sales Tax Summary - Monthly</a:t>
                      </a:r>
                    </a:p>
                  </a:txBody>
                  <a:tcPr marL="4039" marR="4039" marT="4039" marB="0" anchor="ctr">
                    <a:lnL>
                      <a:noFill/>
                    </a:lnL>
                    <a:lnR>
                      <a:noFill/>
                    </a:lnR>
                    <a:lnT>
                      <a:noFill/>
                    </a:lnT>
                    <a:lnB w="19050" cap="flat" cmpd="sng" algn="ctr">
                      <a:solidFill>
                        <a:srgbClr val="FFFFFF"/>
                      </a:solidFill>
                      <a:prstDash val="solid"/>
                      <a:round/>
                      <a:headEnd type="none" w="med" len="med"/>
                      <a:tailEnd type="none" w="med" len="med"/>
                    </a:lnB>
                    <a:solidFill>
                      <a:srgbClr val="4F81B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2574694"/>
                  </a:ext>
                </a:extLst>
              </a:tr>
              <a:tr h="166599">
                <a:tc>
                  <a:txBody>
                    <a:bodyPr/>
                    <a:lstStyle/>
                    <a:p>
                      <a:pPr algn="l" fontAlgn="ctr"/>
                      <a:r>
                        <a:rPr lang="en-US" sz="1100" b="1" i="0" u="none" strike="noStrike">
                          <a:solidFill>
                            <a:srgbClr val="FFFFFF"/>
                          </a:solidFill>
                          <a:effectLst/>
                          <a:latin typeface="ARIAL" panose="020B0604020202020204" pitchFamily="34" charset="0"/>
                        </a:rPr>
                        <a:t>Month</a:t>
                      </a:r>
                    </a:p>
                  </a:txBody>
                  <a:tcPr marL="4039" marR="4039" marT="4039" marB="0" anchor="ctr">
                    <a:lnL>
                      <a:noFill/>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FY19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FY20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FY21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Original Budget</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tc>
                  <a:txBody>
                    <a:bodyPr/>
                    <a:lstStyle/>
                    <a:p>
                      <a:pPr algn="ctr" fontAlgn="ctr"/>
                      <a:r>
                        <a:rPr lang="en-US" sz="1100" b="1" i="0" u="none" strike="noStrike">
                          <a:solidFill>
                            <a:srgbClr val="FFFFFF"/>
                          </a:solidFill>
                          <a:effectLst/>
                          <a:latin typeface="ARIAL" panose="020B0604020202020204" pitchFamily="34" charset="0"/>
                        </a:rPr>
                        <a:t>FY22 Actual</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2383713723"/>
                  </a:ext>
                </a:extLst>
              </a:tr>
              <a:tr h="166599">
                <a:tc>
                  <a:txBody>
                    <a:bodyPr/>
                    <a:lstStyle/>
                    <a:p>
                      <a:pPr algn="l" fontAlgn="ctr"/>
                      <a:r>
                        <a:rPr lang="en-US" sz="1100" b="1" i="0" u="none" strike="noStrike">
                          <a:solidFill>
                            <a:srgbClr val="000000"/>
                          </a:solidFill>
                          <a:effectLst/>
                          <a:latin typeface="Arial" panose="020B0604020202020204" pitchFamily="34" charset="0"/>
                        </a:rPr>
                        <a:t> July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$370,330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dirty="0">
                          <a:solidFill>
                            <a:srgbClr val="000000"/>
                          </a:solidFill>
                          <a:effectLst/>
                          <a:latin typeface="Arial" panose="020B0604020202020204" pitchFamily="34" charset="0"/>
                        </a:rPr>
                        <a:t>$507,735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$431,048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$374,274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$608,068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4081023301"/>
                  </a:ext>
                </a:extLst>
              </a:tr>
              <a:tr h="166599">
                <a:tc>
                  <a:txBody>
                    <a:bodyPr/>
                    <a:lstStyle/>
                    <a:p>
                      <a:pPr algn="l" fontAlgn="ctr"/>
                      <a:r>
                        <a:rPr lang="en-US" sz="1100" b="1" i="0" u="none" strike="noStrike">
                          <a:solidFill>
                            <a:srgbClr val="000000"/>
                          </a:solidFill>
                          <a:effectLst/>
                          <a:latin typeface="Arial" panose="020B0604020202020204" pitchFamily="34" charset="0"/>
                        </a:rPr>
                        <a:t> August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$328,650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$476,867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$441,580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$503,230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$686,058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84126757"/>
                  </a:ext>
                </a:extLst>
              </a:tr>
              <a:tr h="166599">
                <a:tc>
                  <a:txBody>
                    <a:bodyPr/>
                    <a:lstStyle/>
                    <a:p>
                      <a:pPr algn="l" fontAlgn="ctr"/>
                      <a:r>
                        <a:rPr lang="en-US" sz="1100" b="1" i="0" u="none" strike="noStrike">
                          <a:solidFill>
                            <a:srgbClr val="000000"/>
                          </a:solidFill>
                          <a:effectLst/>
                          <a:latin typeface="Arial" panose="020B0604020202020204" pitchFamily="34" charset="0"/>
                        </a:rPr>
                        <a:t> September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$340,448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$517,995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$570,321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$505,166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$618,912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1116195811"/>
                  </a:ext>
                </a:extLst>
              </a:tr>
              <a:tr h="166599">
                <a:tc>
                  <a:txBody>
                    <a:bodyPr/>
                    <a:lstStyle/>
                    <a:p>
                      <a:pPr algn="l" fontAlgn="ctr"/>
                      <a:r>
                        <a:rPr lang="en-US" sz="1100" b="1" i="0" u="none" strike="noStrike">
                          <a:solidFill>
                            <a:srgbClr val="000000"/>
                          </a:solidFill>
                          <a:effectLst/>
                          <a:latin typeface="Arial" panose="020B0604020202020204" pitchFamily="34" charset="0"/>
                        </a:rPr>
                        <a:t> October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$234,717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$409,895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$419,670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$416,932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$544,337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76683685"/>
                  </a:ext>
                </a:extLst>
              </a:tr>
              <a:tr h="166599">
                <a:tc>
                  <a:txBody>
                    <a:bodyPr/>
                    <a:lstStyle/>
                    <a:p>
                      <a:pPr algn="l" fontAlgn="ctr"/>
                      <a:r>
                        <a:rPr lang="en-US" sz="1100" b="1" i="0" u="none" strike="noStrike">
                          <a:solidFill>
                            <a:srgbClr val="000000"/>
                          </a:solidFill>
                          <a:effectLst/>
                          <a:latin typeface="Arial" panose="020B0604020202020204" pitchFamily="34" charset="0"/>
                        </a:rPr>
                        <a:t> November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$372,095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$480,163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$583,067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$385,903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$790,856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369586633"/>
                  </a:ext>
                </a:extLst>
              </a:tr>
              <a:tr h="166599">
                <a:tc>
                  <a:txBody>
                    <a:bodyPr/>
                    <a:lstStyle/>
                    <a:p>
                      <a:pPr algn="l" fontAlgn="ctr"/>
                      <a:r>
                        <a:rPr lang="en-US" sz="1100" b="1" i="0" u="none" strike="noStrike">
                          <a:solidFill>
                            <a:srgbClr val="000000"/>
                          </a:solidFill>
                          <a:effectLst/>
                          <a:latin typeface="Arial" panose="020B0604020202020204" pitchFamily="34" charset="0"/>
                        </a:rPr>
                        <a:t> December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$785,302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$1,129,662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$1,019,746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$897,591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$1,401,122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185853249"/>
                  </a:ext>
                </a:extLst>
              </a:tr>
              <a:tr h="166599">
                <a:tc>
                  <a:txBody>
                    <a:bodyPr/>
                    <a:lstStyle/>
                    <a:p>
                      <a:pPr algn="l" fontAlgn="ctr"/>
                      <a:r>
                        <a:rPr lang="en-US" sz="1100" b="1" i="0" u="none" strike="noStrike">
                          <a:solidFill>
                            <a:srgbClr val="000000"/>
                          </a:solidFill>
                          <a:effectLst/>
                          <a:latin typeface="Arial" panose="020B0604020202020204" pitchFamily="34" charset="0"/>
                        </a:rPr>
                        <a:t> January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$933,912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$1,319,546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$955,215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$897,591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$1,431,732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2818405568"/>
                  </a:ext>
                </a:extLst>
              </a:tr>
              <a:tr h="166599">
                <a:tc>
                  <a:txBody>
                    <a:bodyPr/>
                    <a:lstStyle/>
                    <a:p>
                      <a:pPr algn="l" fontAlgn="ctr"/>
                      <a:r>
                        <a:rPr lang="en-US" sz="1100" b="1" i="0" u="none" strike="noStrike">
                          <a:solidFill>
                            <a:srgbClr val="000000"/>
                          </a:solidFill>
                          <a:effectLst/>
                          <a:latin typeface="Arial" panose="020B0604020202020204" pitchFamily="34" charset="0"/>
                        </a:rPr>
                        <a:t> February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$869,901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$1,187,380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$1,164,026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$991,886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$1,726,996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4276097783"/>
                  </a:ext>
                </a:extLst>
              </a:tr>
              <a:tr h="166599">
                <a:tc>
                  <a:txBody>
                    <a:bodyPr/>
                    <a:lstStyle/>
                    <a:p>
                      <a:pPr algn="l" fontAlgn="ctr"/>
                      <a:r>
                        <a:rPr lang="en-US" sz="1100" b="1" i="0" u="none" strike="noStrike">
                          <a:solidFill>
                            <a:srgbClr val="000000"/>
                          </a:solidFill>
                          <a:effectLst/>
                          <a:latin typeface="Arial" panose="020B0604020202020204" pitchFamily="34" charset="0"/>
                        </a:rPr>
                        <a:t> March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$1,052,427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$775,863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$1,316,569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$1,196,788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$1,698,476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866114292"/>
                  </a:ext>
                </a:extLst>
              </a:tr>
              <a:tr h="166599">
                <a:tc>
                  <a:txBody>
                    <a:bodyPr/>
                    <a:lstStyle/>
                    <a:p>
                      <a:pPr algn="l" fontAlgn="ctr"/>
                      <a:r>
                        <a:rPr lang="en-US" sz="1100" b="1" i="0" u="none" strike="noStrike">
                          <a:solidFill>
                            <a:srgbClr val="000000"/>
                          </a:solidFill>
                          <a:effectLst/>
                          <a:latin typeface="Arial" panose="020B0604020202020204" pitchFamily="34" charset="0"/>
                        </a:rPr>
                        <a:t> April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$222,826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$194,288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$446,180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$456,711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3968964267"/>
                  </a:ext>
                </a:extLst>
              </a:tr>
              <a:tr h="166599">
                <a:tc>
                  <a:txBody>
                    <a:bodyPr/>
                    <a:lstStyle/>
                    <a:p>
                      <a:pPr algn="l" fontAlgn="ctr"/>
                      <a:r>
                        <a:rPr lang="en-US" sz="1100" b="1" i="0" u="none" strike="noStrike">
                          <a:solidFill>
                            <a:srgbClr val="000000"/>
                          </a:solidFill>
                          <a:effectLst/>
                          <a:latin typeface="Arial" panose="020B0604020202020204" pitchFamily="34" charset="0"/>
                        </a:rPr>
                        <a:t> May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$260,629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$412,635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$416,661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$387,958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8CCE4"/>
                    </a:solidFill>
                  </a:tcPr>
                </a:tc>
                <a:extLst>
                  <a:ext uri="{0D108BD9-81ED-4DB2-BD59-A6C34878D82A}">
                    <a16:rowId xmlns:a16="http://schemas.microsoft.com/office/drawing/2014/main" val="3811427030"/>
                  </a:ext>
                </a:extLst>
              </a:tr>
              <a:tr h="166599">
                <a:tc>
                  <a:txBody>
                    <a:bodyPr/>
                    <a:lstStyle/>
                    <a:p>
                      <a:pPr algn="l" fontAlgn="ctr"/>
                      <a:r>
                        <a:rPr lang="en-US" sz="1100" b="1" i="0" u="none" strike="noStrike">
                          <a:solidFill>
                            <a:srgbClr val="000000"/>
                          </a:solidFill>
                          <a:effectLst/>
                          <a:latin typeface="Arial" panose="020B0604020202020204" pitchFamily="34" charset="0"/>
                        </a:rPr>
                        <a:t> June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$357,095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$148,275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$684,361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$495,862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tc>
                  <a:txBody>
                    <a:bodyPr/>
                    <a:lstStyle/>
                    <a:p>
                      <a:pPr algn="ctr" fontAlgn="ctr"/>
                      <a:r>
                        <a:rPr lang="en-US" sz="1100" b="0" i="0" u="none" strike="noStrike">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CE6F1"/>
                    </a:solidFill>
                  </a:tcPr>
                </a:tc>
                <a:extLst>
                  <a:ext uri="{0D108BD9-81ED-4DB2-BD59-A6C34878D82A}">
                    <a16:rowId xmlns:a16="http://schemas.microsoft.com/office/drawing/2014/main" val="2785958188"/>
                  </a:ext>
                </a:extLst>
              </a:tr>
              <a:tr h="166599">
                <a:tc>
                  <a:txBody>
                    <a:bodyPr/>
                    <a:lstStyle/>
                    <a:p>
                      <a:pPr algn="l" fontAlgn="ctr"/>
                      <a:r>
                        <a:rPr lang="en-US" sz="1100" b="1" i="0" u="none" strike="noStrike">
                          <a:solidFill>
                            <a:srgbClr val="000000"/>
                          </a:solidFill>
                          <a:effectLst/>
                          <a:latin typeface="Arial" panose="020B0604020202020204" pitchFamily="34" charset="0"/>
                        </a:rPr>
                        <a:t> Total </a:t>
                      </a:r>
                    </a:p>
                  </a:txBody>
                  <a:tcPr marL="4039" marR="4039" marT="4039"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$6,128,331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$7,560,305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$8,448,444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a:solidFill>
                            <a:srgbClr val="000000"/>
                          </a:solidFill>
                          <a:effectLst/>
                          <a:latin typeface="Arial" panose="020B0604020202020204" pitchFamily="34" charset="0"/>
                        </a:rPr>
                        <a:t>$7,509,890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tc>
                  <a:txBody>
                    <a:bodyPr/>
                    <a:lstStyle/>
                    <a:p>
                      <a:pPr algn="ctr" fontAlgn="ctr"/>
                      <a:r>
                        <a:rPr lang="en-US" sz="1100" b="1" i="0" u="none" strike="noStrike" dirty="0">
                          <a:solidFill>
                            <a:srgbClr val="000000"/>
                          </a:solidFill>
                          <a:effectLst/>
                          <a:latin typeface="Arial" panose="020B0604020202020204" pitchFamily="34" charset="0"/>
                        </a:rPr>
                        <a:t> </a:t>
                      </a:r>
                    </a:p>
                  </a:txBody>
                  <a:tcPr marL="4039" marR="4039" marT="4039"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solidFill>
                      <a:srgbClr val="B8CCE4"/>
                    </a:solidFill>
                  </a:tcPr>
                </a:tc>
                <a:extLst>
                  <a:ext uri="{0D108BD9-81ED-4DB2-BD59-A6C34878D82A}">
                    <a16:rowId xmlns:a16="http://schemas.microsoft.com/office/drawing/2014/main" val="4197535025"/>
                  </a:ext>
                </a:extLst>
              </a:tr>
            </a:tbl>
          </a:graphicData>
        </a:graphic>
      </p:graphicFrame>
    </p:spTree>
    <p:extLst>
      <p:ext uri="{BB962C8B-B14F-4D97-AF65-F5344CB8AC3E}">
        <p14:creationId xmlns:p14="http://schemas.microsoft.com/office/powerpoint/2010/main" val="21018371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2400" y="375047"/>
            <a:ext cx="9042400" cy="584775"/>
          </a:xfrm>
          <a:prstGeom prst="rect">
            <a:avLst/>
          </a:prstGeom>
          <a:noFill/>
        </p:spPr>
        <p:txBody>
          <a:bodyPr wrap="square" rtlCol="0">
            <a:spAutoFit/>
          </a:bodyPr>
          <a:lstStyle/>
          <a:p>
            <a:pPr algn="ctr"/>
            <a:r>
              <a:rPr lang="en-US" altLang="en-US" sz="3200" b="1" dirty="0">
                <a:solidFill>
                  <a:srgbClr val="091F40"/>
                </a:solidFill>
                <a:latin typeface="Century Gothic"/>
                <a:cs typeface="Century Gothic"/>
              </a:rPr>
              <a:t>Sales Tax Summary – Transportation Fund</a:t>
            </a:r>
          </a:p>
        </p:txBody>
      </p:sp>
      <p:cxnSp>
        <p:nvCxnSpPr>
          <p:cNvPr id="38" name="Straight Connector 37"/>
          <p:cNvCxnSpPr>
            <a:cxnSpLocks/>
          </p:cNvCxnSpPr>
          <p:nvPr/>
        </p:nvCxnSpPr>
        <p:spPr>
          <a:xfrm>
            <a:off x="508000" y="688776"/>
            <a:ext cx="12192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0261600" y="692413"/>
            <a:ext cx="1422400" cy="0"/>
          </a:xfrm>
          <a:prstGeom prst="line">
            <a:avLst/>
          </a:prstGeom>
          <a:ln>
            <a:solidFill>
              <a:srgbClr val="091F40"/>
            </a:solidFill>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03FB3A87-2C2F-4D06-A1C1-40F8422C5067}"/>
              </a:ext>
            </a:extLst>
          </p:cNvPr>
          <p:cNvSpPr txBox="1"/>
          <p:nvPr/>
        </p:nvSpPr>
        <p:spPr>
          <a:xfrm>
            <a:off x="406400" y="6477000"/>
            <a:ext cx="11176000" cy="297454"/>
          </a:xfrm>
          <a:prstGeom prst="rect">
            <a:avLst/>
          </a:prstGeom>
          <a:noFill/>
        </p:spPr>
        <p:txBody>
          <a:bodyPr wrap="square" rtlCol="0">
            <a:spAutoFit/>
          </a:bodyPr>
          <a:lstStyle/>
          <a:p>
            <a:r>
              <a:rPr lang="en-US" sz="1333" dirty="0">
                <a:latin typeface="Arial" panose="020B0604020202020204" pitchFamily="34" charset="0"/>
                <a:cs typeface="Arial" panose="020B0604020202020204" pitchFamily="34" charset="0"/>
              </a:rPr>
              <a:t>Source: Park City Municipal Corporation. As of May 2022.</a:t>
            </a:r>
          </a:p>
        </p:txBody>
      </p:sp>
      <p:graphicFrame>
        <p:nvGraphicFramePr>
          <p:cNvPr id="8" name="Chart 7">
            <a:extLst>
              <a:ext uri="{FF2B5EF4-FFF2-40B4-BE49-F238E27FC236}">
                <a16:creationId xmlns:a16="http://schemas.microsoft.com/office/drawing/2014/main" id="{47EA781A-1419-4C59-99E0-A6BE8CDCEFC2}"/>
              </a:ext>
            </a:extLst>
          </p:cNvPr>
          <p:cNvGraphicFramePr>
            <a:graphicFrameLocks/>
          </p:cNvGraphicFramePr>
          <p:nvPr/>
        </p:nvGraphicFramePr>
        <p:xfrm>
          <a:off x="449830" y="990601"/>
          <a:ext cx="11292340" cy="56428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6241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43925</TotalTime>
  <Words>7490</Words>
  <Application>Microsoft Office PowerPoint</Application>
  <PresentationFormat>Widescreen</PresentationFormat>
  <Paragraphs>1531</Paragraphs>
  <Slides>99</Slides>
  <Notes>45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99</vt:i4>
      </vt:variant>
    </vt:vector>
  </HeadingPairs>
  <TitlesOfParts>
    <vt:vector size="119" baseType="lpstr">
      <vt:lpstr>Arial</vt:lpstr>
      <vt:lpstr>Arial</vt:lpstr>
      <vt:lpstr>Bahnschrift Light</vt:lpstr>
      <vt:lpstr>Bahnschrift Light SemiCondensed</vt:lpstr>
      <vt:lpstr>Bahnschrift SemiCondensed</vt:lpstr>
      <vt:lpstr>Bahnschrift SemiLight Condensed</vt:lpstr>
      <vt:lpstr>Calibri</vt:lpstr>
      <vt:lpstr>Calibri Light</vt:lpstr>
      <vt:lpstr>Century Gothic</vt:lpstr>
      <vt:lpstr>Courier New</vt:lpstr>
      <vt:lpstr>Eras Demi ITC</vt:lpstr>
      <vt:lpstr>Helvetica Light</vt:lpstr>
      <vt:lpstr>Lato Light</vt:lpstr>
      <vt:lpstr>Modern No. 20</vt:lpstr>
      <vt:lpstr>Poppins</vt:lpstr>
      <vt:lpstr>Roboto</vt:lpstr>
      <vt:lpstr>Symbol</vt:lpstr>
      <vt:lpstr>Times New Roman</vt:lpstr>
      <vt:lpstr>Wingdings</vt:lpstr>
      <vt:lpstr>Office Theme</vt:lpstr>
      <vt:lpstr>PowerPoint Presentation</vt:lpstr>
      <vt:lpstr>PowerPoint Presentation</vt:lpstr>
      <vt:lpstr>PowerPoint Presentation</vt:lpstr>
      <vt:lpstr>Summary</vt:lpstr>
      <vt:lpstr>PowerPoint Presentation</vt:lpstr>
      <vt:lpstr>PowerPoint Presentation</vt:lpstr>
      <vt:lpstr>PowerPoint Presentation</vt:lpstr>
      <vt:lpstr>Budgeting for Outcomes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Overhead Costs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 for Performance – Goal Setting and Review Process </vt:lpstr>
      <vt:lpstr>PowerPoint Presentation</vt:lpstr>
      <vt:lpstr>PowerPoint Presentation</vt:lpstr>
      <vt:lpstr>PowerPoint Presentation</vt:lpstr>
      <vt:lpstr>PowerPoint Presentation</vt:lpstr>
      <vt:lpstr>PowerPoint Presentation</vt:lpstr>
      <vt:lpstr>PowerPoint Presentation</vt:lpstr>
      <vt:lpstr>Appendix</vt:lpstr>
      <vt:lpstr>PowerPoint Presentation</vt:lpstr>
      <vt:lpstr>PowerPoint Presentation</vt:lpstr>
      <vt:lpstr>PowerPoint Presentation</vt:lpstr>
      <vt:lpstr>PowerPoint Presentation</vt:lpstr>
      <vt:lpstr> Simple Scoring Scale –  “Degree” of Relevance to a Result  </vt:lpstr>
      <vt:lpstr>1. Program Aligns with Council Goals </vt:lpstr>
      <vt:lpstr>2. Portion of Community  Served by Program</vt:lpstr>
      <vt:lpstr>3. Reliance on City to Provide Program</vt:lpstr>
      <vt:lpstr>4. Change in Demand for Program</vt:lpstr>
      <vt:lpstr>5. Mandated to Provide Program</vt:lpstr>
      <vt:lpstr>6. Effectiveness of Proposal</vt:lpstr>
      <vt:lpstr>7. Cost Recovery of Program</vt:lpstr>
      <vt:lpstr>8. Cost Savings/Innovation/Collaboration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for Managers</vt:lpstr>
      <vt:lpstr>The Role of the Budget Office</vt:lpstr>
      <vt:lpstr>Results Team Priorities</vt:lpstr>
      <vt:lpstr>PowerPoint Presentation</vt:lpstr>
      <vt:lpstr>PowerPoint Presentation</vt:lpstr>
      <vt:lpstr>PowerPoint Presentation</vt:lpstr>
      <vt:lpstr>PowerPoint Presentation</vt:lpstr>
      <vt:lpstr>General Fund</vt:lpstr>
      <vt:lpstr>PowerPoint Presentation</vt:lpstr>
      <vt:lpstr>PowerPoint Presentation</vt:lpstr>
      <vt:lpstr>PowerPoint Presentation</vt:lpstr>
      <vt:lpstr>PowerPoint Presentation</vt:lpstr>
      <vt:lpstr>PowerPoint Presentation</vt:lpstr>
      <vt:lpstr>PowerPoint Presentation</vt:lpstr>
      <vt:lpstr>Capital Fund</vt:lpstr>
      <vt:lpstr>PowerPoint Presentation</vt:lpstr>
      <vt:lpstr>PowerPoint Presentation</vt:lpstr>
      <vt:lpstr>PowerPoint Presentation</vt:lpstr>
      <vt:lpstr>PowerPoint Presentation</vt:lpstr>
      <vt:lpstr>PowerPoint Presentation</vt:lpstr>
      <vt:lpstr>PowerPoint Presentation</vt:lpstr>
      <vt:lpstr>Transportation Fund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jedediah briggs</dc:creator>
  <cp:lastModifiedBy>jedediah briggs</cp:lastModifiedBy>
  <cp:revision>198</cp:revision>
  <cp:lastPrinted>2022-02-28T20:01:44Z</cp:lastPrinted>
  <dcterms:created xsi:type="dcterms:W3CDTF">2021-12-16T16:26:16Z</dcterms:created>
  <dcterms:modified xsi:type="dcterms:W3CDTF">2022-05-26T21:16:58Z</dcterms:modified>
</cp:coreProperties>
</file>